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94660"/>
  </p:normalViewPr>
  <p:slideViewPr>
    <p:cSldViewPr snapToGrid="0">
      <p:cViewPr varScale="1">
        <p:scale>
          <a:sx n="64" d="100"/>
          <a:sy n="64" d="100"/>
        </p:scale>
        <p:origin x="194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 Pollara" userId="620e8239-e0a0-4a9b-9ad2-369f38e8aa6e" providerId="ADAL" clId="{6B1C8659-3FEC-4E27-BD06-9785E1E3166F}"/>
    <pc:docChg chg="undo redo custSel modSld">
      <pc:chgData name="G Pollara" userId="620e8239-e0a0-4a9b-9ad2-369f38e8aa6e" providerId="ADAL" clId="{6B1C8659-3FEC-4E27-BD06-9785E1E3166F}" dt="2018-02-07T20:39:19.458" v="194" actId="403"/>
      <pc:docMkLst>
        <pc:docMk/>
      </pc:docMkLst>
      <pc:sldChg chg="addSp delSp modSp">
        <pc:chgData name="G Pollara" userId="620e8239-e0a0-4a9b-9ad2-369f38e8aa6e" providerId="ADAL" clId="{6B1C8659-3FEC-4E27-BD06-9785E1E3166F}" dt="2018-02-07T20:39:19.458" v="194" actId="403"/>
        <pc:sldMkLst>
          <pc:docMk/>
          <pc:sldMk cId="788067831" sldId="256"/>
        </pc:sldMkLst>
        <pc:spChg chg="add mod">
          <ac:chgData name="G Pollara" userId="620e8239-e0a0-4a9b-9ad2-369f38e8aa6e" providerId="ADAL" clId="{6B1C8659-3FEC-4E27-BD06-9785E1E3166F}" dt="2018-02-07T20:39:03.723" v="187" actId="1076"/>
          <ac:spMkLst>
            <pc:docMk/>
            <pc:sldMk cId="788067831" sldId="256"/>
            <ac:spMk id="3" creationId="{E5ADDFEF-B9E0-46DC-84AC-E9329880BF00}"/>
          </ac:spMkLst>
        </pc:spChg>
        <pc:spChg chg="add mod">
          <ac:chgData name="G Pollara" userId="620e8239-e0a0-4a9b-9ad2-369f38e8aa6e" providerId="ADAL" clId="{6B1C8659-3FEC-4E27-BD06-9785E1E3166F}" dt="2018-02-07T20:39:03.723" v="187" actId="1076"/>
          <ac:spMkLst>
            <pc:docMk/>
            <pc:sldMk cId="788067831" sldId="256"/>
            <ac:spMk id="5" creationId="{7FDB755C-6A77-47DA-A76A-60BD7C4D4EDD}"/>
          </ac:spMkLst>
        </pc:spChg>
        <pc:spChg chg="add mod">
          <ac:chgData name="G Pollara" userId="620e8239-e0a0-4a9b-9ad2-369f38e8aa6e" providerId="ADAL" clId="{6B1C8659-3FEC-4E27-BD06-9785E1E3166F}" dt="2018-02-07T20:39:14.558" v="190" actId="571"/>
          <ac:spMkLst>
            <pc:docMk/>
            <pc:sldMk cId="788067831" sldId="256"/>
            <ac:spMk id="6" creationId="{D828F48D-98F0-4B35-8825-AE94EF7D45F2}"/>
          </ac:spMkLst>
        </pc:spChg>
        <pc:spChg chg="mod">
          <ac:chgData name="G Pollara" userId="620e8239-e0a0-4a9b-9ad2-369f38e8aa6e" providerId="ADAL" clId="{6B1C8659-3FEC-4E27-BD06-9785E1E3166F}" dt="2018-02-07T20:39:19.458" v="194" actId="403"/>
          <ac:spMkLst>
            <pc:docMk/>
            <pc:sldMk cId="788067831" sldId="256"/>
            <ac:spMk id="8" creationId="{00000000-0000-0000-0000-000000000000}"/>
          </ac:spMkLst>
        </pc:spChg>
        <pc:graphicFrameChg chg="add mod modGraphic">
          <ac:chgData name="G Pollara" userId="620e8239-e0a0-4a9b-9ad2-369f38e8aa6e" providerId="ADAL" clId="{6B1C8659-3FEC-4E27-BD06-9785E1E3166F}" dt="2018-02-07T20:39:03.723" v="187" actId="1076"/>
          <ac:graphicFrameMkLst>
            <pc:docMk/>
            <pc:sldMk cId="788067831" sldId="256"/>
            <ac:graphicFrameMk id="2" creationId="{A4F8BD43-EDCD-40A4-B849-B52983D08D6F}"/>
          </ac:graphicFrameMkLst>
        </pc:graphicFrameChg>
        <pc:graphicFrameChg chg="del">
          <ac:chgData name="G Pollara" userId="620e8239-e0a0-4a9b-9ad2-369f38e8aa6e" providerId="ADAL" clId="{6B1C8659-3FEC-4E27-BD06-9785E1E3166F}" dt="2018-01-18T12:38:36.755" v="0" actId="478"/>
          <ac:graphicFrameMkLst>
            <pc:docMk/>
            <pc:sldMk cId="788067831" sldId="256"/>
            <ac:graphicFrameMk id="2" creationId="{00000000-0000-0000-0000-000000000000}"/>
          </ac:graphicFrameMkLst>
        </pc:graphicFrameChg>
        <pc:graphicFrameChg chg="del">
          <ac:chgData name="G Pollara" userId="620e8239-e0a0-4a9b-9ad2-369f38e8aa6e" providerId="ADAL" clId="{6B1C8659-3FEC-4E27-BD06-9785E1E3166F}" dt="2018-01-18T12:38:36.755" v="0" actId="478"/>
          <ac:graphicFrameMkLst>
            <pc:docMk/>
            <pc:sldMk cId="788067831" sldId="256"/>
            <ac:graphicFrameMk id="3" creationId="{00000000-0000-0000-0000-000000000000}"/>
          </ac:graphicFrameMkLst>
        </pc:graphicFrameChg>
        <pc:graphicFrameChg chg="del">
          <ac:chgData name="G Pollara" userId="620e8239-e0a0-4a9b-9ad2-369f38e8aa6e" providerId="ADAL" clId="{6B1C8659-3FEC-4E27-BD06-9785E1E3166F}" dt="2018-01-18T12:38:36.755" v="0" actId="478"/>
          <ac:graphicFrameMkLst>
            <pc:docMk/>
            <pc:sldMk cId="788067831" sldId="256"/>
            <ac:graphicFrameMk id="4" creationId="{00000000-0000-0000-0000-000000000000}"/>
          </ac:graphicFrameMkLst>
        </pc:graphicFrameChg>
        <pc:picChg chg="add del mod">
          <ac:chgData name="G Pollara" userId="620e8239-e0a0-4a9b-9ad2-369f38e8aa6e" providerId="ADAL" clId="{6B1C8659-3FEC-4E27-BD06-9785E1E3166F}" dt="2018-01-19T16:35:03.136" v="118" actId="478"/>
          <ac:picMkLst>
            <pc:docMk/>
            <pc:sldMk cId="788067831" sldId="256"/>
            <ac:picMk id="6" creationId="{D6819E51-6081-4B3B-8D8E-88065A4BE5A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CF572-C962-45F0-8180-0118DB9C9909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82A1A-7AC9-4772-BD50-1CB4FA0019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4906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CF572-C962-45F0-8180-0118DB9C9909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82A1A-7AC9-4772-BD50-1CB4FA0019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0243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CF572-C962-45F0-8180-0118DB9C9909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82A1A-7AC9-4772-BD50-1CB4FA0019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20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CF572-C962-45F0-8180-0118DB9C9909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82A1A-7AC9-4772-BD50-1CB4FA0019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319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CF572-C962-45F0-8180-0118DB9C9909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82A1A-7AC9-4772-BD50-1CB4FA0019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2877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CF572-C962-45F0-8180-0118DB9C9909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82A1A-7AC9-4772-BD50-1CB4FA0019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3800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CF572-C962-45F0-8180-0118DB9C9909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82A1A-7AC9-4772-BD50-1CB4FA0019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3069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CF572-C962-45F0-8180-0118DB9C9909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82A1A-7AC9-4772-BD50-1CB4FA0019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3042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CF572-C962-45F0-8180-0118DB9C9909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82A1A-7AC9-4772-BD50-1CB4FA0019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402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CF572-C962-45F0-8180-0118DB9C9909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82A1A-7AC9-4772-BD50-1CB4FA0019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5099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CF572-C962-45F0-8180-0118DB9C9909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82A1A-7AC9-4772-BD50-1CB4FA0019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0822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CF572-C962-45F0-8180-0118DB9C9909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D82A1A-7AC9-4772-BD50-1CB4FA0019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6005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06526" y="1001154"/>
            <a:ext cx="5389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Figure S4</a:t>
            </a:r>
            <a:endParaRPr lang="en-GB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4F8BD43-EDCD-40A4-B849-B52983D08D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6524915"/>
              </p:ext>
            </p:extLst>
          </p:nvPr>
        </p:nvGraphicFramePr>
        <p:xfrm>
          <a:off x="695741" y="1779104"/>
          <a:ext cx="5680834" cy="3554423"/>
        </p:xfrm>
        <a:graphic>
          <a:graphicData uri="http://schemas.openxmlformats.org/drawingml/2006/table">
            <a:tbl>
              <a:tblPr/>
              <a:tblGrid>
                <a:gridCol w="2773825">
                  <a:extLst>
                    <a:ext uri="{9D8B030D-6E8A-4147-A177-3AD203B41FA5}">
                      <a16:colId xmlns:a16="http://schemas.microsoft.com/office/drawing/2014/main" val="293864136"/>
                    </a:ext>
                  </a:extLst>
                </a:gridCol>
                <a:gridCol w="705694">
                  <a:extLst>
                    <a:ext uri="{9D8B030D-6E8A-4147-A177-3AD203B41FA5}">
                      <a16:colId xmlns:a16="http://schemas.microsoft.com/office/drawing/2014/main" val="1620720006"/>
                    </a:ext>
                  </a:extLst>
                </a:gridCol>
                <a:gridCol w="636534">
                  <a:extLst>
                    <a:ext uri="{9D8B030D-6E8A-4147-A177-3AD203B41FA5}">
                      <a16:colId xmlns:a16="http://schemas.microsoft.com/office/drawing/2014/main" val="3029428714"/>
                    </a:ext>
                  </a:extLst>
                </a:gridCol>
                <a:gridCol w="737034">
                  <a:extLst>
                    <a:ext uri="{9D8B030D-6E8A-4147-A177-3AD203B41FA5}">
                      <a16:colId xmlns:a16="http://schemas.microsoft.com/office/drawing/2014/main" val="3923029473"/>
                    </a:ext>
                  </a:extLst>
                </a:gridCol>
                <a:gridCol w="345840">
                  <a:extLst>
                    <a:ext uri="{9D8B030D-6E8A-4147-A177-3AD203B41FA5}">
                      <a16:colId xmlns:a16="http://schemas.microsoft.com/office/drawing/2014/main" val="1220151386"/>
                    </a:ext>
                  </a:extLst>
                </a:gridCol>
                <a:gridCol w="481907">
                  <a:extLst>
                    <a:ext uri="{9D8B030D-6E8A-4147-A177-3AD203B41FA5}">
                      <a16:colId xmlns:a16="http://schemas.microsoft.com/office/drawing/2014/main" val="2338672458"/>
                    </a:ext>
                  </a:extLst>
                </a:gridCol>
              </a:tblGrid>
              <a:tr h="204649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Pathway</a:t>
                      </a:r>
                    </a:p>
                  </a:txBody>
                  <a:tcPr marL="5497" marR="5497" marT="54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 of Genes</a:t>
                      </a:r>
                    </a:p>
                  </a:txBody>
                  <a:tcPr marL="5497" marR="5497" marT="549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Gene </a:t>
                      </a:r>
                    </a:p>
                  </a:txBody>
                  <a:tcPr marL="5497" marR="5497" marT="54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Pathways</a:t>
                      </a:r>
                    </a:p>
                  </a:txBody>
                  <a:tcPr marL="5497" marR="5497" marT="54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368959"/>
                  </a:ext>
                </a:extLst>
              </a:tr>
              <a:tr h="166950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Glutathione Metabolism</a:t>
                      </a:r>
                    </a:p>
                  </a:txBody>
                  <a:tcPr marL="72000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A9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ALDH3A2</a:t>
                      </a:r>
                    </a:p>
                  </a:txBody>
                  <a:tcPr marL="5497" marR="108000" marT="549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21A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9908162"/>
                  </a:ext>
                </a:extLst>
              </a:tr>
              <a:tr h="166950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Glycolysis / Gluconeogenesis</a:t>
                      </a:r>
                    </a:p>
                  </a:txBody>
                  <a:tcPr marL="72000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3C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ALDH3A1</a:t>
                      </a:r>
                    </a:p>
                  </a:txBody>
                  <a:tcPr marL="5497" marR="108000" marT="549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95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5251707"/>
                  </a:ext>
                </a:extLst>
              </a:tr>
              <a:tr h="166950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Inositol Phosphate Metabolism</a:t>
                      </a:r>
                    </a:p>
                  </a:txBody>
                  <a:tcPr marL="72000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5DB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LDHA</a:t>
                      </a:r>
                    </a:p>
                  </a:txBody>
                  <a:tcPr marL="5497" marR="108000" marT="549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95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3698160"/>
                  </a:ext>
                </a:extLst>
              </a:tr>
              <a:tr h="166950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Pyrimidine metabolism</a:t>
                      </a:r>
                    </a:p>
                  </a:txBody>
                  <a:tcPr marL="72000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5DB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IL4I1</a:t>
                      </a:r>
                    </a:p>
                  </a:txBody>
                  <a:tcPr marL="5497" marR="108000" marT="549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B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0784074"/>
                  </a:ext>
                </a:extLst>
              </a:tr>
              <a:tr h="166950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Arginine &amp; Proline Metabolism</a:t>
                      </a:r>
                    </a:p>
                  </a:txBody>
                  <a:tcPr marL="72000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9FD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IDH2</a:t>
                      </a:r>
                    </a:p>
                  </a:txBody>
                  <a:tcPr marL="5497" marR="108000" marT="549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3117895"/>
                  </a:ext>
                </a:extLst>
              </a:tr>
              <a:tr h="166950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Cysteine &amp; Methionine Metabolism </a:t>
                      </a:r>
                    </a:p>
                  </a:txBody>
                  <a:tcPr marL="72000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0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LAP3</a:t>
                      </a:r>
                    </a:p>
                  </a:txBody>
                  <a:tcPr marL="5497" marR="108000" marT="549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474867"/>
                  </a:ext>
                </a:extLst>
              </a:tr>
              <a:tr h="166950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Glycine, Serine &amp; Threonine Metabolism</a:t>
                      </a:r>
                    </a:p>
                  </a:txBody>
                  <a:tcPr marL="72000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0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PFKP</a:t>
                      </a:r>
                    </a:p>
                  </a:txBody>
                  <a:tcPr marL="5497" marR="108000" marT="549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865019"/>
                  </a:ext>
                </a:extLst>
              </a:tr>
              <a:tr h="166950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HIF1-</a:t>
                      </a:r>
                      <a:r>
                        <a:rPr lang="el-G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α </a:t>
                      </a: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Signalling Signalling Pathway</a:t>
                      </a:r>
                    </a:p>
                  </a:txBody>
                  <a:tcPr marL="72000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0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PLCG2</a:t>
                      </a:r>
                    </a:p>
                  </a:txBody>
                  <a:tcPr marL="5497" marR="108000" marT="549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423008"/>
                  </a:ext>
                </a:extLst>
              </a:tr>
              <a:tr h="172337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Histidine Metabolism</a:t>
                      </a:r>
                    </a:p>
                  </a:txBody>
                  <a:tcPr marL="72000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0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RRM1</a:t>
                      </a:r>
                    </a:p>
                  </a:txBody>
                  <a:tcPr marL="5497" marR="108000" marT="549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7557074"/>
                  </a:ext>
                </a:extLst>
              </a:tr>
              <a:tr h="166950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Pentose Phosphate Pathway</a:t>
                      </a:r>
                    </a:p>
                  </a:txBody>
                  <a:tcPr marL="72000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0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9891435"/>
                  </a:ext>
                </a:extLst>
              </a:tr>
              <a:tr h="166950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Phenylalanine Metabolism</a:t>
                      </a:r>
                    </a:p>
                  </a:txBody>
                  <a:tcPr marL="72000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0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2838217"/>
                  </a:ext>
                </a:extLst>
              </a:tr>
              <a:tr h="166950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Pyruvate Metabolism</a:t>
                      </a:r>
                    </a:p>
                  </a:txBody>
                  <a:tcPr marL="72000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0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2125521"/>
                  </a:ext>
                </a:extLst>
              </a:tr>
              <a:tr h="166950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Tryptohan Metabolism</a:t>
                      </a:r>
                    </a:p>
                  </a:txBody>
                  <a:tcPr marL="72000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0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9634753"/>
                  </a:ext>
                </a:extLst>
              </a:tr>
              <a:tr h="166950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Tyrosine Metabolism</a:t>
                      </a:r>
                    </a:p>
                  </a:txBody>
                  <a:tcPr marL="72000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0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0694519"/>
                  </a:ext>
                </a:extLst>
              </a:tr>
              <a:tr h="166950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Valine, Leucine &amp; Isoleucine Degradation</a:t>
                      </a:r>
                    </a:p>
                  </a:txBody>
                  <a:tcPr marL="72000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0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3658243"/>
                  </a:ext>
                </a:extLst>
              </a:tr>
              <a:tr h="166950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Alanine, Aspartate &amp; Glutamate Metabolism</a:t>
                      </a:r>
                    </a:p>
                  </a:txBody>
                  <a:tcPr marL="72000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2237329"/>
                  </a:ext>
                </a:extLst>
              </a:tr>
              <a:tr h="166950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Citrate Cycle (TCA cycle)</a:t>
                      </a:r>
                    </a:p>
                  </a:txBody>
                  <a:tcPr marL="72000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9889810"/>
                  </a:ext>
                </a:extLst>
              </a:tr>
              <a:tr h="166950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Lysine Degradation</a:t>
                      </a:r>
                    </a:p>
                  </a:txBody>
                  <a:tcPr marL="72000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0784556"/>
                  </a:ext>
                </a:extLst>
              </a:tr>
              <a:tr h="172337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Phenylalanine, Tyrosine &amp; Tryptophan Biosynthesis</a:t>
                      </a:r>
                    </a:p>
                  </a:txBody>
                  <a:tcPr marL="72000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5391250"/>
                  </a:ext>
                </a:extLst>
              </a:tr>
              <a:tr h="166950"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7" marR="5497" marT="54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332502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5ADDFEF-B9E0-46DC-84AC-E9329880BF00}"/>
              </a:ext>
            </a:extLst>
          </p:cNvPr>
          <p:cNvSpPr txBox="1"/>
          <p:nvPr/>
        </p:nvSpPr>
        <p:spPr>
          <a:xfrm>
            <a:off x="308111" y="1540565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DB755C-6A77-47DA-A76A-60BD7C4D4EDD}"/>
              </a:ext>
            </a:extLst>
          </p:cNvPr>
          <p:cNvSpPr txBox="1"/>
          <p:nvPr/>
        </p:nvSpPr>
        <p:spPr>
          <a:xfrm>
            <a:off x="4750904" y="1540565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7880678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</TotalTime>
  <Words>115</Words>
  <Application>Microsoft Office PowerPoint</Application>
  <PresentationFormat>A4 Paper (210x297 mm)</PresentationFormat>
  <Paragraphs>63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Gabriele Pollara</dc:creator>
  <cp:lastModifiedBy>Gabriele Pollara</cp:lastModifiedBy>
  <cp:revision>3</cp:revision>
  <dcterms:created xsi:type="dcterms:W3CDTF">2017-07-05T17:21:53Z</dcterms:created>
  <dcterms:modified xsi:type="dcterms:W3CDTF">2018-02-07T20:39:25Z</dcterms:modified>
</cp:coreProperties>
</file>