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5" r:id="rId2"/>
    <p:sldId id="259" r:id="rId3"/>
    <p:sldId id="312" r:id="rId4"/>
    <p:sldId id="279" r:id="rId5"/>
    <p:sldId id="301" r:id="rId6"/>
    <p:sldId id="313" r:id="rId7"/>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A10780"/>
    <a:srgbClr val="003399"/>
    <a:srgbClr val="F2A6A0"/>
    <a:srgbClr val="0F7B19"/>
    <a:srgbClr val="FF0000"/>
    <a:srgbClr val="990000"/>
    <a:srgbClr val="B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71" autoAdjust="0"/>
  </p:normalViewPr>
  <p:slideViewPr>
    <p:cSldViewPr>
      <p:cViewPr>
        <p:scale>
          <a:sx n="106" d="100"/>
          <a:sy n="106" d="100"/>
        </p:scale>
        <p:origin x="1248" y="-21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file:///C:\Users\Mahboobe\Desktop\FOXA2.SOX2.NKX2.1%20admin_2015-03-08%2019-53-29_CC00996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ahboobe\Desktop\FOXA2.SOX2.NKX2.1%20admin_2015-03-08%2019-53-29_CC009969.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E:\Mahboobe%20rat%20enodo%20iPSC%20epithelial%20coculture%20media%20admin_2014-03-11%2019-47-30_CC009969(1).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Arial"/>
                <a:ea typeface="Arial"/>
                <a:cs typeface="Arial"/>
              </a:defRPr>
            </a:pPr>
            <a:r>
              <a:rPr lang="en-US" sz="1000"/>
              <a:t>NKX2.1/FOXA2</a:t>
            </a:r>
          </a:p>
        </c:rich>
      </c:tx>
      <c:layout>
        <c:manualLayout>
          <c:xMode val="edge"/>
          <c:yMode val="edge"/>
          <c:x val="0.37586658249189181"/>
          <c:y val="0.12247415929533337"/>
        </c:manualLayout>
      </c:layout>
      <c:overlay val="0"/>
      <c:spPr>
        <a:noFill/>
        <a:ln w="25331">
          <a:noFill/>
        </a:ln>
      </c:spPr>
    </c:title>
    <c:autoTitleDeleted val="0"/>
    <c:plotArea>
      <c:layout>
        <c:manualLayout>
          <c:layoutTarget val="inner"/>
          <c:xMode val="edge"/>
          <c:yMode val="edge"/>
          <c:x val="0.24106408576419844"/>
          <c:y val="0.19988440014205094"/>
          <c:w val="0.75893591423580153"/>
          <c:h val="0.63267410391741463"/>
        </c:manualLayout>
      </c:layout>
      <c:barChart>
        <c:barDir val="col"/>
        <c:grouping val="clustered"/>
        <c:varyColors val="0"/>
        <c:ser>
          <c:idx val="0"/>
          <c:order val="0"/>
          <c:spPr>
            <a:solidFill>
              <a:schemeClr val="accent3">
                <a:lumMod val="75000"/>
              </a:schemeClr>
            </a:solidFill>
            <a:ln w="12666">
              <a:noFill/>
              <a:prstDash val="solid"/>
            </a:ln>
          </c:spPr>
          <c:invertIfNegative val="0"/>
          <c:errBars>
            <c:errBarType val="both"/>
            <c:errValType val="percentage"/>
            <c:noEndCap val="0"/>
            <c:val val="10"/>
            <c:spPr>
              <a:ln w="19000">
                <a:solidFill>
                  <a:srgbClr val="000000"/>
                </a:solidFill>
                <a:prstDash val="solid"/>
              </a:ln>
            </c:spPr>
          </c:errBars>
          <c:cat>
            <c:strRef>
              <c:f>Sheet1!$D$4:$G$4</c:f>
              <c:strCache>
                <c:ptCount val="4"/>
                <c:pt idx="0">
                  <c:v>A</c:v>
                </c:pt>
                <c:pt idx="1">
                  <c:v>B</c:v>
                </c:pt>
                <c:pt idx="2">
                  <c:v>C</c:v>
                </c:pt>
                <c:pt idx="3">
                  <c:v>D</c:v>
                </c:pt>
              </c:strCache>
            </c:strRef>
          </c:cat>
          <c:val>
            <c:numRef>
              <c:f>Sheet1!$D$5:$G$5</c:f>
              <c:numCache>
                <c:formatCode>General</c:formatCode>
                <c:ptCount val="4"/>
                <c:pt idx="0">
                  <c:v>56</c:v>
                </c:pt>
                <c:pt idx="1">
                  <c:v>73</c:v>
                </c:pt>
                <c:pt idx="2">
                  <c:v>48</c:v>
                </c:pt>
                <c:pt idx="3">
                  <c:v>70</c:v>
                </c:pt>
              </c:numCache>
            </c:numRef>
          </c:val>
          <c:extLst>
            <c:ext xmlns:c16="http://schemas.microsoft.com/office/drawing/2014/chart" uri="{C3380CC4-5D6E-409C-BE32-E72D297353CC}">
              <c16:uniqueId val="{00000000-420D-419C-AFB8-E27E805DC967}"/>
            </c:ext>
          </c:extLst>
        </c:ser>
        <c:dLbls>
          <c:showLegendKey val="0"/>
          <c:showVal val="0"/>
          <c:showCatName val="0"/>
          <c:showSerName val="0"/>
          <c:showPercent val="0"/>
          <c:showBubbleSize val="0"/>
        </c:dLbls>
        <c:gapWidth val="100"/>
        <c:axId val="169596832"/>
        <c:axId val="169597224"/>
      </c:barChart>
      <c:catAx>
        <c:axId val="169596832"/>
        <c:scaling>
          <c:orientation val="minMax"/>
        </c:scaling>
        <c:delete val="0"/>
        <c:axPos val="b"/>
        <c:numFmt formatCode="General" sourceLinked="1"/>
        <c:majorTickMark val="none"/>
        <c:minorTickMark val="none"/>
        <c:tickLblPos val="nextTo"/>
        <c:spPr>
          <a:ln w="3167">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169597224"/>
        <c:crosses val="autoZero"/>
        <c:auto val="1"/>
        <c:lblAlgn val="ctr"/>
        <c:lblOffset val="100"/>
        <c:tickLblSkip val="1"/>
        <c:tickMarkSkip val="1"/>
        <c:noMultiLvlLbl val="0"/>
      </c:catAx>
      <c:valAx>
        <c:axId val="169597224"/>
        <c:scaling>
          <c:orientation val="minMax"/>
          <c:max val="100"/>
        </c:scaling>
        <c:delete val="0"/>
        <c:axPos val="l"/>
        <c:title>
          <c:tx>
            <c:rich>
              <a:bodyPr/>
              <a:lstStyle/>
              <a:p>
                <a:pPr>
                  <a:defRPr sz="900" b="1" i="0" u="none" strike="noStrike" baseline="0">
                    <a:solidFill>
                      <a:srgbClr val="000000"/>
                    </a:solidFill>
                    <a:latin typeface="Arial"/>
                    <a:ea typeface="Arial"/>
                    <a:cs typeface="Arial"/>
                  </a:defRPr>
                </a:pPr>
                <a:r>
                  <a:rPr lang="en-US" sz="900"/>
                  <a:t>% NKX2.1/FOXA2 positive cells</a:t>
                </a:r>
              </a:p>
            </c:rich>
          </c:tx>
          <c:layout>
            <c:manualLayout>
              <c:xMode val="edge"/>
              <c:yMode val="edge"/>
              <c:x val="2.8555606429522123E-2"/>
              <c:y val="0.11788321394568417"/>
            </c:manualLayout>
          </c:layout>
          <c:overlay val="0"/>
          <c:spPr>
            <a:noFill/>
            <a:ln w="25331">
              <a:noFill/>
            </a:ln>
          </c:spPr>
        </c:title>
        <c:numFmt formatCode="General" sourceLinked="1"/>
        <c:majorTickMark val="in"/>
        <c:minorTickMark val="none"/>
        <c:tickLblPos val="nextTo"/>
        <c:spPr>
          <a:ln w="3167">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en-US"/>
          </a:p>
        </c:txPr>
        <c:crossAx val="169596832"/>
        <c:crosses val="autoZero"/>
        <c:crossBetween val="between"/>
        <c:majorUnit val="25"/>
      </c:valAx>
      <c:spPr>
        <a:noFill/>
        <a:ln w="25366">
          <a:noFill/>
        </a:ln>
      </c:spPr>
    </c:plotArea>
    <c:plotVisOnly val="1"/>
    <c:dispBlanksAs val="gap"/>
    <c:showDLblsOverMax val="0"/>
  </c:chart>
  <c:spPr>
    <a:solidFill>
      <a:srgbClr val="FFFFFF">
        <a:alpha val="0"/>
      </a:srgbClr>
    </a:solidFill>
    <a:ln>
      <a:noFill/>
    </a:ln>
  </c:spPr>
  <c:txPr>
    <a:bodyPr/>
    <a:lstStyle/>
    <a:p>
      <a:pPr>
        <a:defRPr sz="524" b="1"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50" b="1" i="0" u="none" strike="noStrike" baseline="0">
                <a:solidFill>
                  <a:srgbClr val="000000"/>
                </a:solidFill>
                <a:latin typeface="Arial"/>
                <a:ea typeface="Arial"/>
                <a:cs typeface="Arial"/>
              </a:defRPr>
            </a:pPr>
            <a:r>
              <a:rPr lang="en-US" sz="1050" dirty="0"/>
              <a:t> NKX2.1/SOX2</a:t>
            </a:r>
          </a:p>
        </c:rich>
      </c:tx>
      <c:layout>
        <c:manualLayout>
          <c:xMode val="edge"/>
          <c:yMode val="edge"/>
          <c:x val="0.39427142395237558"/>
          <c:y val="0.12877968027095771"/>
        </c:manualLayout>
      </c:layout>
      <c:overlay val="0"/>
      <c:spPr>
        <a:noFill/>
        <a:ln w="25322">
          <a:noFill/>
        </a:ln>
      </c:spPr>
    </c:title>
    <c:autoTitleDeleted val="0"/>
    <c:plotArea>
      <c:layout>
        <c:manualLayout>
          <c:layoutTarget val="inner"/>
          <c:xMode val="edge"/>
          <c:yMode val="edge"/>
          <c:x val="0.23374186143340073"/>
          <c:y val="0.24196468822242598"/>
          <c:w val="0.75268837356311946"/>
          <c:h val="0.5925004777002526"/>
        </c:manualLayout>
      </c:layout>
      <c:barChart>
        <c:barDir val="col"/>
        <c:grouping val="clustered"/>
        <c:varyColors val="0"/>
        <c:ser>
          <c:idx val="0"/>
          <c:order val="0"/>
          <c:spPr>
            <a:solidFill>
              <a:srgbClr val="993366"/>
            </a:solidFill>
            <a:ln w="12661">
              <a:noFill/>
              <a:prstDash val="solid"/>
            </a:ln>
          </c:spPr>
          <c:invertIfNegative val="0"/>
          <c:errBars>
            <c:errBarType val="both"/>
            <c:errValType val="percentage"/>
            <c:noEndCap val="0"/>
            <c:val val="9"/>
            <c:spPr>
              <a:ln w="18993">
                <a:solidFill>
                  <a:srgbClr val="000000"/>
                </a:solidFill>
                <a:prstDash val="solid"/>
              </a:ln>
            </c:spPr>
          </c:errBars>
          <c:cat>
            <c:strRef>
              <c:f>Sheet1!$D$4:$G$4</c:f>
              <c:strCache>
                <c:ptCount val="4"/>
                <c:pt idx="0">
                  <c:v>A</c:v>
                </c:pt>
                <c:pt idx="1">
                  <c:v>B</c:v>
                </c:pt>
                <c:pt idx="2">
                  <c:v>C</c:v>
                </c:pt>
                <c:pt idx="3">
                  <c:v>D</c:v>
                </c:pt>
              </c:strCache>
            </c:strRef>
          </c:cat>
          <c:val>
            <c:numRef>
              <c:f>Sheet1!$D$5:$G$5</c:f>
              <c:numCache>
                <c:formatCode>General</c:formatCode>
                <c:ptCount val="4"/>
                <c:pt idx="0">
                  <c:v>16</c:v>
                </c:pt>
                <c:pt idx="1">
                  <c:v>25</c:v>
                </c:pt>
                <c:pt idx="2">
                  <c:v>2</c:v>
                </c:pt>
                <c:pt idx="3">
                  <c:v>6</c:v>
                </c:pt>
              </c:numCache>
            </c:numRef>
          </c:val>
          <c:extLst>
            <c:ext xmlns:c16="http://schemas.microsoft.com/office/drawing/2014/chart" uri="{C3380CC4-5D6E-409C-BE32-E72D297353CC}">
              <c16:uniqueId val="{00000000-3DDF-4A7A-B5E4-A0DF5DFF98C3}"/>
            </c:ext>
          </c:extLst>
        </c:ser>
        <c:dLbls>
          <c:showLegendKey val="0"/>
          <c:showVal val="0"/>
          <c:showCatName val="0"/>
          <c:showSerName val="0"/>
          <c:showPercent val="0"/>
          <c:showBubbleSize val="0"/>
        </c:dLbls>
        <c:gapWidth val="100"/>
        <c:axId val="169598008"/>
        <c:axId val="170258312"/>
      </c:barChart>
      <c:catAx>
        <c:axId val="169598008"/>
        <c:scaling>
          <c:orientation val="minMax"/>
        </c:scaling>
        <c:delete val="0"/>
        <c:axPos val="b"/>
        <c:numFmt formatCode="General" sourceLinked="1"/>
        <c:majorTickMark val="none"/>
        <c:minorTickMark val="none"/>
        <c:tickLblPos val="nextTo"/>
        <c:spPr>
          <a:ln w="3165">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170258312"/>
        <c:crosses val="autoZero"/>
        <c:auto val="1"/>
        <c:lblAlgn val="ctr"/>
        <c:lblOffset val="100"/>
        <c:tickLblSkip val="1"/>
        <c:tickMarkSkip val="1"/>
        <c:noMultiLvlLbl val="0"/>
      </c:catAx>
      <c:valAx>
        <c:axId val="170258312"/>
        <c:scaling>
          <c:orientation val="minMax"/>
          <c:max val="60"/>
          <c:min val="0"/>
        </c:scaling>
        <c:delete val="0"/>
        <c:axPos val="l"/>
        <c:title>
          <c:tx>
            <c:rich>
              <a:bodyPr/>
              <a:lstStyle/>
              <a:p>
                <a:pPr>
                  <a:defRPr sz="900" b="1" i="0" u="none" strike="noStrike" baseline="0">
                    <a:solidFill>
                      <a:srgbClr val="000000"/>
                    </a:solidFill>
                    <a:latin typeface="Arial"/>
                    <a:ea typeface="Arial"/>
                    <a:cs typeface="Arial"/>
                  </a:defRPr>
                </a:pPr>
                <a:r>
                  <a:rPr lang="en-US" sz="900"/>
                  <a:t>% NKX2.1/SOX2 positive cells</a:t>
                </a:r>
              </a:p>
            </c:rich>
          </c:tx>
          <c:layout>
            <c:manualLayout>
              <c:xMode val="edge"/>
              <c:yMode val="edge"/>
              <c:x val="4.2026807303938325E-2"/>
              <c:y val="0.1472978344109464"/>
            </c:manualLayout>
          </c:layout>
          <c:overlay val="0"/>
          <c:spPr>
            <a:noFill/>
            <a:ln w="25322">
              <a:noFill/>
            </a:ln>
          </c:spPr>
        </c:title>
        <c:numFmt formatCode="General" sourceLinked="1"/>
        <c:majorTickMark val="in"/>
        <c:minorTickMark val="none"/>
        <c:tickLblPos val="nextTo"/>
        <c:spPr>
          <a:ln w="316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en-US"/>
          </a:p>
        </c:txPr>
        <c:crossAx val="169598008"/>
        <c:crosses val="autoZero"/>
        <c:crossBetween val="between"/>
        <c:majorUnit val="20"/>
      </c:valAx>
      <c:spPr>
        <a:noFill/>
        <a:ln w="25362">
          <a:noFill/>
        </a:ln>
      </c:spPr>
    </c:plotArea>
    <c:plotVisOnly val="1"/>
    <c:dispBlanksAs val="gap"/>
    <c:showDLblsOverMax val="0"/>
  </c:chart>
  <c:spPr>
    <a:solidFill>
      <a:srgbClr val="FFFFFF">
        <a:alpha val="0"/>
      </a:srgbClr>
    </a:solidFill>
    <a:ln>
      <a:noFill/>
    </a:ln>
  </c:spPr>
  <c:txPr>
    <a:bodyPr/>
    <a:lstStyle/>
    <a:p>
      <a:pPr>
        <a:defRPr sz="325"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100" b="1">
                <a:solidFill>
                  <a:sysClr val="windowText" lastClr="000000"/>
                </a:solidFill>
                <a:latin typeface="Arial" panose="020B0604020202020204" pitchFamily="34" charset="0"/>
                <a:cs typeface="Arial" panose="020B0604020202020204" pitchFamily="34" charset="0"/>
              </a:rPr>
              <a:t>NKX2.1</a:t>
            </a:r>
          </a:p>
        </c:rich>
      </c:tx>
      <c:layout>
        <c:manualLayout>
          <c:xMode val="edge"/>
          <c:yMode val="edge"/>
          <c:x val="0.50255632108486448"/>
          <c:y val="0.13109416010498687"/>
        </c:manualLayout>
      </c:layout>
      <c:overlay val="0"/>
      <c:spPr>
        <a:noFill/>
        <a:ln>
          <a:noFill/>
        </a:ln>
        <a:effectLst/>
      </c:spPr>
    </c:title>
    <c:autoTitleDeleted val="0"/>
    <c:plotArea>
      <c:layout>
        <c:manualLayout>
          <c:layoutTarget val="inner"/>
          <c:xMode val="edge"/>
          <c:yMode val="edge"/>
          <c:x val="0.25204627199377855"/>
          <c:y val="0.22242868057529633"/>
          <c:w val="0.69494173471371634"/>
          <c:h val="0.63845133884175764"/>
        </c:manualLayout>
      </c:layout>
      <c:barChart>
        <c:barDir val="col"/>
        <c:grouping val="clustered"/>
        <c:varyColors val="0"/>
        <c:ser>
          <c:idx val="0"/>
          <c:order val="0"/>
          <c:spPr>
            <a:solidFill>
              <a:schemeClr val="accent1"/>
            </a:solidFill>
            <a:ln>
              <a:noFill/>
            </a:ln>
            <a:effectLst/>
          </c:spPr>
          <c:invertIfNegative val="0"/>
          <c:dPt>
            <c:idx val="2"/>
            <c:invertIfNegative val="0"/>
            <c:bubble3D val="0"/>
            <c:spPr>
              <a:solidFill>
                <a:schemeClr val="accent2"/>
              </a:solidFill>
              <a:ln>
                <a:solidFill>
                  <a:schemeClr val="bg1"/>
                </a:solidFill>
              </a:ln>
              <a:effectLst/>
            </c:spPr>
            <c:extLst>
              <c:ext xmlns:c16="http://schemas.microsoft.com/office/drawing/2014/chart" uri="{C3380CC4-5D6E-409C-BE32-E72D297353CC}">
                <c16:uniqueId val="{00000001-215C-460D-BC55-50E5BEB7ADF8}"/>
              </c:ext>
            </c:extLst>
          </c:dPt>
          <c:dPt>
            <c:idx val="3"/>
            <c:invertIfNegative val="0"/>
            <c:bubble3D val="0"/>
            <c:spPr>
              <a:solidFill>
                <a:schemeClr val="tx1"/>
              </a:solidFill>
              <a:ln>
                <a:noFill/>
              </a:ln>
              <a:effectLst/>
            </c:spPr>
            <c:extLst>
              <c:ext xmlns:c16="http://schemas.microsoft.com/office/drawing/2014/chart" uri="{C3380CC4-5D6E-409C-BE32-E72D297353CC}">
                <c16:uniqueId val="{00000003-215C-460D-BC55-50E5BEB7ADF8}"/>
              </c:ext>
            </c:extLst>
          </c:dPt>
          <c:dPt>
            <c:idx val="4"/>
            <c:invertIfNegative val="0"/>
            <c:bubble3D val="0"/>
            <c:spPr>
              <a:solidFill>
                <a:schemeClr val="accent6">
                  <a:lumMod val="75000"/>
                </a:schemeClr>
              </a:solidFill>
              <a:ln>
                <a:noFill/>
              </a:ln>
              <a:effectLst/>
            </c:spPr>
            <c:extLst>
              <c:ext xmlns:c16="http://schemas.microsoft.com/office/drawing/2014/chart" uri="{C3380CC4-5D6E-409C-BE32-E72D297353CC}">
                <c16:uniqueId val="{00000005-215C-460D-BC55-50E5BEB7ADF8}"/>
              </c:ext>
            </c:extLst>
          </c:dPt>
          <c:errBars>
            <c:errBarType val="both"/>
            <c:errValType val="percentage"/>
            <c:noEndCap val="0"/>
            <c:val val="8"/>
            <c:spPr>
              <a:noFill/>
              <a:ln w="9525" cap="flat" cmpd="sng" algn="ctr">
                <a:solidFill>
                  <a:schemeClr val="tx1">
                    <a:lumMod val="65000"/>
                    <a:lumOff val="35000"/>
                  </a:schemeClr>
                </a:solidFill>
                <a:round/>
              </a:ln>
              <a:effectLst/>
            </c:spPr>
          </c:errBars>
          <c:cat>
            <c:strRef>
              <c:f>'[FOXA2.SOX2.NKX2.1 admin_2015-03-08 19-53-29_CC009969.xlsx]FOXA2_SOX2_NKX2_1 admin_2015-03'!$AG$28:$AG$32</c:f>
              <c:strCache>
                <c:ptCount val="5"/>
                <c:pt idx="0">
                  <c:v>iPSC</c:v>
                </c:pt>
                <c:pt idx="1">
                  <c:v>A</c:v>
                </c:pt>
                <c:pt idx="2">
                  <c:v>B</c:v>
                </c:pt>
                <c:pt idx="3">
                  <c:v>C</c:v>
                </c:pt>
                <c:pt idx="4">
                  <c:v>D</c:v>
                </c:pt>
              </c:strCache>
            </c:strRef>
          </c:cat>
          <c:val>
            <c:numRef>
              <c:f>'[FOXA2.SOX2.NKX2.1 admin_2015-03-08 19-53-29_CC009969.xlsx]FOXA2_SOX2_NKX2_1 admin_2015-03'!$AH$28:$AH$32</c:f>
              <c:numCache>
                <c:formatCode>General</c:formatCode>
                <c:ptCount val="5"/>
                <c:pt idx="0">
                  <c:v>1</c:v>
                </c:pt>
                <c:pt idx="1">
                  <c:v>1255.61989851369</c:v>
                </c:pt>
                <c:pt idx="2">
                  <c:v>1513.3018711861664</c:v>
                </c:pt>
                <c:pt idx="3">
                  <c:v>1219.0587564659099</c:v>
                </c:pt>
                <c:pt idx="4">
                  <c:v>1368.3130304859556</c:v>
                </c:pt>
              </c:numCache>
            </c:numRef>
          </c:val>
          <c:extLst>
            <c:ext xmlns:c16="http://schemas.microsoft.com/office/drawing/2014/chart" uri="{C3380CC4-5D6E-409C-BE32-E72D297353CC}">
              <c16:uniqueId val="{00000006-215C-460D-BC55-50E5BEB7ADF8}"/>
            </c:ext>
          </c:extLst>
        </c:ser>
        <c:dLbls>
          <c:showLegendKey val="0"/>
          <c:showVal val="0"/>
          <c:showCatName val="0"/>
          <c:showSerName val="0"/>
          <c:showPercent val="0"/>
          <c:showBubbleSize val="0"/>
        </c:dLbls>
        <c:gapWidth val="100"/>
        <c:axId val="170259096"/>
        <c:axId val="170259488"/>
      </c:barChart>
      <c:catAx>
        <c:axId val="17025909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70259488"/>
        <c:crosses val="autoZero"/>
        <c:auto val="1"/>
        <c:lblAlgn val="ctr"/>
        <c:lblOffset val="100"/>
        <c:noMultiLvlLbl val="0"/>
      </c:catAx>
      <c:valAx>
        <c:axId val="170259488"/>
        <c:scaling>
          <c:orientation val="minMax"/>
        </c:scaling>
        <c:delete val="0"/>
        <c:axPos val="l"/>
        <c:title>
          <c:tx>
            <c:rich>
              <a:bodyPr rot="-54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r>
                  <a:rPr lang="en-US" sz="1100" b="1" i="0" kern="1200" baseline="0">
                    <a:solidFill>
                      <a:sysClr val="windowText" lastClr="000000"/>
                    </a:solidFill>
                    <a:effectLst/>
                  </a:rPr>
                  <a:t>Fold Change over iPSC</a:t>
                </a:r>
                <a:endParaRPr lang="en-US" sz="1100" b="1">
                  <a:solidFill>
                    <a:sysClr val="windowText" lastClr="000000"/>
                  </a:solidFill>
                  <a:effectLst/>
                </a:endParaRPr>
              </a:p>
            </c:rich>
          </c:tx>
          <c:layout>
            <c:manualLayout>
              <c:xMode val="edge"/>
              <c:yMode val="edge"/>
              <c:x val="4.1710107417128425E-2"/>
              <c:y val="0.23209117089530479"/>
            </c:manualLayout>
          </c:layout>
          <c:overlay val="0"/>
          <c:spPr>
            <a:noFill/>
            <a:ln>
              <a:noFill/>
            </a:ln>
            <a:effectLst/>
          </c:sp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endParaRPr lang="en-US"/>
          </a:p>
        </c:txPr>
        <c:crossAx val="170259096"/>
        <c:crosses val="autoZero"/>
        <c:crossBetween val="between"/>
        <c:majorUnit val="500"/>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050" b="1">
                <a:solidFill>
                  <a:sysClr val="windowText" lastClr="000000"/>
                </a:solidFill>
                <a:latin typeface="Arial" panose="020B0604020202020204" pitchFamily="34" charset="0"/>
                <a:cs typeface="Arial" panose="020B0604020202020204" pitchFamily="34" charset="0"/>
              </a:rPr>
              <a:t>SOX2</a:t>
            </a:r>
          </a:p>
        </c:rich>
      </c:tx>
      <c:layout>
        <c:manualLayout>
          <c:xMode val="edge"/>
          <c:yMode val="edge"/>
          <c:x val="0.4857291213435771"/>
          <c:y val="0.10740921548515747"/>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dPt>
            <c:idx val="2"/>
            <c:invertIfNegative val="0"/>
            <c:bubble3D val="0"/>
            <c:spPr>
              <a:solidFill>
                <a:schemeClr val="accent2"/>
              </a:solidFill>
              <a:ln>
                <a:noFill/>
              </a:ln>
              <a:effectLst/>
            </c:spPr>
            <c:extLst>
              <c:ext xmlns:c16="http://schemas.microsoft.com/office/drawing/2014/chart" uri="{C3380CC4-5D6E-409C-BE32-E72D297353CC}">
                <c16:uniqueId val="{00000001-E3FF-4CEB-92F1-335D271D2CEF}"/>
              </c:ext>
            </c:extLst>
          </c:dPt>
          <c:dPt>
            <c:idx val="3"/>
            <c:invertIfNegative val="0"/>
            <c:bubble3D val="0"/>
            <c:spPr>
              <a:solidFill>
                <a:schemeClr val="tx1"/>
              </a:solidFill>
              <a:ln>
                <a:noFill/>
              </a:ln>
              <a:effectLst/>
            </c:spPr>
            <c:extLst>
              <c:ext xmlns:c16="http://schemas.microsoft.com/office/drawing/2014/chart" uri="{C3380CC4-5D6E-409C-BE32-E72D297353CC}">
                <c16:uniqueId val="{00000003-E3FF-4CEB-92F1-335D271D2CEF}"/>
              </c:ext>
            </c:extLst>
          </c:dPt>
          <c:dPt>
            <c:idx val="4"/>
            <c:invertIfNegative val="0"/>
            <c:bubble3D val="0"/>
            <c:spPr>
              <a:solidFill>
                <a:schemeClr val="accent6">
                  <a:lumMod val="75000"/>
                </a:schemeClr>
              </a:solidFill>
              <a:ln>
                <a:noFill/>
              </a:ln>
              <a:effectLst/>
            </c:spPr>
            <c:extLst>
              <c:ext xmlns:c16="http://schemas.microsoft.com/office/drawing/2014/chart" uri="{C3380CC4-5D6E-409C-BE32-E72D297353CC}">
                <c16:uniqueId val="{00000005-E3FF-4CEB-92F1-335D271D2CEF}"/>
              </c:ext>
            </c:extLst>
          </c:dPt>
          <c:errBars>
            <c:errBarType val="both"/>
            <c:errValType val="percentage"/>
            <c:noEndCap val="0"/>
            <c:val val="10"/>
            <c:spPr>
              <a:noFill/>
              <a:ln w="9525" cap="flat" cmpd="sng" algn="ctr">
                <a:solidFill>
                  <a:schemeClr val="tx1">
                    <a:lumMod val="65000"/>
                    <a:lumOff val="35000"/>
                  </a:schemeClr>
                </a:solidFill>
                <a:round/>
              </a:ln>
              <a:effectLst/>
            </c:spPr>
          </c:errBars>
          <c:cat>
            <c:strRef>
              <c:f>'[FOXA2.SOX2.NKX2.1 admin_2015-03-08 19-53-29_CC009969.xlsx]FOXA2_SOX2_NKX2_1 admin_2015-03'!$AG$35:$AG$39</c:f>
              <c:strCache>
                <c:ptCount val="5"/>
                <c:pt idx="0">
                  <c:v>iPSC</c:v>
                </c:pt>
                <c:pt idx="1">
                  <c:v>A</c:v>
                </c:pt>
                <c:pt idx="2">
                  <c:v>B</c:v>
                </c:pt>
                <c:pt idx="3">
                  <c:v>C</c:v>
                </c:pt>
                <c:pt idx="4">
                  <c:v>D</c:v>
                </c:pt>
              </c:strCache>
            </c:strRef>
          </c:cat>
          <c:val>
            <c:numRef>
              <c:f>'[FOXA2.SOX2.NKX2.1 admin_2015-03-08 19-53-29_CC009969.xlsx]FOXA2_SOX2_NKX2_1 admin_2015-03'!$AH$35:$AH$39</c:f>
              <c:numCache>
                <c:formatCode>General</c:formatCode>
                <c:ptCount val="5"/>
                <c:pt idx="0">
                  <c:v>1</c:v>
                </c:pt>
                <c:pt idx="1">
                  <c:v>4941.3792300249615</c:v>
                </c:pt>
                <c:pt idx="2">
                  <c:v>11442.864583549233</c:v>
                </c:pt>
                <c:pt idx="3">
                  <c:v>4779.5128709277278</c:v>
                </c:pt>
                <c:pt idx="4">
                  <c:v>5079.5750216711522</c:v>
                </c:pt>
              </c:numCache>
            </c:numRef>
          </c:val>
          <c:extLst>
            <c:ext xmlns:c16="http://schemas.microsoft.com/office/drawing/2014/chart" uri="{C3380CC4-5D6E-409C-BE32-E72D297353CC}">
              <c16:uniqueId val="{00000006-E3FF-4CEB-92F1-335D271D2CEF}"/>
            </c:ext>
          </c:extLst>
        </c:ser>
        <c:dLbls>
          <c:showLegendKey val="0"/>
          <c:showVal val="0"/>
          <c:showCatName val="0"/>
          <c:showSerName val="0"/>
          <c:showPercent val="0"/>
          <c:showBubbleSize val="0"/>
        </c:dLbls>
        <c:gapWidth val="100"/>
        <c:axId val="170260272"/>
        <c:axId val="170260664"/>
      </c:barChart>
      <c:catAx>
        <c:axId val="17026027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70260664"/>
        <c:crosses val="autoZero"/>
        <c:auto val="1"/>
        <c:lblAlgn val="ctr"/>
        <c:lblOffset val="100"/>
        <c:noMultiLvlLbl val="0"/>
      </c:catAx>
      <c:valAx>
        <c:axId val="170260664"/>
        <c:scaling>
          <c:orientation val="minMax"/>
        </c:scaling>
        <c:delete val="0"/>
        <c:axPos val="l"/>
        <c:title>
          <c:tx>
            <c:rich>
              <a:bodyPr rot="-54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r>
                  <a:rPr lang="en-US" sz="1100" b="1" i="0" kern="1200" baseline="0">
                    <a:solidFill>
                      <a:srgbClr val="000000"/>
                    </a:solidFill>
                    <a:effectLst/>
                  </a:rPr>
                  <a:t>Fold Change over iPSC</a:t>
                </a:r>
                <a:endParaRPr lang="en-US" sz="1100" b="1">
                  <a:effectLst/>
                </a:endParaRPr>
              </a:p>
            </c:rich>
          </c:tx>
          <c:layout>
            <c:manualLayout>
              <c:xMode val="edge"/>
              <c:yMode val="edge"/>
              <c:x val="3.3242806454748718E-2"/>
              <c:y val="0.19888588145231845"/>
            </c:manualLayout>
          </c:layout>
          <c:overlay val="0"/>
          <c:spPr>
            <a:noFill/>
            <a:ln>
              <a:noFill/>
            </a:ln>
            <a:effectLst/>
          </c:sp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70260272"/>
        <c:crosses val="autoZero"/>
        <c:crossBetween val="between"/>
      </c:valAx>
      <c:spPr>
        <a:noFill/>
        <a:ln w="25400">
          <a:noFill/>
        </a:ln>
        <a:effectLst/>
      </c:spPr>
    </c:plotArea>
    <c:plotVisOnly val="1"/>
    <c:dispBlanksAs val="gap"/>
    <c:showDLblsOverMax val="0"/>
  </c:chart>
  <c:spPr>
    <a:solidFill>
      <a:schemeClr val="bg1">
        <a:alpha val="0"/>
      </a:schemeClr>
    </a:solidFill>
    <a:ln w="9525" cap="flat" cmpd="sng" algn="ctr">
      <a:no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b="1">
                <a:solidFill>
                  <a:schemeClr val="tx1"/>
                </a:solidFill>
              </a:rPr>
              <a:t>CD31</a:t>
            </a:r>
          </a:p>
        </c:rich>
      </c:tx>
      <c:layout>
        <c:manualLayout>
          <c:xMode val="edge"/>
          <c:yMode val="edge"/>
          <c:x val="0.43224453271059127"/>
          <c:y val="0"/>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9476049868766404"/>
          <c:y val="0.24211668853893265"/>
          <c:w val="0.8052395013123359"/>
          <c:h val="0.62363407699037621"/>
        </c:manualLayout>
      </c:layout>
      <c:barChart>
        <c:barDir val="col"/>
        <c:grouping val="clustered"/>
        <c:varyColors val="0"/>
        <c:ser>
          <c:idx val="0"/>
          <c:order val="0"/>
          <c:tx>
            <c:strRef>
              <c:f>'Mahboobe rat enodo iPSC epithel'!$AA$25</c:f>
              <c:strCache>
                <c:ptCount val="1"/>
                <c:pt idx="0">
                  <c:v>Day 4 </c:v>
                </c:pt>
              </c:strCache>
            </c:strRef>
          </c:tx>
          <c:spPr>
            <a:solidFill>
              <a:schemeClr val="accent5">
                <a:lumMod val="75000"/>
              </a:schemeClr>
            </a:solidFill>
            <a:ln>
              <a:noFill/>
            </a:ln>
            <a:effectLst/>
          </c:spPr>
          <c:invertIfNegative val="0"/>
          <c:errBars>
            <c:errBarType val="both"/>
            <c:errValType val="percentage"/>
            <c:noEndCap val="0"/>
            <c:val val="5"/>
            <c:spPr>
              <a:noFill/>
              <a:ln w="9525" cap="flat" cmpd="sng" algn="ctr">
                <a:solidFill>
                  <a:schemeClr val="tx1">
                    <a:lumMod val="65000"/>
                    <a:lumOff val="35000"/>
                  </a:schemeClr>
                </a:solidFill>
                <a:round/>
              </a:ln>
              <a:effectLst/>
            </c:spPr>
          </c:errBars>
          <c:cat>
            <c:strRef>
              <c:f>'Mahboobe rat enodo iPSC epithel'!$AB$24:$AD$24</c:f>
              <c:strCache>
                <c:ptCount val="3"/>
                <c:pt idx="0">
                  <c:v>Epithelial media</c:v>
                </c:pt>
                <c:pt idx="1">
                  <c:v>co-culture media</c:v>
                </c:pt>
                <c:pt idx="2">
                  <c:v>MCDB</c:v>
                </c:pt>
              </c:strCache>
            </c:strRef>
          </c:cat>
          <c:val>
            <c:numRef>
              <c:f>'Mahboobe rat enodo iPSC epithel'!$AB$25:$AD$25</c:f>
              <c:numCache>
                <c:formatCode>General</c:formatCode>
                <c:ptCount val="3"/>
                <c:pt idx="0">
                  <c:v>0.43633613466845683</c:v>
                </c:pt>
                <c:pt idx="1">
                  <c:v>0.73843452042328539</c:v>
                </c:pt>
                <c:pt idx="2">
                  <c:v>1.00053771109555</c:v>
                </c:pt>
              </c:numCache>
            </c:numRef>
          </c:val>
          <c:extLst>
            <c:ext xmlns:c16="http://schemas.microsoft.com/office/drawing/2014/chart" uri="{C3380CC4-5D6E-409C-BE32-E72D297353CC}">
              <c16:uniqueId val="{00000000-D6DB-42B2-A346-F9666E9CA26F}"/>
            </c:ext>
          </c:extLst>
        </c:ser>
        <c:ser>
          <c:idx val="1"/>
          <c:order val="1"/>
          <c:tx>
            <c:strRef>
              <c:f>'Mahboobe rat enodo iPSC epithel'!$AA$26</c:f>
              <c:strCache>
                <c:ptCount val="1"/>
                <c:pt idx="0">
                  <c:v>Day 7</c:v>
                </c:pt>
              </c:strCache>
            </c:strRef>
          </c:tx>
          <c:spPr>
            <a:solidFill>
              <a:schemeClr val="accent6">
                <a:lumMod val="75000"/>
              </a:schemeClr>
            </a:solidFill>
            <a:ln>
              <a:noFill/>
            </a:ln>
            <a:effectLst/>
          </c:spPr>
          <c:invertIfNegative val="0"/>
          <c:errBars>
            <c:errBarType val="both"/>
            <c:errValType val="percentage"/>
            <c:noEndCap val="0"/>
            <c:val val="5"/>
            <c:spPr>
              <a:noFill/>
              <a:ln w="9525" cap="flat" cmpd="sng" algn="ctr">
                <a:solidFill>
                  <a:schemeClr val="tx1">
                    <a:lumMod val="65000"/>
                    <a:lumOff val="35000"/>
                  </a:schemeClr>
                </a:solidFill>
                <a:round/>
              </a:ln>
              <a:effectLst/>
            </c:spPr>
          </c:errBars>
          <c:cat>
            <c:strRef>
              <c:f>'Mahboobe rat enodo iPSC epithel'!$AB$24:$AD$24</c:f>
              <c:strCache>
                <c:ptCount val="3"/>
                <c:pt idx="0">
                  <c:v>Epithelial media</c:v>
                </c:pt>
                <c:pt idx="1">
                  <c:v>co-culture media</c:v>
                </c:pt>
                <c:pt idx="2">
                  <c:v>MCDB</c:v>
                </c:pt>
              </c:strCache>
            </c:strRef>
          </c:cat>
          <c:val>
            <c:numRef>
              <c:f>'Mahboobe rat enodo iPSC epithel'!$AB$26:$AD$26</c:f>
              <c:numCache>
                <c:formatCode>General</c:formatCode>
                <c:ptCount val="3"/>
                <c:pt idx="0">
                  <c:v>0.21082958538222929</c:v>
                </c:pt>
                <c:pt idx="1">
                  <c:v>0.43938714266821011</c:v>
                </c:pt>
              </c:numCache>
            </c:numRef>
          </c:val>
          <c:extLst>
            <c:ext xmlns:c16="http://schemas.microsoft.com/office/drawing/2014/chart" uri="{C3380CC4-5D6E-409C-BE32-E72D297353CC}">
              <c16:uniqueId val="{00000001-D6DB-42B2-A346-F9666E9CA26F}"/>
            </c:ext>
          </c:extLst>
        </c:ser>
        <c:dLbls>
          <c:showLegendKey val="0"/>
          <c:showVal val="0"/>
          <c:showCatName val="0"/>
          <c:showSerName val="0"/>
          <c:showPercent val="0"/>
          <c:showBubbleSize val="0"/>
        </c:dLbls>
        <c:gapWidth val="150"/>
        <c:axId val="170261840"/>
        <c:axId val="169840480"/>
      </c:barChart>
      <c:catAx>
        <c:axId val="170261840"/>
        <c:scaling>
          <c:orientation val="minMax"/>
        </c:scaling>
        <c:delete val="0"/>
        <c:axPos val="b"/>
        <c:numFmt formatCode="General" sourceLinked="1"/>
        <c:majorTickMark val="none"/>
        <c:minorTickMark val="none"/>
        <c:tickLblPos val="nextTo"/>
        <c:spPr>
          <a:noFill/>
          <a:ln w="9525" cap="flat" cmpd="sng" algn="ctr">
            <a:solidFill>
              <a:schemeClr val="tx1">
                <a:lumMod val="85000"/>
                <a:lumOff val="15000"/>
              </a:schemeClr>
            </a:solidFill>
            <a:round/>
          </a:ln>
          <a:effectLst/>
        </c:spPr>
        <c:txPr>
          <a:bodyPr rot="-60000000" spcFirstLastPara="1" vertOverflow="ellipsis" vert="horz" wrap="square" anchor="ctr" anchorCtr="1"/>
          <a:lstStyle/>
          <a:p>
            <a:pPr>
              <a:defRPr sz="800" b="1" i="0" u="none" strike="noStrike" kern="1200" baseline="0">
                <a:solidFill>
                  <a:schemeClr val="tx1"/>
                </a:solidFill>
                <a:latin typeface="+mn-lt"/>
                <a:ea typeface="+mn-ea"/>
                <a:cs typeface="+mn-cs"/>
              </a:defRPr>
            </a:pPr>
            <a:endParaRPr lang="en-US"/>
          </a:p>
        </c:txPr>
        <c:crossAx val="169840480"/>
        <c:crosses val="autoZero"/>
        <c:auto val="1"/>
        <c:lblAlgn val="ctr"/>
        <c:lblOffset val="100"/>
        <c:noMultiLvlLbl val="0"/>
      </c:catAx>
      <c:valAx>
        <c:axId val="169840480"/>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1"/>
                    </a:solidFill>
                    <a:latin typeface="+mn-lt"/>
                    <a:ea typeface="+mn-ea"/>
                    <a:cs typeface="+mn-cs"/>
                  </a:defRPr>
                </a:pPr>
                <a:r>
                  <a:rPr lang="en-US" sz="900" b="1">
                    <a:solidFill>
                      <a:schemeClr val="tx1"/>
                    </a:solidFill>
                  </a:rPr>
                  <a:t>Expression of CD31 in RLMEC </a:t>
                </a:r>
              </a:p>
            </c:rich>
          </c:tx>
          <c:layout>
            <c:manualLayout>
              <c:xMode val="edge"/>
              <c:yMode val="edge"/>
              <c:x val="2.8171759712048328E-2"/>
              <c:y val="0.17950717808001274"/>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title>
        <c:numFmt formatCode="General" sourceLinked="1"/>
        <c:majorTickMark val="in"/>
        <c:minorTickMark val="none"/>
        <c:tickLblPos val="nextTo"/>
        <c:spPr>
          <a:noFill/>
          <a:ln>
            <a:solidFill>
              <a:schemeClr val="tx1">
                <a:lumMod val="95000"/>
                <a:lumOff val="5000"/>
              </a:schemeClr>
            </a:solidFill>
          </a:ln>
          <a:effectLst/>
        </c:spPr>
        <c:txPr>
          <a:bodyPr rot="-60000000" spcFirstLastPara="1" vertOverflow="ellipsis" vert="horz" wrap="square" anchor="ctr" anchorCtr="1"/>
          <a:lstStyle/>
          <a:p>
            <a:pPr>
              <a:defRPr sz="800" b="1" i="0" u="none" strike="noStrike" kern="1200" baseline="0">
                <a:solidFill>
                  <a:schemeClr val="tx1"/>
                </a:solidFill>
                <a:latin typeface="+mn-lt"/>
                <a:ea typeface="+mn-ea"/>
                <a:cs typeface="+mn-cs"/>
              </a:defRPr>
            </a:pPr>
            <a:endParaRPr lang="en-US"/>
          </a:p>
        </c:txPr>
        <c:crossAx val="170261840"/>
        <c:crosses val="autoZero"/>
        <c:crossBetween val="between"/>
        <c:majorUnit val="0.4"/>
      </c:valAx>
      <c:spPr>
        <a:noFill/>
        <a:ln>
          <a:noFill/>
        </a:ln>
        <a:effectLst/>
      </c:spPr>
    </c:plotArea>
    <c:legend>
      <c:legendPos val="r"/>
      <c:layout>
        <c:manualLayout>
          <c:xMode val="edge"/>
          <c:yMode val="edge"/>
          <c:x val="0.23555176007410839"/>
          <c:y val="0.20187340712845675"/>
          <c:w val="0.1611648268231177"/>
          <c:h val="0.15625109361329836"/>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r>
              <a:rPr lang="en-US" sz="1200" b="1">
                <a:solidFill>
                  <a:schemeClr val="tx1"/>
                </a:solidFill>
              </a:rPr>
              <a:t>NKX2.1</a:t>
            </a:r>
          </a:p>
        </c:rich>
      </c:tx>
      <c:layout>
        <c:manualLayout>
          <c:xMode val="edge"/>
          <c:yMode val="edge"/>
          <c:x val="0.43393003608923886"/>
          <c:y val="3.4796786765345592E-6"/>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21582952332571331"/>
          <c:y val="0.24148622047244095"/>
          <c:w val="0.76451119013349134"/>
          <c:h val="0.63748409289747876"/>
        </c:manualLayout>
      </c:layout>
      <c:barChart>
        <c:barDir val="col"/>
        <c:grouping val="clustered"/>
        <c:varyColors val="0"/>
        <c:ser>
          <c:idx val="0"/>
          <c:order val="0"/>
          <c:tx>
            <c:strRef>
              <c:f>'Mahboobe rat enodo iPSC epithel'!$AA$46</c:f>
              <c:strCache>
                <c:ptCount val="1"/>
                <c:pt idx="0">
                  <c:v>Day 4 </c:v>
                </c:pt>
              </c:strCache>
            </c:strRef>
          </c:tx>
          <c:spPr>
            <a:solidFill>
              <a:srgbClr val="990033"/>
            </a:solidFill>
            <a:ln>
              <a:noFill/>
            </a:ln>
            <a:effectLst/>
          </c:spPr>
          <c:invertIfNegative val="0"/>
          <c:errBars>
            <c:errBarType val="both"/>
            <c:errValType val="percentage"/>
            <c:noEndCap val="0"/>
            <c:val val="6"/>
            <c:spPr>
              <a:noFill/>
              <a:ln w="9525" cap="flat" cmpd="sng" algn="ctr">
                <a:solidFill>
                  <a:schemeClr val="tx1">
                    <a:lumMod val="65000"/>
                    <a:lumOff val="35000"/>
                  </a:schemeClr>
                </a:solidFill>
                <a:round/>
              </a:ln>
              <a:effectLst/>
            </c:spPr>
          </c:errBars>
          <c:cat>
            <c:strRef>
              <c:f>'Mahboobe rat enodo iPSC epithel'!$AB$45:$AD$45</c:f>
              <c:strCache>
                <c:ptCount val="3"/>
                <c:pt idx="0">
                  <c:v>MCDB</c:v>
                </c:pt>
                <c:pt idx="1">
                  <c:v>co-culture media</c:v>
                </c:pt>
                <c:pt idx="2">
                  <c:v>Epithelial media</c:v>
                </c:pt>
              </c:strCache>
            </c:strRef>
          </c:cat>
          <c:val>
            <c:numRef>
              <c:f>'Mahboobe rat enodo iPSC epithel'!$AB$46:$AD$46</c:f>
              <c:numCache>
                <c:formatCode>General</c:formatCode>
                <c:ptCount val="3"/>
                <c:pt idx="0">
                  <c:v>0.63633613466845695</c:v>
                </c:pt>
                <c:pt idx="1">
                  <c:v>0.83843452042328503</c:v>
                </c:pt>
                <c:pt idx="2">
                  <c:v>1</c:v>
                </c:pt>
              </c:numCache>
            </c:numRef>
          </c:val>
          <c:extLst>
            <c:ext xmlns:c16="http://schemas.microsoft.com/office/drawing/2014/chart" uri="{C3380CC4-5D6E-409C-BE32-E72D297353CC}">
              <c16:uniqueId val="{00000000-7243-4FB5-80CB-021F465EA120}"/>
            </c:ext>
          </c:extLst>
        </c:ser>
        <c:ser>
          <c:idx val="1"/>
          <c:order val="1"/>
          <c:tx>
            <c:strRef>
              <c:f>'Mahboobe rat enodo iPSC epithel'!$AA$47</c:f>
              <c:strCache>
                <c:ptCount val="1"/>
                <c:pt idx="0">
                  <c:v>Day 7</c:v>
                </c:pt>
              </c:strCache>
            </c:strRef>
          </c:tx>
          <c:spPr>
            <a:solidFill>
              <a:srgbClr val="9BBB59">
                <a:lumMod val="75000"/>
              </a:srgbClr>
            </a:solidFill>
            <a:ln>
              <a:noFill/>
            </a:ln>
            <a:effectLst/>
          </c:spPr>
          <c:invertIfNegative val="0"/>
          <c:errBars>
            <c:errBarType val="both"/>
            <c:errValType val="percentage"/>
            <c:noEndCap val="0"/>
            <c:val val="7"/>
            <c:spPr>
              <a:noFill/>
              <a:ln w="9525" cap="flat" cmpd="sng" algn="ctr">
                <a:solidFill>
                  <a:schemeClr val="tx1">
                    <a:lumMod val="65000"/>
                    <a:lumOff val="35000"/>
                  </a:schemeClr>
                </a:solidFill>
                <a:round/>
              </a:ln>
              <a:effectLst/>
            </c:spPr>
          </c:errBars>
          <c:cat>
            <c:strRef>
              <c:f>'Mahboobe rat enodo iPSC epithel'!$AB$45:$AD$45</c:f>
              <c:strCache>
                <c:ptCount val="3"/>
                <c:pt idx="0">
                  <c:v>MCDB</c:v>
                </c:pt>
                <c:pt idx="1">
                  <c:v>co-culture media</c:v>
                </c:pt>
                <c:pt idx="2">
                  <c:v>Epithelial media</c:v>
                </c:pt>
              </c:strCache>
            </c:strRef>
          </c:cat>
          <c:val>
            <c:numRef>
              <c:f>'Mahboobe rat enodo iPSC epithel'!$AB$47:$AD$47</c:f>
              <c:numCache>
                <c:formatCode>General</c:formatCode>
                <c:ptCount val="3"/>
                <c:pt idx="0">
                  <c:v>0.31082958538222899</c:v>
                </c:pt>
                <c:pt idx="1">
                  <c:v>0.54393871426682106</c:v>
                </c:pt>
              </c:numCache>
            </c:numRef>
          </c:val>
          <c:extLst>
            <c:ext xmlns:c16="http://schemas.microsoft.com/office/drawing/2014/chart" uri="{C3380CC4-5D6E-409C-BE32-E72D297353CC}">
              <c16:uniqueId val="{00000001-7243-4FB5-80CB-021F465EA120}"/>
            </c:ext>
          </c:extLst>
        </c:ser>
        <c:dLbls>
          <c:showLegendKey val="0"/>
          <c:showVal val="0"/>
          <c:showCatName val="0"/>
          <c:showSerName val="0"/>
          <c:showPercent val="0"/>
          <c:showBubbleSize val="0"/>
        </c:dLbls>
        <c:gapWidth val="150"/>
        <c:axId val="169841264"/>
        <c:axId val="169841656"/>
      </c:barChart>
      <c:catAx>
        <c:axId val="169841264"/>
        <c:scaling>
          <c:orientation val="minMax"/>
        </c:scaling>
        <c:delete val="0"/>
        <c:axPos val="b"/>
        <c:numFmt formatCode="General" sourceLinked="1"/>
        <c:majorTickMark val="none"/>
        <c:minorTickMark val="none"/>
        <c:tickLblPos val="nextTo"/>
        <c:spPr>
          <a:noFill/>
          <a:ln w="9525" cap="flat" cmpd="sng" algn="ctr">
            <a:solidFill>
              <a:schemeClr val="tx1">
                <a:lumMod val="95000"/>
                <a:lumOff val="5000"/>
              </a:schemeClr>
            </a:solidFill>
            <a:round/>
          </a:ln>
          <a:effectLst/>
        </c:spPr>
        <c:txPr>
          <a:bodyPr rot="-60000000" spcFirstLastPara="1" vertOverflow="ellipsis" vert="horz" wrap="square" anchor="ctr" anchorCtr="1"/>
          <a:lstStyle/>
          <a:p>
            <a:pPr>
              <a:defRPr sz="800" b="1" i="0" u="none" strike="noStrike" kern="1200" baseline="0">
                <a:solidFill>
                  <a:schemeClr val="tx1"/>
                </a:solidFill>
                <a:latin typeface="+mn-lt"/>
                <a:ea typeface="+mn-ea"/>
                <a:cs typeface="+mn-cs"/>
              </a:defRPr>
            </a:pPr>
            <a:endParaRPr lang="en-US"/>
          </a:p>
        </c:txPr>
        <c:crossAx val="169841656"/>
        <c:crosses val="autoZero"/>
        <c:auto val="1"/>
        <c:lblAlgn val="ctr"/>
        <c:lblOffset val="100"/>
        <c:noMultiLvlLbl val="0"/>
      </c:catAx>
      <c:valAx>
        <c:axId val="169841656"/>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1"/>
                    </a:solidFill>
                    <a:latin typeface="+mn-lt"/>
                    <a:ea typeface="+mn-ea"/>
                    <a:cs typeface="+mn-cs"/>
                  </a:defRPr>
                </a:pPr>
                <a:r>
                  <a:rPr lang="en-US" sz="900" b="1">
                    <a:solidFill>
                      <a:schemeClr val="tx1"/>
                    </a:solidFill>
                  </a:rPr>
                  <a:t>Expression of NKX2.1 in iPSC- lung</a:t>
                </a:r>
                <a:r>
                  <a:rPr lang="en-US" sz="900" b="1" baseline="0">
                    <a:solidFill>
                      <a:schemeClr val="tx1"/>
                    </a:solidFill>
                  </a:rPr>
                  <a:t> </a:t>
                </a:r>
                <a:r>
                  <a:rPr lang="en-US" sz="900" b="1">
                    <a:solidFill>
                      <a:schemeClr val="tx1"/>
                    </a:solidFill>
                  </a:rPr>
                  <a:t>cells</a:t>
                </a:r>
              </a:p>
            </c:rich>
          </c:tx>
          <c:layout>
            <c:manualLayout>
              <c:xMode val="edge"/>
              <c:yMode val="edge"/>
              <c:x val="5.4987582197386616E-3"/>
              <c:y val="0.12416666666666666"/>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title>
        <c:numFmt formatCode="General" sourceLinked="1"/>
        <c:majorTickMark val="in"/>
        <c:minorTickMark val="none"/>
        <c:tickLblPos val="nextTo"/>
        <c:spPr>
          <a:noFill/>
          <a:ln>
            <a:solidFill>
              <a:schemeClr val="tx1">
                <a:lumMod val="95000"/>
                <a:lumOff val="5000"/>
              </a:schemeClr>
            </a:solidFill>
          </a:ln>
          <a:effectLst/>
        </c:spPr>
        <c:txPr>
          <a:bodyPr rot="-60000000" spcFirstLastPara="1" vertOverflow="ellipsis" vert="horz" wrap="square" anchor="ctr" anchorCtr="1"/>
          <a:lstStyle/>
          <a:p>
            <a:pPr>
              <a:defRPr sz="800" b="1" i="0" u="none" strike="noStrike" kern="1200" baseline="0">
                <a:solidFill>
                  <a:schemeClr val="tx1"/>
                </a:solidFill>
                <a:latin typeface="+mn-lt"/>
                <a:ea typeface="+mn-ea"/>
                <a:cs typeface="+mn-cs"/>
              </a:defRPr>
            </a:pPr>
            <a:endParaRPr lang="en-US"/>
          </a:p>
        </c:txPr>
        <c:crossAx val="169841264"/>
        <c:crosses val="autoZero"/>
        <c:crossBetween val="between"/>
        <c:majorUnit val="0.4"/>
      </c:valAx>
      <c:spPr>
        <a:noFill/>
        <a:ln>
          <a:noFill/>
        </a:ln>
        <a:effectLst/>
      </c:spPr>
    </c:plotArea>
    <c:legend>
      <c:legendPos val="r"/>
      <c:layout>
        <c:manualLayout>
          <c:xMode val="edge"/>
          <c:yMode val="edge"/>
          <c:x val="0.25434267005686789"/>
          <c:y val="0.18516632431815588"/>
          <c:w val="0.22395594105424321"/>
          <c:h val="0.15625109361329836"/>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70940" y="0"/>
            <a:ext cx="3037840" cy="464820"/>
          </a:xfrm>
          <a:prstGeom prst="rect">
            <a:avLst/>
          </a:prstGeom>
        </p:spPr>
        <p:txBody>
          <a:bodyPr vert="horz" lIns="92446" tIns="46223" rIns="92446" bIns="46223" rtlCol="0"/>
          <a:lstStyle>
            <a:lvl1pPr algn="r">
              <a:defRPr sz="1200"/>
            </a:lvl1pPr>
          </a:lstStyle>
          <a:p>
            <a:fld id="{53FFACA6-3893-4092-961A-372958878FEE}" type="datetimeFigureOut">
              <a:rPr lang="en-US" smtClean="0"/>
              <a:t>8/11/2017</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967"/>
            <a:ext cx="3037840"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70940" y="8829967"/>
            <a:ext cx="3037840" cy="464820"/>
          </a:xfrm>
          <a:prstGeom prst="rect">
            <a:avLst/>
          </a:prstGeom>
        </p:spPr>
        <p:txBody>
          <a:bodyPr vert="horz" lIns="92446" tIns="46223" rIns="92446" bIns="46223" rtlCol="0" anchor="b"/>
          <a:lstStyle>
            <a:lvl1pPr algn="r">
              <a:defRPr sz="1200"/>
            </a:lvl1pPr>
          </a:lstStyle>
          <a:p>
            <a:fld id="{0488BB89-A36F-47CB-93B9-AF9BC5F54E80}" type="slidenum">
              <a:rPr lang="en-US" smtClean="0"/>
              <a:t>‹#›</a:t>
            </a:fld>
            <a:endParaRPr lang="en-US"/>
          </a:p>
        </p:txBody>
      </p:sp>
    </p:spTree>
    <p:extLst>
      <p:ext uri="{BB962C8B-B14F-4D97-AF65-F5344CB8AC3E}">
        <p14:creationId xmlns:p14="http://schemas.microsoft.com/office/powerpoint/2010/main" val="1535120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88BB89-A36F-47CB-93B9-AF9BC5F54E80}" type="slidenum">
              <a:rPr lang="en-US" smtClean="0"/>
              <a:t>2</a:t>
            </a:fld>
            <a:endParaRPr lang="en-US"/>
          </a:p>
        </p:txBody>
      </p:sp>
    </p:spTree>
    <p:extLst>
      <p:ext uri="{BB962C8B-B14F-4D97-AF65-F5344CB8AC3E}">
        <p14:creationId xmlns:p14="http://schemas.microsoft.com/office/powerpoint/2010/main" val="2195502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0"/>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B3909F9-4C27-4006-8A85-075C37334ED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2615607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3909F9-4C27-4006-8A85-075C37334ED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1576335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7"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3909F9-4C27-4006-8A85-075C37334ED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1487345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3909F9-4C27-4006-8A85-075C37334ED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198174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2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3909F9-4C27-4006-8A85-075C37334ED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3900745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7"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3909F9-4C27-4006-8A85-075C37334ED7}" type="datetimeFigureOut">
              <a:rPr lang="en-US" smtClean="0"/>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2155927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1"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1"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3909F9-4C27-4006-8A85-075C37334ED7}" type="datetimeFigureOut">
              <a:rPr lang="en-US" smtClean="0"/>
              <a:t>8/11/2017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2004261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3909F9-4C27-4006-8A85-075C37334ED7}" type="datetimeFigureOut">
              <a:rPr lang="en-US" smtClean="0"/>
              <a:t>8/11/2017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30569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3909F9-4C27-4006-8A85-075C37334ED7}" type="datetimeFigureOut">
              <a:rPr lang="en-US" smtClean="0"/>
              <a:t>8/11/2017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3872867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9" y="364070"/>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2" y="1913470"/>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3909F9-4C27-4006-8A85-075C37334ED7}" type="datetimeFigureOut">
              <a:rPr lang="en-US" smtClean="0"/>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224592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3909F9-4C27-4006-8A85-075C37334ED7}" type="datetimeFigureOut">
              <a:rPr lang="en-US" smtClean="0"/>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6C0E6-ADD1-411B-8CA3-A572B8828467}" type="slidenum">
              <a:rPr lang="en-US" smtClean="0"/>
              <a:t>‹#›</a:t>
            </a:fld>
            <a:endParaRPr lang="en-US"/>
          </a:p>
        </p:txBody>
      </p:sp>
    </p:spTree>
    <p:extLst>
      <p:ext uri="{BB962C8B-B14F-4D97-AF65-F5344CB8AC3E}">
        <p14:creationId xmlns:p14="http://schemas.microsoft.com/office/powerpoint/2010/main" val="1770597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4"/>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7"/>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B3909F9-4C27-4006-8A85-075C37334ED7}" type="datetimeFigureOut">
              <a:rPr lang="en-US" smtClean="0"/>
              <a:t>8/11/2017</a:t>
            </a:fld>
            <a:endParaRPr lang="en-US"/>
          </a:p>
        </p:txBody>
      </p:sp>
      <p:sp>
        <p:nvSpPr>
          <p:cNvPr id="5" name="Footer Placeholder 4"/>
          <p:cNvSpPr>
            <a:spLocks noGrp="1"/>
          </p:cNvSpPr>
          <p:nvPr>
            <p:ph type="ftr" sz="quarter" idx="3"/>
          </p:nvPr>
        </p:nvSpPr>
        <p:spPr>
          <a:xfrm>
            <a:off x="2343150" y="8475137"/>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7"/>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E56C0E6-ADD1-411B-8CA3-A572B8828467}" type="slidenum">
              <a:rPr lang="en-US" smtClean="0"/>
              <a:t>‹#›</a:t>
            </a:fld>
            <a:endParaRPr lang="en-US"/>
          </a:p>
        </p:txBody>
      </p:sp>
    </p:spTree>
    <p:extLst>
      <p:ext uri="{BB962C8B-B14F-4D97-AF65-F5344CB8AC3E}">
        <p14:creationId xmlns:p14="http://schemas.microsoft.com/office/powerpoint/2010/main" val="1189587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11" Type="http://schemas.microsoft.com/office/2007/relationships/hdphoto" Target="../media/hdphoto2.wdp"/><Relationship Id="rId5" Type="http://schemas.openxmlformats.org/officeDocument/2006/relationships/image" Target="../media/image4.png"/><Relationship Id="rId10" Type="http://schemas.openxmlformats.org/officeDocument/2006/relationships/image" Target="../media/image8.jpeg"/><Relationship Id="rId4" Type="http://schemas.openxmlformats.org/officeDocument/2006/relationships/image" Target="../media/image3.pn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7.jpeg"/><Relationship Id="rId3" Type="http://schemas.openxmlformats.org/officeDocument/2006/relationships/image" Target="../media/image10.jpeg"/><Relationship Id="rId7" Type="http://schemas.openxmlformats.org/officeDocument/2006/relationships/image" Target="../media/image13.jpeg"/><Relationship Id="rId12" Type="http://schemas.microsoft.com/office/2007/relationships/hdphoto" Target="../media/hdphoto5.wdp"/><Relationship Id="rId17" Type="http://schemas.openxmlformats.org/officeDocument/2006/relationships/image" Target="../media/image20.jpeg"/><Relationship Id="rId2" Type="http://schemas.openxmlformats.org/officeDocument/2006/relationships/image" Target="../media/image9.jpeg"/><Relationship Id="rId16" Type="http://schemas.openxmlformats.org/officeDocument/2006/relationships/image" Target="../media/image19.jpeg"/><Relationship Id="rId1" Type="http://schemas.openxmlformats.org/officeDocument/2006/relationships/slideLayout" Target="../slideLayouts/slideLayout7.xml"/><Relationship Id="rId6" Type="http://schemas.microsoft.com/office/2007/relationships/hdphoto" Target="../media/hdphoto3.wdp"/><Relationship Id="rId11" Type="http://schemas.openxmlformats.org/officeDocument/2006/relationships/image" Target="../media/image16.png"/><Relationship Id="rId5" Type="http://schemas.openxmlformats.org/officeDocument/2006/relationships/image" Target="../media/image12.jpeg"/><Relationship Id="rId15" Type="http://schemas.openxmlformats.org/officeDocument/2006/relationships/image" Target="../media/image18.jpeg"/><Relationship Id="rId10" Type="http://schemas.openxmlformats.org/officeDocument/2006/relationships/image" Target="../media/image15.jpeg"/><Relationship Id="rId4" Type="http://schemas.openxmlformats.org/officeDocument/2006/relationships/image" Target="../media/image11.jpeg"/><Relationship Id="rId9" Type="http://schemas.microsoft.com/office/2007/relationships/hdphoto" Target="../media/hdphoto4.wdp"/><Relationship Id="rId14" Type="http://schemas.microsoft.com/office/2007/relationships/hdphoto" Target="../media/hdphoto6.wdp"/></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jpeg"/><Relationship Id="rId18" Type="http://schemas.openxmlformats.org/officeDocument/2006/relationships/image" Target="../media/image34.jpeg"/><Relationship Id="rId3" Type="http://schemas.openxmlformats.org/officeDocument/2006/relationships/image" Target="../media/image22.jpeg"/><Relationship Id="rId21" Type="http://schemas.openxmlformats.org/officeDocument/2006/relationships/image" Target="../media/image36.jpeg"/><Relationship Id="rId7" Type="http://schemas.microsoft.com/office/2007/relationships/hdphoto" Target="../media/hdphoto7.wdp"/><Relationship Id="rId12" Type="http://schemas.openxmlformats.org/officeDocument/2006/relationships/image" Target="../media/image29.jpeg"/><Relationship Id="rId17" Type="http://schemas.openxmlformats.org/officeDocument/2006/relationships/image" Target="../media/image33.jpeg"/><Relationship Id="rId2" Type="http://schemas.openxmlformats.org/officeDocument/2006/relationships/image" Target="../media/image21.jpeg"/><Relationship Id="rId16" Type="http://schemas.microsoft.com/office/2007/relationships/hdphoto" Target="../media/hdphoto9.wdp"/><Relationship Id="rId20" Type="http://schemas.microsoft.com/office/2007/relationships/hdphoto" Target="../media/hdphoto10.wdp"/><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28.jpeg"/><Relationship Id="rId5" Type="http://schemas.openxmlformats.org/officeDocument/2006/relationships/image" Target="../media/image24.jpeg"/><Relationship Id="rId15" Type="http://schemas.openxmlformats.org/officeDocument/2006/relationships/image" Target="../media/image32.png"/><Relationship Id="rId23" Type="http://schemas.openxmlformats.org/officeDocument/2006/relationships/image" Target="../media/image38.jpeg"/><Relationship Id="rId10" Type="http://schemas.openxmlformats.org/officeDocument/2006/relationships/image" Target="../media/image27.jpeg"/><Relationship Id="rId19" Type="http://schemas.openxmlformats.org/officeDocument/2006/relationships/image" Target="../media/image35.jpeg"/><Relationship Id="rId4" Type="http://schemas.openxmlformats.org/officeDocument/2006/relationships/image" Target="../media/image23.jpeg"/><Relationship Id="rId9" Type="http://schemas.microsoft.com/office/2007/relationships/hdphoto" Target="../media/hdphoto8.wdp"/><Relationship Id="rId14" Type="http://schemas.openxmlformats.org/officeDocument/2006/relationships/image" Target="../media/image31.jpeg"/><Relationship Id="rId22" Type="http://schemas.openxmlformats.org/officeDocument/2006/relationships/image" Target="../media/image37.jpeg"/></Relationships>
</file>

<file path=ppt/slides/_rels/slide6.xml.rels><?xml version="1.0" encoding="UTF-8" standalone="yes"?>
<Relationships xmlns="http://schemas.openxmlformats.org/package/2006/relationships"><Relationship Id="rId8" Type="http://schemas.openxmlformats.org/officeDocument/2006/relationships/image" Target="../media/image42.png"/><Relationship Id="rId13" Type="http://schemas.microsoft.com/office/2007/relationships/hdphoto" Target="../media/hdphoto16.wdp"/><Relationship Id="rId3" Type="http://schemas.microsoft.com/office/2007/relationships/hdphoto" Target="../media/hdphoto11.wdp"/><Relationship Id="rId7" Type="http://schemas.microsoft.com/office/2007/relationships/hdphoto" Target="../media/hdphoto13.wdp"/><Relationship Id="rId12"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1.png"/><Relationship Id="rId11" Type="http://schemas.microsoft.com/office/2007/relationships/hdphoto" Target="../media/hdphoto15.wdp"/><Relationship Id="rId5" Type="http://schemas.microsoft.com/office/2007/relationships/hdphoto" Target="../media/hdphoto12.wdp"/><Relationship Id="rId15" Type="http://schemas.openxmlformats.org/officeDocument/2006/relationships/chart" Target="../charts/chart6.xml"/><Relationship Id="rId10" Type="http://schemas.openxmlformats.org/officeDocument/2006/relationships/image" Target="../media/image43.png"/><Relationship Id="rId4" Type="http://schemas.openxmlformats.org/officeDocument/2006/relationships/image" Target="../media/image40.png"/><Relationship Id="rId9" Type="http://schemas.microsoft.com/office/2007/relationships/hdphoto" Target="../media/hdphoto14.wdp"/><Relationship Id="rId1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5016" t="31250" r="44827" b="9375"/>
          <a:stretch>
            <a:fillRect/>
          </a:stretch>
        </p:blipFill>
        <p:spPr bwMode="auto">
          <a:xfrm>
            <a:off x="141599" y="3034836"/>
            <a:ext cx="1451384"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7057" t="15385" r="30586" b="11539"/>
          <a:stretch>
            <a:fillRect/>
          </a:stretch>
        </p:blipFill>
        <p:spPr bwMode="auto">
          <a:xfrm>
            <a:off x="1553352" y="3050302"/>
            <a:ext cx="152381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4501" t="59467" r="50491" b="6155"/>
          <a:stretch>
            <a:fillRect/>
          </a:stretch>
        </p:blipFill>
        <p:spPr bwMode="auto">
          <a:xfrm>
            <a:off x="1568926" y="1663236"/>
            <a:ext cx="15082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l="5756" t="50420" r="46413" b="8122"/>
          <a:stretch>
            <a:fillRect/>
          </a:stretch>
        </p:blipFill>
        <p:spPr bwMode="auto">
          <a:xfrm>
            <a:off x="130691" y="1650127"/>
            <a:ext cx="146820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113684" y="1715458"/>
            <a:ext cx="428322" cy="215444"/>
          </a:xfrm>
          <a:prstGeom prst="rect">
            <a:avLst/>
          </a:prstGeom>
          <a:noFill/>
        </p:spPr>
        <p:txBody>
          <a:bodyPr wrap="none" rtlCol="0">
            <a:spAutoFit/>
          </a:bodyPr>
          <a:lstStyle/>
          <a:p>
            <a:r>
              <a:rPr lang="en-US" sz="800" b="1" dirty="0">
                <a:latin typeface="Arial" pitchFamily="34" charset="0"/>
                <a:cs typeface="Arial" pitchFamily="34" charset="0"/>
              </a:rPr>
              <a:t>C-Kit</a:t>
            </a:r>
          </a:p>
        </p:txBody>
      </p:sp>
      <p:sp>
        <p:nvSpPr>
          <p:cNvPr id="7" name="TextBox 6"/>
          <p:cNvSpPr txBox="1"/>
          <p:nvPr/>
        </p:nvSpPr>
        <p:spPr>
          <a:xfrm>
            <a:off x="2519403" y="1733354"/>
            <a:ext cx="518091" cy="215444"/>
          </a:xfrm>
          <a:prstGeom prst="rect">
            <a:avLst/>
          </a:prstGeom>
          <a:noFill/>
        </p:spPr>
        <p:txBody>
          <a:bodyPr wrap="none" rtlCol="0">
            <a:spAutoFit/>
          </a:bodyPr>
          <a:lstStyle/>
          <a:p>
            <a:r>
              <a:rPr lang="en-US" sz="800" b="1" dirty="0">
                <a:latin typeface="Arial" pitchFamily="34" charset="0"/>
                <a:cs typeface="Arial" pitchFamily="34" charset="0"/>
              </a:rPr>
              <a:t>SOX17</a:t>
            </a:r>
          </a:p>
        </p:txBody>
      </p:sp>
      <p:sp>
        <p:nvSpPr>
          <p:cNvPr id="8" name="TextBox 7"/>
          <p:cNvSpPr txBox="1"/>
          <p:nvPr/>
        </p:nvSpPr>
        <p:spPr>
          <a:xfrm>
            <a:off x="2516031" y="3105906"/>
            <a:ext cx="532518" cy="215444"/>
          </a:xfrm>
          <a:prstGeom prst="rect">
            <a:avLst/>
          </a:prstGeom>
          <a:noFill/>
        </p:spPr>
        <p:txBody>
          <a:bodyPr wrap="none" rtlCol="0">
            <a:spAutoFit/>
          </a:bodyPr>
          <a:lstStyle/>
          <a:p>
            <a:r>
              <a:rPr lang="en-US" sz="800" b="1" dirty="0">
                <a:latin typeface="Arial" pitchFamily="34" charset="0"/>
                <a:cs typeface="Arial" pitchFamily="34" charset="0"/>
              </a:rPr>
              <a:t>CXCR4</a:t>
            </a:r>
          </a:p>
        </p:txBody>
      </p:sp>
      <p:sp>
        <p:nvSpPr>
          <p:cNvPr id="9" name="TextBox 8"/>
          <p:cNvSpPr txBox="1"/>
          <p:nvPr/>
        </p:nvSpPr>
        <p:spPr>
          <a:xfrm>
            <a:off x="1021069" y="3105906"/>
            <a:ext cx="527709" cy="215444"/>
          </a:xfrm>
          <a:prstGeom prst="rect">
            <a:avLst/>
          </a:prstGeom>
          <a:noFill/>
        </p:spPr>
        <p:txBody>
          <a:bodyPr wrap="none" rtlCol="0">
            <a:spAutoFit/>
          </a:bodyPr>
          <a:lstStyle/>
          <a:p>
            <a:r>
              <a:rPr lang="en-US" sz="800" b="1" dirty="0">
                <a:latin typeface="Arial" pitchFamily="34" charset="0"/>
                <a:cs typeface="Arial" pitchFamily="34" charset="0"/>
              </a:rPr>
              <a:t>FOXA2</a:t>
            </a:r>
          </a:p>
        </p:txBody>
      </p:sp>
      <p:pic>
        <p:nvPicPr>
          <p:cNvPr id="10" name="Picture 6" descr="C:\Users\Mahboobe\Documents\Used for paper\NEW DOUVBLE STAINING\D21Blue and Red cookie 5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86249" y="1703812"/>
            <a:ext cx="1440180" cy="12493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C:\Users\Mahboobe\Documents\Used for paper\NEW DOUVBLE STAINING\R4Blue and Red cookie 465.jpg"/>
          <p:cNvPicPr>
            <a:picLocks noChangeAspect="1" noChangeArrowheads="1"/>
          </p:cNvPicPr>
          <p:nvPr/>
        </p:nvPicPr>
        <p:blipFill>
          <a:blip r:embed="rId7" cstate="print">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286249" y="2977037"/>
            <a:ext cx="1440180" cy="125429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C:\Users\Mahboobe\Documents\Used for paper\NEW DOUVBLE STAINING\ALL21Blue and Red cookie 50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44744" y="2981977"/>
            <a:ext cx="1440180" cy="12493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9" descr="C:\Users\Mahboobe\Documents\Used for paper\NEW DOUVBLE STAINING\G21Blue and Red cookie 501.jpg"/>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744744" y="1703812"/>
            <a:ext cx="1440180" cy="125824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5666833" y="2746611"/>
            <a:ext cx="518091" cy="215444"/>
          </a:xfrm>
          <a:prstGeom prst="rect">
            <a:avLst/>
          </a:prstGeom>
          <a:noFill/>
        </p:spPr>
        <p:txBody>
          <a:bodyPr wrap="none" rtlCol="0">
            <a:spAutoFit/>
          </a:bodyPr>
          <a:lstStyle/>
          <a:p>
            <a:r>
              <a:rPr lang="en-US" sz="800" b="1" dirty="0">
                <a:solidFill>
                  <a:schemeClr val="bg1"/>
                </a:solidFill>
                <a:latin typeface="Arial" pitchFamily="34" charset="0"/>
                <a:cs typeface="Arial" pitchFamily="34" charset="0"/>
              </a:rPr>
              <a:t>SOX17</a:t>
            </a:r>
          </a:p>
        </p:txBody>
      </p:sp>
      <p:sp>
        <p:nvSpPr>
          <p:cNvPr id="15" name="TextBox 14"/>
          <p:cNvSpPr txBox="1"/>
          <p:nvPr/>
        </p:nvSpPr>
        <p:spPr>
          <a:xfrm>
            <a:off x="5020823" y="4015884"/>
            <a:ext cx="1164101" cy="215444"/>
          </a:xfrm>
          <a:prstGeom prst="rect">
            <a:avLst/>
          </a:prstGeom>
          <a:noFill/>
        </p:spPr>
        <p:txBody>
          <a:bodyPr wrap="none" rtlCol="0">
            <a:spAutoFit/>
          </a:bodyPr>
          <a:lstStyle/>
          <a:p>
            <a:r>
              <a:rPr lang="en-US" sz="800" b="1" dirty="0">
                <a:solidFill>
                  <a:schemeClr val="bg1"/>
                </a:solidFill>
                <a:latin typeface="Arial" pitchFamily="34" charset="0"/>
                <a:cs typeface="Arial" pitchFamily="34" charset="0"/>
              </a:rPr>
              <a:t>SOX17/FOXA2/DAPI</a:t>
            </a:r>
          </a:p>
        </p:txBody>
      </p:sp>
      <p:sp>
        <p:nvSpPr>
          <p:cNvPr id="16" name="TextBox 15"/>
          <p:cNvSpPr txBox="1"/>
          <p:nvPr/>
        </p:nvSpPr>
        <p:spPr>
          <a:xfrm>
            <a:off x="4198720" y="4015884"/>
            <a:ext cx="527709" cy="215444"/>
          </a:xfrm>
          <a:prstGeom prst="rect">
            <a:avLst/>
          </a:prstGeom>
          <a:noFill/>
        </p:spPr>
        <p:txBody>
          <a:bodyPr wrap="none" rtlCol="0">
            <a:spAutoFit/>
          </a:bodyPr>
          <a:lstStyle/>
          <a:p>
            <a:r>
              <a:rPr lang="en-US" sz="800" b="1" dirty="0">
                <a:solidFill>
                  <a:schemeClr val="bg1"/>
                </a:solidFill>
                <a:latin typeface="Arial" pitchFamily="34" charset="0"/>
                <a:cs typeface="Arial" pitchFamily="34" charset="0"/>
              </a:rPr>
              <a:t>FOXA2</a:t>
            </a:r>
          </a:p>
        </p:txBody>
      </p:sp>
      <p:sp>
        <p:nvSpPr>
          <p:cNvPr id="17" name="TextBox 16"/>
          <p:cNvSpPr txBox="1"/>
          <p:nvPr/>
        </p:nvSpPr>
        <p:spPr>
          <a:xfrm>
            <a:off x="4296503" y="2746611"/>
            <a:ext cx="429926" cy="215444"/>
          </a:xfrm>
          <a:prstGeom prst="rect">
            <a:avLst/>
          </a:prstGeom>
          <a:noFill/>
        </p:spPr>
        <p:txBody>
          <a:bodyPr wrap="none" rtlCol="0">
            <a:spAutoFit/>
          </a:bodyPr>
          <a:lstStyle/>
          <a:p>
            <a:r>
              <a:rPr lang="en-US" sz="800" b="1" dirty="0">
                <a:solidFill>
                  <a:schemeClr val="bg1"/>
                </a:solidFill>
                <a:latin typeface="Arial" pitchFamily="34" charset="0"/>
                <a:cs typeface="Arial" pitchFamily="34" charset="0"/>
              </a:rPr>
              <a:t>DAPI</a:t>
            </a:r>
          </a:p>
        </p:txBody>
      </p:sp>
      <p:cxnSp>
        <p:nvCxnSpPr>
          <p:cNvPr id="18" name="Straight Connector 17"/>
          <p:cNvCxnSpPr/>
          <p:nvPr/>
        </p:nvCxnSpPr>
        <p:spPr>
          <a:xfrm>
            <a:off x="723349" y="1590455"/>
            <a:ext cx="480411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137185" y="1294493"/>
            <a:ext cx="2214324" cy="292388"/>
          </a:xfrm>
          <a:prstGeom prst="rect">
            <a:avLst/>
          </a:prstGeom>
          <a:noFill/>
        </p:spPr>
        <p:txBody>
          <a:bodyPr wrap="none" rtlCol="0">
            <a:spAutoFit/>
          </a:bodyPr>
          <a:lstStyle/>
          <a:p>
            <a:r>
              <a:rPr lang="en-US" sz="1300" b="1" dirty="0">
                <a:solidFill>
                  <a:srgbClr val="990033"/>
                </a:solidFill>
              </a:rPr>
              <a:t>Definitive Endoderm markers</a:t>
            </a:r>
          </a:p>
        </p:txBody>
      </p:sp>
      <p:sp>
        <p:nvSpPr>
          <p:cNvPr id="21" name="TextBox 20"/>
          <p:cNvSpPr txBox="1"/>
          <p:nvPr/>
        </p:nvSpPr>
        <p:spPr>
          <a:xfrm>
            <a:off x="304800" y="4787426"/>
            <a:ext cx="6248400" cy="1585049"/>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S1</a:t>
            </a:r>
            <a:r>
              <a:rPr lang="en-US" sz="9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Characterization of cells at day 5 of differentiation to produce definitive endoderm (DE).</a:t>
            </a:r>
            <a:r>
              <a:rPr lang="en-US" sz="900" dirty="0"/>
              <a:t> </a:t>
            </a:r>
            <a:r>
              <a:rPr lang="en-US" sz="900" dirty="0">
                <a:latin typeface="Arial" panose="020B0604020202020204" pitchFamily="34" charset="0"/>
                <a:cs typeface="Arial" panose="020B0604020202020204" pitchFamily="34" charset="0"/>
              </a:rPr>
              <a:t>Flow </a:t>
            </a:r>
            <a:r>
              <a:rPr lang="en-US" sz="900" dirty="0" err="1">
                <a:latin typeface="Arial" panose="020B0604020202020204" pitchFamily="34" charset="0"/>
                <a:cs typeface="Arial" panose="020B0604020202020204" pitchFamily="34" charset="0"/>
              </a:rPr>
              <a:t>cytometric</a:t>
            </a:r>
            <a:r>
              <a:rPr lang="en-US" sz="900" dirty="0">
                <a:latin typeface="Arial" panose="020B0604020202020204" pitchFamily="34" charset="0"/>
                <a:cs typeface="Arial" panose="020B0604020202020204" pitchFamily="34" charset="0"/>
              </a:rPr>
              <a:t> analysis showed the cell population derived from </a:t>
            </a:r>
            <a:r>
              <a:rPr lang="en-US" sz="900" dirty="0" err="1">
                <a:latin typeface="Arial" panose="020B0604020202020204" pitchFamily="34" charset="0"/>
                <a:cs typeface="Arial" panose="020B0604020202020204" pitchFamily="34" charset="0"/>
              </a:rPr>
              <a:t>iPSCs</a:t>
            </a:r>
            <a:r>
              <a:rPr lang="en-US" sz="900" dirty="0">
                <a:latin typeface="Arial" panose="020B0604020202020204" pitchFamily="34" charset="0"/>
                <a:cs typeface="Arial" panose="020B0604020202020204" pitchFamily="34" charset="0"/>
              </a:rPr>
              <a:t> at day 5 expressed a high percentage of markers associated with this germ layer. (A-D) shows the flow </a:t>
            </a:r>
            <a:r>
              <a:rPr lang="en-US" sz="900" dirty="0" err="1">
                <a:latin typeface="Arial" panose="020B0604020202020204" pitchFamily="34" charset="0"/>
                <a:cs typeface="Arial" panose="020B0604020202020204" pitchFamily="34" charset="0"/>
              </a:rPr>
              <a:t>cytometry</a:t>
            </a:r>
            <a:r>
              <a:rPr lang="en-US" sz="900" dirty="0">
                <a:latin typeface="Arial" panose="020B0604020202020204" pitchFamily="34" charset="0"/>
                <a:cs typeface="Arial" panose="020B0604020202020204" pitchFamily="34" charset="0"/>
              </a:rPr>
              <a:t> for C-Kit, SOX17, FOXA2, CXCR4. </a:t>
            </a:r>
            <a:r>
              <a:rPr lang="en-US" sz="900" dirty="0">
                <a:latin typeface="Arial" panose="020B0604020202020204" pitchFamily="34" charset="0"/>
                <a:ea typeface="SimSun" panose="02010600030101010101" pitchFamily="2" charset="-122"/>
                <a:cs typeface="Arial" panose="020B0604020202020204" pitchFamily="34" charset="0"/>
              </a:rPr>
              <a:t>Roughly 89% of the cells were positive for c-kit, 91% positive for SOX17, 93% positive for FOXA2, and 88% of the cells expressed the endoderm surface marker CXCR4</a:t>
            </a:r>
            <a:r>
              <a:rPr lang="en-US" sz="900" dirty="0">
                <a:latin typeface="Arial" panose="020B0604020202020204" pitchFamily="34" charset="0"/>
                <a:cs typeface="Arial" panose="020B0604020202020204" pitchFamily="34" charset="0"/>
              </a:rPr>
              <a:t>. DE cells derived from </a:t>
            </a:r>
            <a:r>
              <a:rPr lang="en-US" sz="900" dirty="0" err="1">
                <a:latin typeface="Arial" panose="020B0604020202020204" pitchFamily="34" charset="0"/>
                <a:cs typeface="Arial" panose="020B0604020202020204" pitchFamily="34" charset="0"/>
              </a:rPr>
              <a:t>iPSCs</a:t>
            </a:r>
            <a:r>
              <a:rPr lang="en-US" sz="900" dirty="0">
                <a:latin typeface="Arial" panose="020B0604020202020204" pitchFamily="34" charset="0"/>
                <a:cs typeface="Arial" panose="020B0604020202020204" pitchFamily="34" charset="0"/>
              </a:rPr>
              <a:t> stained positively for SOX17 and FOXA2, and the majority of the cells were double-positive for both SOX17 and FOXA2. (E-H) shows immunofluorescence analysis of DE markers; (E) shows DAPI staining for nuclei; (F) shows SOX17 positive cells; (G) shows FOXA2 positive cells; (H) merge at day 5. Scale bar, 31 </a:t>
            </a:r>
            <a:r>
              <a:rPr lang="en-US" sz="900" dirty="0" err="1">
                <a:latin typeface="Arial" panose="020B0604020202020204" pitchFamily="34" charset="0"/>
                <a:cs typeface="Arial" panose="020B0604020202020204" pitchFamily="34" charset="0"/>
              </a:rPr>
              <a:t>μm</a:t>
            </a:r>
            <a:r>
              <a:rPr lang="en-US" sz="900" dirty="0">
                <a:latin typeface="Arial" panose="020B0604020202020204" pitchFamily="34" charset="0"/>
                <a:cs typeface="Arial" panose="020B0604020202020204" pitchFamily="34" charset="0"/>
              </a:rPr>
              <a:t> </a:t>
            </a:r>
          </a:p>
          <a:p>
            <a:pPr algn="just"/>
            <a:endParaRPr lang="en-US" sz="900" dirty="0">
              <a:latin typeface="Arial" panose="020B0604020202020204" pitchFamily="34" charset="0"/>
              <a:cs typeface="Arial" panose="020B0604020202020204" pitchFamily="34" charset="0"/>
            </a:endParaRPr>
          </a:p>
          <a:p>
            <a:pPr algn="just"/>
            <a:endParaRPr lang="en-US" sz="800" dirty="0">
              <a:latin typeface="Arial" panose="020B0604020202020204" pitchFamily="34" charset="0"/>
              <a:cs typeface="Arial" panose="020B0604020202020204" pitchFamily="34" charset="0"/>
            </a:endParaRPr>
          </a:p>
          <a:p>
            <a:pPr algn="just"/>
            <a:endParaRPr lang="en-US" sz="800" dirty="0">
              <a:latin typeface="Arial" panose="020B0604020202020204" pitchFamily="34" charset="0"/>
              <a:cs typeface="Arial" panose="020B0604020202020204" pitchFamily="34" charset="0"/>
            </a:endParaRPr>
          </a:p>
        </p:txBody>
      </p:sp>
      <p:sp>
        <p:nvSpPr>
          <p:cNvPr id="22" name="TextBox 21"/>
          <p:cNvSpPr txBox="1"/>
          <p:nvPr/>
        </p:nvSpPr>
        <p:spPr>
          <a:xfrm flipH="1">
            <a:off x="386770" y="1703812"/>
            <a:ext cx="259081" cy="338554"/>
          </a:xfrm>
          <a:prstGeom prst="rect">
            <a:avLst/>
          </a:prstGeom>
          <a:noFill/>
        </p:spPr>
        <p:txBody>
          <a:bodyPr wrap="square" rtlCol="0">
            <a:spAutoFit/>
          </a:bodyPr>
          <a:lstStyle/>
          <a:p>
            <a:r>
              <a:rPr lang="en-US" sz="1600" b="1" dirty="0"/>
              <a:t>A</a:t>
            </a:r>
          </a:p>
        </p:txBody>
      </p:sp>
      <p:sp>
        <p:nvSpPr>
          <p:cNvPr id="23" name="TextBox 22"/>
          <p:cNvSpPr txBox="1"/>
          <p:nvPr/>
        </p:nvSpPr>
        <p:spPr>
          <a:xfrm flipH="1">
            <a:off x="1831283" y="1703812"/>
            <a:ext cx="259081" cy="338554"/>
          </a:xfrm>
          <a:prstGeom prst="rect">
            <a:avLst/>
          </a:prstGeom>
          <a:noFill/>
        </p:spPr>
        <p:txBody>
          <a:bodyPr wrap="square" rtlCol="0">
            <a:spAutoFit/>
          </a:bodyPr>
          <a:lstStyle/>
          <a:p>
            <a:r>
              <a:rPr lang="en-US" sz="1600" b="1" dirty="0"/>
              <a:t>B</a:t>
            </a:r>
          </a:p>
        </p:txBody>
      </p:sp>
      <p:sp>
        <p:nvSpPr>
          <p:cNvPr id="24" name="TextBox 23"/>
          <p:cNvSpPr txBox="1"/>
          <p:nvPr/>
        </p:nvSpPr>
        <p:spPr>
          <a:xfrm flipH="1">
            <a:off x="386770" y="3064163"/>
            <a:ext cx="259081" cy="338554"/>
          </a:xfrm>
          <a:prstGeom prst="rect">
            <a:avLst/>
          </a:prstGeom>
          <a:noFill/>
        </p:spPr>
        <p:txBody>
          <a:bodyPr wrap="square" rtlCol="0">
            <a:spAutoFit/>
          </a:bodyPr>
          <a:lstStyle/>
          <a:p>
            <a:r>
              <a:rPr lang="en-US" sz="1600" b="1" dirty="0"/>
              <a:t>C</a:t>
            </a:r>
          </a:p>
        </p:txBody>
      </p:sp>
      <p:sp>
        <p:nvSpPr>
          <p:cNvPr id="25" name="TextBox 24"/>
          <p:cNvSpPr txBox="1"/>
          <p:nvPr/>
        </p:nvSpPr>
        <p:spPr>
          <a:xfrm flipH="1">
            <a:off x="1850474" y="3105906"/>
            <a:ext cx="259081" cy="338554"/>
          </a:xfrm>
          <a:prstGeom prst="rect">
            <a:avLst/>
          </a:prstGeom>
          <a:noFill/>
        </p:spPr>
        <p:txBody>
          <a:bodyPr wrap="square" rtlCol="0">
            <a:spAutoFit/>
          </a:bodyPr>
          <a:lstStyle/>
          <a:p>
            <a:r>
              <a:rPr lang="en-US" sz="1600" b="1" dirty="0"/>
              <a:t>D</a:t>
            </a:r>
          </a:p>
        </p:txBody>
      </p:sp>
      <p:sp>
        <p:nvSpPr>
          <p:cNvPr id="26" name="TextBox 25"/>
          <p:cNvSpPr txBox="1"/>
          <p:nvPr/>
        </p:nvSpPr>
        <p:spPr>
          <a:xfrm flipH="1">
            <a:off x="3293262" y="1712625"/>
            <a:ext cx="259081" cy="338554"/>
          </a:xfrm>
          <a:prstGeom prst="rect">
            <a:avLst/>
          </a:prstGeom>
          <a:noFill/>
        </p:spPr>
        <p:txBody>
          <a:bodyPr wrap="square" rtlCol="0">
            <a:spAutoFit/>
          </a:bodyPr>
          <a:lstStyle/>
          <a:p>
            <a:r>
              <a:rPr lang="en-US" sz="1600" b="1" dirty="0">
                <a:solidFill>
                  <a:schemeClr val="bg1"/>
                </a:solidFill>
              </a:rPr>
              <a:t>E</a:t>
            </a:r>
          </a:p>
        </p:txBody>
      </p:sp>
      <p:sp>
        <p:nvSpPr>
          <p:cNvPr id="27" name="TextBox 26"/>
          <p:cNvSpPr txBox="1"/>
          <p:nvPr/>
        </p:nvSpPr>
        <p:spPr>
          <a:xfrm flipH="1">
            <a:off x="4746170" y="2966302"/>
            <a:ext cx="259081" cy="338554"/>
          </a:xfrm>
          <a:prstGeom prst="rect">
            <a:avLst/>
          </a:prstGeom>
          <a:noFill/>
        </p:spPr>
        <p:txBody>
          <a:bodyPr wrap="square" rtlCol="0">
            <a:spAutoFit/>
          </a:bodyPr>
          <a:lstStyle/>
          <a:p>
            <a:r>
              <a:rPr lang="en-US" sz="1600" b="1" dirty="0">
                <a:solidFill>
                  <a:schemeClr val="bg1"/>
                </a:solidFill>
              </a:rPr>
              <a:t>H</a:t>
            </a:r>
          </a:p>
        </p:txBody>
      </p:sp>
      <p:sp>
        <p:nvSpPr>
          <p:cNvPr id="28" name="TextBox 27"/>
          <p:cNvSpPr txBox="1"/>
          <p:nvPr/>
        </p:nvSpPr>
        <p:spPr>
          <a:xfrm flipH="1">
            <a:off x="3274615" y="2962055"/>
            <a:ext cx="259081" cy="338554"/>
          </a:xfrm>
          <a:prstGeom prst="rect">
            <a:avLst/>
          </a:prstGeom>
          <a:noFill/>
        </p:spPr>
        <p:txBody>
          <a:bodyPr wrap="square" rtlCol="0">
            <a:spAutoFit/>
          </a:bodyPr>
          <a:lstStyle/>
          <a:p>
            <a:r>
              <a:rPr lang="en-US" sz="1600" b="1" dirty="0">
                <a:solidFill>
                  <a:schemeClr val="bg1"/>
                </a:solidFill>
              </a:rPr>
              <a:t>G</a:t>
            </a:r>
          </a:p>
        </p:txBody>
      </p:sp>
      <p:sp>
        <p:nvSpPr>
          <p:cNvPr id="29" name="TextBox 28"/>
          <p:cNvSpPr txBox="1"/>
          <p:nvPr/>
        </p:nvSpPr>
        <p:spPr>
          <a:xfrm flipH="1">
            <a:off x="4749931" y="1697845"/>
            <a:ext cx="259081" cy="338554"/>
          </a:xfrm>
          <a:prstGeom prst="rect">
            <a:avLst/>
          </a:prstGeom>
          <a:noFill/>
        </p:spPr>
        <p:txBody>
          <a:bodyPr wrap="square" rtlCol="0">
            <a:spAutoFit/>
          </a:bodyPr>
          <a:lstStyle/>
          <a:p>
            <a:r>
              <a:rPr lang="en-US" sz="1600" b="1" dirty="0">
                <a:solidFill>
                  <a:schemeClr val="bg1"/>
                </a:solidFill>
              </a:rPr>
              <a:t>F</a:t>
            </a:r>
          </a:p>
        </p:txBody>
      </p:sp>
      <p:cxnSp>
        <p:nvCxnSpPr>
          <p:cNvPr id="30" name="Straight Connector 29"/>
          <p:cNvCxnSpPr/>
          <p:nvPr/>
        </p:nvCxnSpPr>
        <p:spPr>
          <a:xfrm>
            <a:off x="3405752" y="4180742"/>
            <a:ext cx="1463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286249" y="4015884"/>
            <a:ext cx="396262" cy="200055"/>
          </a:xfrm>
          <a:prstGeom prst="rect">
            <a:avLst/>
          </a:prstGeom>
          <a:noFill/>
        </p:spPr>
        <p:txBody>
          <a:bodyPr wrap="none" rtlCol="0">
            <a:spAutoFit/>
          </a:bodyPr>
          <a:lstStyle/>
          <a:p>
            <a:r>
              <a:rPr lang="en-US" sz="700" b="1" dirty="0">
                <a:solidFill>
                  <a:schemeClr val="bg1"/>
                </a:solidFill>
              </a:rPr>
              <a:t>31µm</a:t>
            </a:r>
          </a:p>
        </p:txBody>
      </p:sp>
    </p:spTree>
    <p:extLst>
      <p:ext uri="{BB962C8B-B14F-4D97-AF65-F5344CB8AC3E}">
        <p14:creationId xmlns:p14="http://schemas.microsoft.com/office/powerpoint/2010/main" val="3314414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2552882"/>
              </p:ext>
            </p:extLst>
          </p:nvPr>
        </p:nvGraphicFramePr>
        <p:xfrm>
          <a:off x="479167" y="334971"/>
          <a:ext cx="5820720" cy="1310640"/>
        </p:xfrm>
        <a:graphic>
          <a:graphicData uri="http://schemas.openxmlformats.org/drawingml/2006/table">
            <a:tbl>
              <a:tblPr firstRow="1" bandRow="1">
                <a:tableStyleId>{5C22544A-7EE6-4342-B048-85BDC9FD1C3A}</a:tableStyleId>
              </a:tblPr>
              <a:tblGrid>
                <a:gridCol w="838201">
                  <a:extLst>
                    <a:ext uri="{9D8B030D-6E8A-4147-A177-3AD203B41FA5}">
                      <a16:colId xmlns:a16="http://schemas.microsoft.com/office/drawing/2014/main" val="20000"/>
                    </a:ext>
                  </a:extLst>
                </a:gridCol>
                <a:gridCol w="1271629">
                  <a:extLst>
                    <a:ext uri="{9D8B030D-6E8A-4147-A177-3AD203B41FA5}">
                      <a16:colId xmlns:a16="http://schemas.microsoft.com/office/drawing/2014/main" val="20001"/>
                    </a:ext>
                  </a:extLst>
                </a:gridCol>
                <a:gridCol w="1855445">
                  <a:extLst>
                    <a:ext uri="{9D8B030D-6E8A-4147-A177-3AD203B41FA5}">
                      <a16:colId xmlns:a16="http://schemas.microsoft.com/office/drawing/2014/main" val="20002"/>
                    </a:ext>
                  </a:extLst>
                </a:gridCol>
                <a:gridCol w="1855445">
                  <a:extLst>
                    <a:ext uri="{9D8B030D-6E8A-4147-A177-3AD203B41FA5}">
                      <a16:colId xmlns:a16="http://schemas.microsoft.com/office/drawing/2014/main" val="20003"/>
                    </a:ext>
                  </a:extLst>
                </a:gridCol>
              </a:tblGrid>
              <a:tr h="304800">
                <a:tc>
                  <a:txBody>
                    <a:bodyPr/>
                    <a:lstStyle/>
                    <a:p>
                      <a:r>
                        <a:rPr lang="en-US" sz="1000" dirty="0">
                          <a:solidFill>
                            <a:schemeClr val="tx1"/>
                          </a:solidFill>
                        </a:rPr>
                        <a:t>Conditions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000" dirty="0">
                          <a:solidFill>
                            <a:schemeClr val="tx1"/>
                          </a:solidFill>
                        </a:rPr>
                        <a:t>Agonist/Antagonist</a:t>
                      </a:r>
                    </a:p>
                    <a:p>
                      <a:pPr algn="ctr"/>
                      <a:r>
                        <a:rPr lang="en-US" sz="1000" dirty="0">
                          <a:solidFill>
                            <a:schemeClr val="tx1"/>
                          </a:solidFill>
                        </a:rPr>
                        <a:t>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000" dirty="0">
                          <a:solidFill>
                            <a:schemeClr val="tx1"/>
                          </a:solidFill>
                        </a:rPr>
                        <a:t>Agonist/Antagonist</a:t>
                      </a:r>
                    </a:p>
                    <a:p>
                      <a:pPr algn="ctr"/>
                      <a:r>
                        <a:rPr lang="en-US" sz="1000" dirty="0">
                          <a:solidFill>
                            <a:schemeClr val="tx1"/>
                          </a:solidFill>
                        </a:rPr>
                        <a:t>7-10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000" dirty="0">
                          <a:solidFill>
                            <a:schemeClr val="tx1"/>
                          </a:solidFill>
                        </a:rPr>
                        <a:t>Agonist/Antagonist</a:t>
                      </a:r>
                    </a:p>
                    <a:p>
                      <a:pPr algn="ctr"/>
                      <a:r>
                        <a:rPr lang="en-US" sz="1000" dirty="0">
                          <a:solidFill>
                            <a:schemeClr val="tx1"/>
                          </a:solidFill>
                        </a:rPr>
                        <a:t>10-15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221360">
                <a:tc>
                  <a:txBody>
                    <a:bodyPr/>
                    <a:lstStyle/>
                    <a:p>
                      <a:pPr algn="ctr"/>
                      <a:r>
                        <a:rPr lang="en-US" sz="900" b="1" dirty="0"/>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0" dirty="0">
                          <a:solidFill>
                            <a:schemeClr val="tx1"/>
                          </a:solidFill>
                        </a:rPr>
                        <a:t>SB/Noggin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0" dirty="0">
                          <a:solidFill>
                            <a:schemeClr val="tx1"/>
                          </a:solidFill>
                        </a:rPr>
                        <a:t>BMP4,bFGF, WNT3a, KGF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0" dirty="0">
                          <a:solidFill>
                            <a:schemeClr val="tx1"/>
                          </a:solidFill>
                        </a:rPr>
                        <a:t>IWR-I, high RA, BMP7, KGF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25385">
                <a:tc>
                  <a:txBody>
                    <a:bodyPr/>
                    <a:lstStyle/>
                    <a:p>
                      <a:pPr algn="ctr"/>
                      <a:r>
                        <a:rPr lang="en-US" sz="900" b="1" dirty="0"/>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900" b="0" dirty="0">
                          <a:solidFill>
                            <a:schemeClr val="tx1"/>
                          </a:solidFill>
                        </a:rPr>
                        <a:t>DSM,SB/</a:t>
                      </a:r>
                      <a:r>
                        <a:rPr lang="en-US" sz="900" b="0" baseline="0" dirty="0">
                          <a:solidFill>
                            <a:schemeClr val="tx1"/>
                          </a:solidFill>
                        </a:rPr>
                        <a:t> IWP2, SB</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0" dirty="0">
                          <a:solidFill>
                            <a:schemeClr val="tx1"/>
                          </a:solidFill>
                        </a:rPr>
                        <a:t>WNT3a, BMP4,</a:t>
                      </a:r>
                      <a:r>
                        <a:rPr lang="en-US" sz="900" b="0" baseline="0" dirty="0">
                          <a:solidFill>
                            <a:schemeClr val="tx1"/>
                          </a:solidFill>
                        </a:rPr>
                        <a:t> FGF10, KGF, RA</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0" dirty="0">
                          <a:solidFill>
                            <a:schemeClr val="tx1"/>
                          </a:solidFill>
                        </a:rPr>
                        <a:t>IWR-I, high RA, BMP7, KGF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221360">
                <a:tc>
                  <a:txBody>
                    <a:bodyPr/>
                    <a:lstStyle/>
                    <a:p>
                      <a:pPr algn="ctr"/>
                      <a:r>
                        <a:rPr lang="en-US" sz="900" b="1"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0" dirty="0">
                          <a:solidFill>
                            <a:schemeClr val="tx1"/>
                          </a:solidFill>
                        </a:rPr>
                        <a:t>SB/Noggin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900" b="0" dirty="0">
                          <a:solidFill>
                            <a:schemeClr val="tx1"/>
                          </a:solidFill>
                        </a:rPr>
                        <a:t>BMP4,bFGF, WNT3a, KGF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0" dirty="0">
                          <a:solidFill>
                            <a:schemeClr val="tx1"/>
                          </a:solidFill>
                        </a:rPr>
                        <a:t>WNT3a, BMP4,</a:t>
                      </a:r>
                      <a:r>
                        <a:rPr lang="en-US" sz="900" b="0" baseline="0" dirty="0">
                          <a:solidFill>
                            <a:schemeClr val="tx1"/>
                          </a:solidFill>
                        </a:rPr>
                        <a:t> FGF10, KGF, RA</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21360">
                <a:tc>
                  <a:txBody>
                    <a:bodyPr/>
                    <a:lstStyle/>
                    <a:p>
                      <a:pPr algn="ctr"/>
                      <a:r>
                        <a:rPr lang="en-US" sz="900" b="1" dirty="0"/>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900" b="0" dirty="0">
                          <a:solidFill>
                            <a:schemeClr val="tx1"/>
                          </a:solidFill>
                        </a:rPr>
                        <a:t>DSM,SB/</a:t>
                      </a:r>
                      <a:r>
                        <a:rPr lang="en-US" sz="900" b="0" baseline="0" dirty="0">
                          <a:solidFill>
                            <a:schemeClr val="tx1"/>
                          </a:solidFill>
                        </a:rPr>
                        <a:t> IWP2, SB</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900" b="0" dirty="0">
                          <a:solidFill>
                            <a:schemeClr val="tx1"/>
                          </a:solidFill>
                        </a:rPr>
                        <a:t>WNT3a, BMP4,</a:t>
                      </a:r>
                      <a:r>
                        <a:rPr lang="en-US" sz="900" b="0" baseline="0" dirty="0">
                          <a:solidFill>
                            <a:schemeClr val="tx1"/>
                          </a:solidFill>
                        </a:rPr>
                        <a:t> FGF10, KGF, RA</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900" b="0" dirty="0">
                          <a:solidFill>
                            <a:schemeClr val="tx1"/>
                          </a:solidFill>
                        </a:rPr>
                        <a:t>WNT3a, BMP4,</a:t>
                      </a:r>
                      <a:r>
                        <a:rPr lang="en-US" sz="900" b="0" baseline="0" dirty="0">
                          <a:solidFill>
                            <a:schemeClr val="tx1"/>
                          </a:solidFill>
                        </a:rPr>
                        <a:t> FGF10, KGF, RA</a:t>
                      </a:r>
                      <a:endParaRPr lang="en-US" sz="9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4"/>
                  </a:ext>
                </a:extLst>
              </a:tr>
            </a:tbl>
          </a:graphicData>
        </a:graphic>
      </p:graphicFrame>
      <p:graphicFrame>
        <p:nvGraphicFramePr>
          <p:cNvPr id="3" name="Object 71"/>
          <p:cNvGraphicFramePr>
            <a:graphicFrameLocks noChangeAspect="1"/>
          </p:cNvGraphicFramePr>
          <p:nvPr>
            <p:extLst>
              <p:ext uri="{D42A27DB-BD31-4B8C-83A1-F6EECF244321}">
                <p14:modId xmlns:p14="http://schemas.microsoft.com/office/powerpoint/2010/main" val="338925887"/>
              </p:ext>
            </p:extLst>
          </p:nvPr>
        </p:nvGraphicFramePr>
        <p:xfrm>
          <a:off x="416321" y="1565934"/>
          <a:ext cx="2721322" cy="22540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Object 73"/>
          <p:cNvGraphicFramePr>
            <a:graphicFrameLocks noChangeAspect="1"/>
          </p:cNvGraphicFramePr>
          <p:nvPr>
            <p:extLst>
              <p:ext uri="{D42A27DB-BD31-4B8C-83A1-F6EECF244321}">
                <p14:modId xmlns:p14="http://schemas.microsoft.com/office/powerpoint/2010/main" val="2298764778"/>
              </p:ext>
            </p:extLst>
          </p:nvPr>
        </p:nvGraphicFramePr>
        <p:xfrm>
          <a:off x="3679818" y="1488765"/>
          <a:ext cx="2585564" cy="22869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hart 17"/>
          <p:cNvGraphicFramePr>
            <a:graphicFrameLocks/>
          </p:cNvGraphicFramePr>
          <p:nvPr>
            <p:extLst>
              <p:ext uri="{D42A27DB-BD31-4B8C-83A1-F6EECF244321}">
                <p14:modId xmlns:p14="http://schemas.microsoft.com/office/powerpoint/2010/main" val="1043200882"/>
              </p:ext>
            </p:extLst>
          </p:nvPr>
        </p:nvGraphicFramePr>
        <p:xfrm>
          <a:off x="260649" y="3657600"/>
          <a:ext cx="3156054" cy="219456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p:cNvGraphicFramePr>
            <a:graphicFrameLocks/>
          </p:cNvGraphicFramePr>
          <p:nvPr>
            <p:extLst>
              <p:ext uri="{D42A27DB-BD31-4B8C-83A1-F6EECF244321}">
                <p14:modId xmlns:p14="http://schemas.microsoft.com/office/powerpoint/2010/main" val="779279824"/>
              </p:ext>
            </p:extLst>
          </p:nvPr>
        </p:nvGraphicFramePr>
        <p:xfrm>
          <a:off x="3477540" y="3657600"/>
          <a:ext cx="3291840" cy="2194560"/>
        </p:xfrm>
        <a:graphic>
          <a:graphicData uri="http://schemas.openxmlformats.org/drawingml/2006/chart">
            <c:chart xmlns:c="http://schemas.openxmlformats.org/drawingml/2006/chart" xmlns:r="http://schemas.openxmlformats.org/officeDocument/2006/relationships" r:id="rId6"/>
          </a:graphicData>
        </a:graphic>
      </p:graphicFrame>
      <p:sp>
        <p:nvSpPr>
          <p:cNvPr id="21" name="TextBox 20"/>
          <p:cNvSpPr txBox="1"/>
          <p:nvPr/>
        </p:nvSpPr>
        <p:spPr>
          <a:xfrm>
            <a:off x="231900" y="5943600"/>
            <a:ext cx="6400800" cy="3154710"/>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S2</a:t>
            </a:r>
            <a:r>
              <a:rPr lang="en-US" sz="10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Characterization of cells at day 15 of differentiation to produce lung progenitor cells.</a:t>
            </a:r>
            <a:r>
              <a:rPr lang="en-US" sz="900" dirty="0">
                <a:latin typeface="Times New Roman" panose="02020603050405020304" pitchFamily="18" charset="0"/>
                <a:ea typeface="SimSun" panose="02010600030101010101" pitchFamily="2" charset="-122"/>
              </a:rPr>
              <a:t> </a:t>
            </a:r>
            <a:r>
              <a:rPr lang="en-US" sz="900" dirty="0">
                <a:latin typeface="Arial" panose="020B0604020202020204" pitchFamily="34" charset="0"/>
                <a:ea typeface="SimSun" panose="02010600030101010101" pitchFamily="2" charset="-122"/>
                <a:cs typeface="Arial" panose="020B0604020202020204" pitchFamily="34" charset="0"/>
              </a:rPr>
              <a:t>To generate the anterior foregut endoderm, the definitive endoderm cells at day 5 were exposed sequentially to different combinations of BMP4/TGFβ and </a:t>
            </a:r>
            <a:r>
              <a:rPr lang="en-US" sz="900" dirty="0" err="1">
                <a:latin typeface="Arial" panose="020B0604020202020204" pitchFamily="34" charset="0"/>
                <a:ea typeface="SimSun" panose="02010600030101010101" pitchFamily="2" charset="-122"/>
                <a:cs typeface="Arial" panose="020B0604020202020204" pitchFamily="34" charset="0"/>
              </a:rPr>
              <a:t>Wnt</a:t>
            </a:r>
            <a:r>
              <a:rPr lang="en-US" sz="900" dirty="0">
                <a:latin typeface="Arial" panose="020B0604020202020204" pitchFamily="34" charset="0"/>
                <a:ea typeface="SimSun" panose="02010600030101010101" pitchFamily="2" charset="-122"/>
                <a:cs typeface="Arial" panose="020B0604020202020204" pitchFamily="34" charset="0"/>
              </a:rPr>
              <a:t> agonist and antagonists as listed in the table A and then the expression of NKX2.1 were examined in different condition by </a:t>
            </a:r>
            <a:r>
              <a:rPr lang="en-US" sz="900" dirty="0" err="1">
                <a:latin typeface="Arial" panose="020B0604020202020204" pitchFamily="34" charset="0"/>
                <a:ea typeface="SimSun" panose="02010600030101010101" pitchFamily="2" charset="-122"/>
                <a:cs typeface="Arial" panose="020B0604020202020204" pitchFamily="34" charset="0"/>
              </a:rPr>
              <a:t>qRT</a:t>
            </a:r>
            <a:r>
              <a:rPr lang="en-US" sz="900" dirty="0">
                <a:latin typeface="Arial" panose="020B0604020202020204" pitchFamily="34" charset="0"/>
                <a:ea typeface="SimSun" panose="02010600030101010101" pitchFamily="2" charset="-122"/>
                <a:cs typeface="Arial" panose="020B0604020202020204" pitchFamily="34" charset="0"/>
              </a:rPr>
              <a:t>-PCR and </a:t>
            </a:r>
            <a:r>
              <a:rPr lang="en-US" sz="900" dirty="0" err="1">
                <a:latin typeface="Arial" panose="020B0604020202020204" pitchFamily="34" charset="0"/>
                <a:ea typeface="SimSun" panose="02010600030101010101" pitchFamily="2" charset="-122"/>
                <a:cs typeface="Arial" panose="020B0604020202020204" pitchFamily="34" charset="0"/>
              </a:rPr>
              <a:t>immunostaining</a:t>
            </a:r>
            <a:r>
              <a:rPr lang="en-US" sz="900" dirty="0">
                <a:latin typeface="Arial" panose="020B0604020202020204" pitchFamily="34" charset="0"/>
                <a:ea typeface="SimSun" panose="02010600030101010101" pitchFamily="2" charset="-122"/>
                <a:cs typeface="Arial" panose="020B0604020202020204" pitchFamily="34" charset="0"/>
              </a:rPr>
              <a:t>. </a:t>
            </a:r>
            <a:r>
              <a:rPr lang="en-US" sz="900" dirty="0">
                <a:latin typeface="Arial" panose="020B0604020202020204" pitchFamily="34" charset="0"/>
                <a:cs typeface="Arial" panose="020B0604020202020204" pitchFamily="34" charset="0"/>
              </a:rPr>
              <a:t>(A) List of growth factors and inhibitors for 4 different growth factor combinations that are added to differentiation media from day 5 to day15. (B) Analysis of NKX2.1/ FOXA2 positive cells in differentiated cells that are cultured in media A, B, C and D listed in table A. To count </a:t>
            </a:r>
            <a:r>
              <a:rPr lang="en-US" sz="900" dirty="0">
                <a:solidFill>
                  <a:srgbClr val="231F20"/>
                </a:solidFill>
                <a:latin typeface="Arial" panose="020B0604020202020204" pitchFamily="34" charset="0"/>
                <a:cs typeface="Arial" panose="020B0604020202020204" pitchFamily="34" charset="0"/>
              </a:rPr>
              <a:t>the</a:t>
            </a:r>
            <a:r>
              <a:rPr lang="en-US" sz="900" dirty="0">
                <a:latin typeface="Arial" panose="020B0604020202020204" pitchFamily="34" charset="0"/>
                <a:cs typeface="Arial" panose="020B0604020202020204" pitchFamily="34" charset="0"/>
              </a:rPr>
              <a:t> NKX2.1/ FOXA2 positive cells</a:t>
            </a:r>
            <a:r>
              <a:rPr lang="en-US" sz="900" dirty="0">
                <a:solidFill>
                  <a:srgbClr val="231F20"/>
                </a:solidFill>
                <a:latin typeface="Arial" panose="020B0604020202020204" pitchFamily="34" charset="0"/>
                <a:cs typeface="Arial" panose="020B0604020202020204" pitchFamily="34" charset="0"/>
              </a:rPr>
              <a:t>, </a:t>
            </a:r>
            <a:r>
              <a:rPr lang="en-US" sz="900" dirty="0" err="1">
                <a:solidFill>
                  <a:srgbClr val="231F20"/>
                </a:solidFill>
                <a:latin typeface="Arial" panose="020B0604020202020204" pitchFamily="34" charset="0"/>
                <a:cs typeface="Arial" panose="020B0604020202020204" pitchFamily="34" charset="0"/>
              </a:rPr>
              <a:t>immunocytochemical</a:t>
            </a:r>
            <a:r>
              <a:rPr lang="en-US" sz="900" dirty="0">
                <a:solidFill>
                  <a:srgbClr val="231F20"/>
                </a:solidFill>
                <a:latin typeface="Arial" panose="020B0604020202020204" pitchFamily="34" charset="0"/>
                <a:cs typeface="Arial" panose="020B0604020202020204" pitchFamily="34" charset="0"/>
              </a:rPr>
              <a:t> staining against human </a:t>
            </a:r>
            <a:r>
              <a:rPr lang="en-US" sz="900" dirty="0">
                <a:latin typeface="Arial" panose="020B0604020202020204" pitchFamily="34" charset="0"/>
                <a:cs typeface="Arial" panose="020B0604020202020204" pitchFamily="34" charset="0"/>
              </a:rPr>
              <a:t>NKX2.1 </a:t>
            </a:r>
            <a:r>
              <a:rPr lang="en-US" sz="900" dirty="0">
                <a:solidFill>
                  <a:srgbClr val="231F20"/>
                </a:solidFill>
                <a:latin typeface="Arial" panose="020B0604020202020204" pitchFamily="34" charset="0"/>
                <a:cs typeface="Arial" panose="020B0604020202020204" pitchFamily="34" charset="0"/>
              </a:rPr>
              <a:t>and </a:t>
            </a:r>
            <a:r>
              <a:rPr lang="en-US" sz="900" dirty="0">
                <a:latin typeface="Arial" panose="020B0604020202020204" pitchFamily="34" charset="0"/>
                <a:cs typeface="Arial" panose="020B0604020202020204" pitchFamily="34" charset="0"/>
              </a:rPr>
              <a:t>FOXA2</a:t>
            </a:r>
            <a:r>
              <a:rPr lang="en-US" sz="900" dirty="0">
                <a:solidFill>
                  <a:srgbClr val="231F20"/>
                </a:solidFill>
                <a:latin typeface="Arial" panose="020B0604020202020204" pitchFamily="34" charset="0"/>
                <a:cs typeface="Arial" panose="020B0604020202020204" pitchFamily="34" charset="0"/>
              </a:rPr>
              <a:t> was preformed and the percentage of positive nuclear staining for both </a:t>
            </a:r>
            <a:r>
              <a:rPr lang="en-US" sz="900" dirty="0">
                <a:latin typeface="Arial" panose="020B0604020202020204" pitchFamily="34" charset="0"/>
                <a:cs typeface="Arial" panose="020B0604020202020204" pitchFamily="34" charset="0"/>
              </a:rPr>
              <a:t>NKX2.1 </a:t>
            </a:r>
            <a:r>
              <a:rPr lang="en-US" sz="900" dirty="0">
                <a:solidFill>
                  <a:srgbClr val="231F20"/>
                </a:solidFill>
                <a:latin typeface="Arial" panose="020B0604020202020204" pitchFamily="34" charset="0"/>
                <a:cs typeface="Arial" panose="020B0604020202020204" pitchFamily="34" charset="0"/>
              </a:rPr>
              <a:t>and </a:t>
            </a:r>
            <a:r>
              <a:rPr lang="en-US" sz="900" dirty="0">
                <a:latin typeface="Arial" panose="020B0604020202020204" pitchFamily="34" charset="0"/>
                <a:cs typeface="Arial" panose="020B0604020202020204" pitchFamily="34" charset="0"/>
              </a:rPr>
              <a:t>FOXA2</a:t>
            </a:r>
            <a:r>
              <a:rPr lang="en-US" sz="900" dirty="0">
                <a:solidFill>
                  <a:srgbClr val="231F20"/>
                </a:solidFill>
                <a:latin typeface="Arial" panose="020B0604020202020204" pitchFamily="34" charset="0"/>
                <a:cs typeface="Arial" panose="020B0604020202020204" pitchFamily="34" charset="0"/>
              </a:rPr>
              <a:t> was calculated based on the total cell numbers in three high power fields.</a:t>
            </a:r>
            <a:r>
              <a:rPr lang="en-US" sz="900" dirty="0">
                <a:latin typeface="Arial" panose="020B0604020202020204" pitchFamily="34" charset="0"/>
                <a:cs typeface="Arial" panose="020B0604020202020204" pitchFamily="34" charset="0"/>
              </a:rPr>
              <a:t> (C) Expression of NKX2.1 on day 15 cultured in 4 induction media quantified by </a:t>
            </a:r>
            <a:r>
              <a:rPr lang="en-US" sz="900" dirty="0" err="1">
                <a:latin typeface="Arial" panose="020B0604020202020204" pitchFamily="34" charset="0"/>
                <a:cs typeface="Arial" panose="020B0604020202020204" pitchFamily="34" charset="0"/>
              </a:rPr>
              <a:t>qRT</a:t>
            </a:r>
            <a:r>
              <a:rPr lang="en-US" sz="900" dirty="0">
                <a:latin typeface="Arial" panose="020B0604020202020204" pitchFamily="34" charset="0"/>
                <a:cs typeface="Arial" panose="020B0604020202020204" pitchFamily="34" charset="0"/>
              </a:rPr>
              <a:t>-PCR over the expression of NKX2.1 in </a:t>
            </a:r>
            <a:r>
              <a:rPr lang="en-US" sz="900" dirty="0" err="1">
                <a:latin typeface="Arial" panose="020B0604020202020204" pitchFamily="34" charset="0"/>
                <a:cs typeface="Arial" panose="020B0604020202020204" pitchFamily="34" charset="0"/>
              </a:rPr>
              <a:t>iPSC</a:t>
            </a:r>
            <a:r>
              <a:rPr lang="en-US" sz="900" dirty="0">
                <a:latin typeface="Arial" panose="020B0604020202020204" pitchFamily="34" charset="0"/>
                <a:cs typeface="Arial" panose="020B0604020202020204" pitchFamily="34" charset="0"/>
              </a:rPr>
              <a:t>. </a:t>
            </a:r>
            <a:r>
              <a:rPr lang="en-US" sz="900" dirty="0">
                <a:solidFill>
                  <a:prstClr val="black"/>
                </a:solidFill>
                <a:latin typeface="Arial" panose="020B0604020202020204" pitchFamily="34" charset="0"/>
                <a:cs typeface="Arial" panose="020B0604020202020204" pitchFamily="34" charset="0"/>
              </a:rPr>
              <a:t>All of these results are consistent with other groups’ findings that a combination of FGF, BMP4, and WNT signaling after the sequential blocking of BMP4/TGFB and </a:t>
            </a:r>
            <a:r>
              <a:rPr lang="en-US" sz="900" dirty="0" err="1">
                <a:solidFill>
                  <a:prstClr val="black"/>
                </a:solidFill>
                <a:latin typeface="Arial" panose="020B0604020202020204" pitchFamily="34" charset="0"/>
                <a:cs typeface="Arial" panose="020B0604020202020204" pitchFamily="34" charset="0"/>
              </a:rPr>
              <a:t>Wnt</a:t>
            </a:r>
            <a:r>
              <a:rPr lang="en-US" sz="900" dirty="0">
                <a:solidFill>
                  <a:prstClr val="black"/>
                </a:solidFill>
                <a:latin typeface="Arial" panose="020B0604020202020204" pitchFamily="34" charset="0"/>
                <a:cs typeface="Arial" panose="020B0604020202020204" pitchFamily="34" charset="0"/>
              </a:rPr>
              <a:t> signaling in DE, predominantly promotes initial lineage specification of lung-specific NKX2.1</a:t>
            </a:r>
            <a:r>
              <a:rPr lang="en-US" sz="900" baseline="30000" dirty="0">
                <a:solidFill>
                  <a:prstClr val="black"/>
                </a:solidFill>
                <a:latin typeface="Arial" panose="020B0604020202020204" pitchFamily="34" charset="0"/>
                <a:cs typeface="Arial" panose="020B0604020202020204" pitchFamily="34" charset="0"/>
              </a:rPr>
              <a:t>+</a:t>
            </a:r>
            <a:r>
              <a:rPr lang="en-US" sz="900" dirty="0">
                <a:solidFill>
                  <a:prstClr val="black"/>
                </a:solidFill>
                <a:latin typeface="Arial" panose="020B0604020202020204" pitchFamily="34" charset="0"/>
                <a:cs typeface="Arial" panose="020B0604020202020204" pitchFamily="34" charset="0"/>
              </a:rPr>
              <a:t> progenitor cells from anterior endoderm. Then </a:t>
            </a:r>
            <a:r>
              <a:rPr lang="en-US" sz="900" dirty="0">
                <a:latin typeface="Arial" panose="020B0604020202020204" pitchFamily="34" charset="0"/>
                <a:cs typeface="Arial" panose="020B0604020202020204" pitchFamily="34" charset="0"/>
              </a:rPr>
              <a:t>to enhance the differentiation of NKX2.1</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lung progenitors at day 15 into airway progenitor cells (NKX2.1</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SOX2</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the growth factor combination in induction medium was switched to BMP7, KGF, high concentration of retinoic acid, and IWR-1(WNT antagonist). (D) </a:t>
            </a:r>
            <a:r>
              <a:rPr lang="en-US" sz="900" dirty="0">
                <a:solidFill>
                  <a:prstClr val="black"/>
                </a:solidFill>
                <a:latin typeface="Arial" panose="020B0604020202020204" pitchFamily="34" charset="0"/>
                <a:cs typeface="Arial" panose="020B0604020202020204" pitchFamily="34" charset="0"/>
              </a:rPr>
              <a:t>Analysis of SOX2 positive cells in differentiated cells that are cultured in A, B, C and D media, listed in table 1. </a:t>
            </a:r>
            <a:r>
              <a:rPr lang="en-US" sz="900" dirty="0">
                <a:solidFill>
                  <a:srgbClr val="231F20"/>
                </a:solidFill>
                <a:latin typeface="Arial" panose="020B0604020202020204" pitchFamily="34" charset="0"/>
                <a:cs typeface="Arial" panose="020B0604020202020204" pitchFamily="34" charset="0"/>
              </a:rPr>
              <a:t>The </a:t>
            </a:r>
            <a:r>
              <a:rPr lang="en-US" sz="900" dirty="0" err="1">
                <a:solidFill>
                  <a:srgbClr val="231F20"/>
                </a:solidFill>
                <a:latin typeface="Arial" panose="020B0604020202020204" pitchFamily="34" charset="0"/>
                <a:cs typeface="Arial" panose="020B0604020202020204" pitchFamily="34" charset="0"/>
              </a:rPr>
              <a:t>immunocytochemical</a:t>
            </a:r>
            <a:r>
              <a:rPr lang="en-US" sz="900" dirty="0">
                <a:solidFill>
                  <a:srgbClr val="231F20"/>
                </a:solidFill>
                <a:latin typeface="Arial" panose="020B0604020202020204" pitchFamily="34" charset="0"/>
                <a:cs typeface="Arial" panose="020B0604020202020204" pitchFamily="34" charset="0"/>
              </a:rPr>
              <a:t> staining against human </a:t>
            </a:r>
            <a:r>
              <a:rPr lang="en-US" sz="900" dirty="0">
                <a:solidFill>
                  <a:prstClr val="black"/>
                </a:solidFill>
                <a:latin typeface="Arial" panose="020B0604020202020204" pitchFamily="34" charset="0"/>
                <a:cs typeface="Arial" panose="020B0604020202020204" pitchFamily="34" charset="0"/>
              </a:rPr>
              <a:t>SOX2 </a:t>
            </a:r>
            <a:r>
              <a:rPr lang="en-US" sz="900" dirty="0">
                <a:solidFill>
                  <a:srgbClr val="231F20"/>
                </a:solidFill>
                <a:latin typeface="Arial" panose="020B0604020202020204" pitchFamily="34" charset="0"/>
                <a:cs typeface="Arial" panose="020B0604020202020204" pitchFamily="34" charset="0"/>
              </a:rPr>
              <a:t>was preformed. The percentage of positive nuclear staining  for both </a:t>
            </a:r>
            <a:r>
              <a:rPr lang="en-US" sz="900" dirty="0">
                <a:solidFill>
                  <a:prstClr val="black"/>
                </a:solidFill>
                <a:latin typeface="Arial" panose="020B0604020202020204" pitchFamily="34" charset="0"/>
                <a:cs typeface="Arial" panose="020B0604020202020204" pitchFamily="34" charset="0"/>
              </a:rPr>
              <a:t>SOX2 and </a:t>
            </a:r>
            <a:r>
              <a:rPr lang="en-US" sz="900" dirty="0">
                <a:latin typeface="Arial" panose="020B0604020202020204" pitchFamily="34" charset="0"/>
                <a:cs typeface="Arial" panose="020B0604020202020204" pitchFamily="34" charset="0"/>
              </a:rPr>
              <a:t>NKX2.1 </a:t>
            </a:r>
            <a:r>
              <a:rPr lang="en-US" sz="900" dirty="0">
                <a:solidFill>
                  <a:srgbClr val="231F20"/>
                </a:solidFill>
                <a:latin typeface="Arial" panose="020B0604020202020204" pitchFamily="34" charset="0"/>
                <a:cs typeface="Arial" panose="020B0604020202020204" pitchFamily="34" charset="0"/>
              </a:rPr>
              <a:t>was calculated based on the total cell numbers in three high power fields.</a:t>
            </a:r>
            <a:r>
              <a:rPr lang="en-US" sz="900" dirty="0">
                <a:latin typeface="Arial" panose="020B0604020202020204" pitchFamily="34" charset="0"/>
                <a:cs typeface="Arial" panose="020B0604020202020204" pitchFamily="34" charset="0"/>
              </a:rPr>
              <a:t> We found inhibition of WNT pathway using IWR-1 along with using high RA and BMP7 augmented the NKX2.1</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/SOX2</a:t>
            </a:r>
            <a:r>
              <a:rPr lang="en-US" sz="900" baseline="300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airway progenitor cells up to 30% as compared to 1-2% before treatment at day 20. (E) mRNA expression of SOX2, cells generated from DE cells</a:t>
            </a:r>
            <a:r>
              <a:rPr lang="en-US" sz="900" i="1"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at day 15 cultured in 4 induction media that are listed in table A. (Data expressed as quantification of mRNA normalized to GAPDH and average fold change in gene expression over </a:t>
            </a:r>
            <a:r>
              <a:rPr lang="en-US" sz="900" dirty="0" err="1">
                <a:latin typeface="Arial" panose="020B0604020202020204" pitchFamily="34" charset="0"/>
                <a:cs typeface="Arial" panose="020B0604020202020204" pitchFamily="34" charset="0"/>
              </a:rPr>
              <a:t>iPS</a:t>
            </a:r>
            <a:r>
              <a:rPr lang="en-US" sz="900" dirty="0">
                <a:latin typeface="Arial" panose="020B0604020202020204" pitchFamily="34" charset="0"/>
                <a:cs typeface="Arial" panose="020B0604020202020204" pitchFamily="34" charset="0"/>
              </a:rPr>
              <a:t> cells. Bar indicate ± SEM and n = 3 independent experiments for </a:t>
            </a:r>
            <a:r>
              <a:rPr lang="en-US" sz="900" dirty="0" err="1">
                <a:latin typeface="Arial" panose="020B0604020202020204" pitchFamily="34" charset="0"/>
                <a:cs typeface="Arial" panose="020B0604020202020204" pitchFamily="34" charset="0"/>
              </a:rPr>
              <a:t>qRT</a:t>
            </a:r>
            <a:r>
              <a:rPr lang="en-US" sz="900" dirty="0">
                <a:latin typeface="Arial" panose="020B0604020202020204" pitchFamily="34" charset="0"/>
                <a:cs typeface="Arial" panose="020B0604020202020204" pitchFamily="34" charset="0"/>
              </a:rPr>
              <a:t>-PCR and staining). </a:t>
            </a:r>
          </a:p>
        </p:txBody>
      </p:sp>
      <p:sp>
        <p:nvSpPr>
          <p:cNvPr id="23" name="TextBox 22"/>
          <p:cNvSpPr txBox="1"/>
          <p:nvPr/>
        </p:nvSpPr>
        <p:spPr>
          <a:xfrm flipH="1">
            <a:off x="122954" y="214259"/>
            <a:ext cx="274320" cy="338554"/>
          </a:xfrm>
          <a:prstGeom prst="rect">
            <a:avLst/>
          </a:prstGeom>
          <a:noFill/>
          <a:ln>
            <a:solidFill>
              <a:schemeClr val="accent1"/>
            </a:solidFill>
          </a:ln>
        </p:spPr>
        <p:txBody>
          <a:bodyPr wrap="square" rtlCol="0">
            <a:spAutoFit/>
          </a:bodyPr>
          <a:lstStyle/>
          <a:p>
            <a:pPr algn="ctr"/>
            <a:r>
              <a:rPr lang="en-US" sz="1600" b="1" dirty="0"/>
              <a:t>A</a:t>
            </a:r>
          </a:p>
        </p:txBody>
      </p:sp>
      <p:sp>
        <p:nvSpPr>
          <p:cNvPr id="24" name="TextBox 23"/>
          <p:cNvSpPr txBox="1"/>
          <p:nvPr/>
        </p:nvSpPr>
        <p:spPr>
          <a:xfrm flipH="1">
            <a:off x="3454793" y="1868598"/>
            <a:ext cx="259081" cy="338554"/>
          </a:xfrm>
          <a:prstGeom prst="rect">
            <a:avLst/>
          </a:prstGeom>
          <a:noFill/>
          <a:ln>
            <a:solidFill>
              <a:schemeClr val="accent1"/>
            </a:solidFill>
          </a:ln>
        </p:spPr>
        <p:txBody>
          <a:bodyPr wrap="square" rtlCol="0">
            <a:spAutoFit/>
          </a:bodyPr>
          <a:lstStyle/>
          <a:p>
            <a:pPr algn="ctr"/>
            <a:r>
              <a:rPr lang="en-US" sz="1600" b="1" dirty="0"/>
              <a:t>D</a:t>
            </a:r>
          </a:p>
        </p:txBody>
      </p:sp>
      <p:sp>
        <p:nvSpPr>
          <p:cNvPr id="25" name="TextBox 24"/>
          <p:cNvSpPr txBox="1"/>
          <p:nvPr/>
        </p:nvSpPr>
        <p:spPr>
          <a:xfrm flipH="1">
            <a:off x="122957" y="1859232"/>
            <a:ext cx="259081" cy="338554"/>
          </a:xfrm>
          <a:prstGeom prst="rect">
            <a:avLst/>
          </a:prstGeom>
          <a:noFill/>
          <a:ln>
            <a:solidFill>
              <a:schemeClr val="accent1"/>
            </a:solidFill>
          </a:ln>
        </p:spPr>
        <p:txBody>
          <a:bodyPr wrap="square" rtlCol="0">
            <a:spAutoFit/>
          </a:bodyPr>
          <a:lstStyle/>
          <a:p>
            <a:pPr algn="ctr"/>
            <a:r>
              <a:rPr lang="en-US" sz="1600" b="1" dirty="0"/>
              <a:t>B</a:t>
            </a:r>
          </a:p>
        </p:txBody>
      </p:sp>
      <p:sp>
        <p:nvSpPr>
          <p:cNvPr id="26" name="TextBox 25"/>
          <p:cNvSpPr txBox="1"/>
          <p:nvPr/>
        </p:nvSpPr>
        <p:spPr>
          <a:xfrm flipH="1">
            <a:off x="161055" y="3719221"/>
            <a:ext cx="259081" cy="338554"/>
          </a:xfrm>
          <a:prstGeom prst="rect">
            <a:avLst/>
          </a:prstGeom>
          <a:noFill/>
          <a:ln>
            <a:solidFill>
              <a:schemeClr val="accent1"/>
            </a:solidFill>
          </a:ln>
        </p:spPr>
        <p:txBody>
          <a:bodyPr wrap="square" rtlCol="0">
            <a:spAutoFit/>
          </a:bodyPr>
          <a:lstStyle/>
          <a:p>
            <a:r>
              <a:rPr lang="en-US" sz="1600" b="1" dirty="0"/>
              <a:t>C</a:t>
            </a:r>
          </a:p>
        </p:txBody>
      </p:sp>
      <p:sp>
        <p:nvSpPr>
          <p:cNvPr id="27" name="TextBox 26"/>
          <p:cNvSpPr txBox="1"/>
          <p:nvPr/>
        </p:nvSpPr>
        <p:spPr>
          <a:xfrm flipH="1">
            <a:off x="3477540" y="3706254"/>
            <a:ext cx="259081" cy="338554"/>
          </a:xfrm>
          <a:prstGeom prst="rect">
            <a:avLst/>
          </a:prstGeom>
          <a:noFill/>
          <a:ln>
            <a:solidFill>
              <a:schemeClr val="accent1"/>
            </a:solidFill>
          </a:ln>
        </p:spPr>
        <p:txBody>
          <a:bodyPr wrap="square" rtlCol="0">
            <a:spAutoFit/>
          </a:bodyPr>
          <a:lstStyle/>
          <a:p>
            <a:pPr algn="ctr"/>
            <a:r>
              <a:rPr lang="en-US" sz="1600" b="1" dirty="0"/>
              <a:t>E</a:t>
            </a:r>
          </a:p>
        </p:txBody>
      </p:sp>
    </p:spTree>
    <p:extLst>
      <p:ext uri="{BB962C8B-B14F-4D97-AF65-F5344CB8AC3E}">
        <p14:creationId xmlns:p14="http://schemas.microsoft.com/office/powerpoint/2010/main" val="1606078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141643" y="730998"/>
            <a:ext cx="33832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41643" y="578598"/>
            <a:ext cx="0" cy="3048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116668" y="578598"/>
            <a:ext cx="0" cy="3048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783915" y="578598"/>
            <a:ext cx="0" cy="3048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81"/>
          <p:cNvSpPr txBox="1">
            <a:spLocks noChangeArrowheads="1"/>
          </p:cNvSpPr>
          <p:nvPr/>
        </p:nvSpPr>
        <p:spPr bwMode="auto">
          <a:xfrm>
            <a:off x="964268" y="349998"/>
            <a:ext cx="2568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dirty="0">
                <a:solidFill>
                  <a:srgbClr val="7030A0"/>
                </a:solidFill>
                <a:latin typeface="Calibri"/>
              </a:rPr>
              <a:t>6</a:t>
            </a:r>
          </a:p>
        </p:txBody>
      </p:sp>
      <p:sp>
        <p:nvSpPr>
          <p:cNvPr id="7" name="TextBox 82"/>
          <p:cNvSpPr txBox="1">
            <a:spLocks noChangeArrowheads="1"/>
          </p:cNvSpPr>
          <p:nvPr/>
        </p:nvSpPr>
        <p:spPr bwMode="auto">
          <a:xfrm>
            <a:off x="1665308" y="376471"/>
            <a:ext cx="304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dirty="0">
                <a:solidFill>
                  <a:srgbClr val="7030A0"/>
                </a:solidFill>
                <a:latin typeface="Calibri"/>
              </a:rPr>
              <a:t>8</a:t>
            </a:r>
          </a:p>
        </p:txBody>
      </p:sp>
      <p:sp>
        <p:nvSpPr>
          <p:cNvPr id="8" name="TextBox 85"/>
          <p:cNvSpPr txBox="1">
            <a:spLocks noChangeArrowheads="1"/>
          </p:cNvSpPr>
          <p:nvPr/>
        </p:nvSpPr>
        <p:spPr bwMode="auto">
          <a:xfrm>
            <a:off x="-36226" y="883398"/>
            <a:ext cx="3626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dirty="0" err="1">
                <a:solidFill>
                  <a:srgbClr val="000000"/>
                </a:solidFill>
                <a:latin typeface="Calibri" pitchFamily="34" charset="0"/>
              </a:rPr>
              <a:t>iPS</a:t>
            </a:r>
            <a:endParaRPr lang="en-US" sz="1100" b="1" dirty="0">
              <a:solidFill>
                <a:srgbClr val="000000"/>
              </a:solidFill>
              <a:latin typeface="Calibri" pitchFamily="34" charset="0"/>
            </a:endParaRPr>
          </a:p>
        </p:txBody>
      </p:sp>
      <p:sp>
        <p:nvSpPr>
          <p:cNvPr id="9" name="TextBox 86"/>
          <p:cNvSpPr txBox="1">
            <a:spLocks noChangeArrowheads="1"/>
          </p:cNvSpPr>
          <p:nvPr/>
        </p:nvSpPr>
        <p:spPr bwMode="auto">
          <a:xfrm>
            <a:off x="583268" y="730998"/>
            <a:ext cx="38183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dirty="0">
                <a:solidFill>
                  <a:srgbClr val="206A41"/>
                </a:solidFill>
              </a:rPr>
              <a:t>DE</a:t>
            </a:r>
          </a:p>
        </p:txBody>
      </p:sp>
      <p:cxnSp>
        <p:nvCxnSpPr>
          <p:cNvPr id="10" name="Straight Arrow Connector 9"/>
          <p:cNvCxnSpPr/>
          <p:nvPr/>
        </p:nvCxnSpPr>
        <p:spPr>
          <a:xfrm>
            <a:off x="214525" y="959598"/>
            <a:ext cx="822960" cy="0"/>
          </a:xfrm>
          <a:prstGeom prst="straightConnector1">
            <a:avLst/>
          </a:prstGeom>
          <a:ln w="19050">
            <a:solidFill>
              <a:srgbClr val="206A4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116668" y="959598"/>
            <a:ext cx="548640"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89"/>
          <p:cNvSpPr txBox="1">
            <a:spLocks noChangeArrowheads="1"/>
          </p:cNvSpPr>
          <p:nvPr/>
        </p:nvSpPr>
        <p:spPr bwMode="auto">
          <a:xfrm>
            <a:off x="1090218" y="730998"/>
            <a:ext cx="4683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b="1" dirty="0">
                <a:solidFill>
                  <a:srgbClr val="C00000"/>
                </a:solidFill>
              </a:rPr>
              <a:t>AFE</a:t>
            </a:r>
          </a:p>
        </p:txBody>
      </p:sp>
      <p:sp>
        <p:nvSpPr>
          <p:cNvPr id="13" name="TextBox 92"/>
          <p:cNvSpPr txBox="1">
            <a:spLocks noChangeArrowheads="1"/>
          </p:cNvSpPr>
          <p:nvPr/>
        </p:nvSpPr>
        <p:spPr bwMode="auto">
          <a:xfrm>
            <a:off x="214525" y="445720"/>
            <a:ext cx="9080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b="1" dirty="0" err="1">
                <a:solidFill>
                  <a:srgbClr val="000000"/>
                </a:solidFill>
                <a:latin typeface="Calibri"/>
              </a:rPr>
              <a:t>Activin</a:t>
            </a:r>
            <a:r>
              <a:rPr lang="en-US" sz="1100" b="1" dirty="0">
                <a:solidFill>
                  <a:srgbClr val="000000"/>
                </a:solidFill>
                <a:latin typeface="Calibri"/>
              </a:rPr>
              <a:t> A</a:t>
            </a:r>
          </a:p>
          <a:p>
            <a:pPr algn="ctr" eaLnBrk="1" hangingPunct="1"/>
            <a:endParaRPr lang="en-US" sz="1100" b="1" dirty="0">
              <a:solidFill>
                <a:srgbClr val="000000"/>
              </a:solidFill>
              <a:latin typeface="Calibri"/>
            </a:endParaRPr>
          </a:p>
        </p:txBody>
      </p:sp>
      <p:sp>
        <p:nvSpPr>
          <p:cNvPr id="14" name="TextBox 93"/>
          <p:cNvSpPr txBox="1">
            <a:spLocks noChangeArrowheads="1"/>
          </p:cNvSpPr>
          <p:nvPr/>
        </p:nvSpPr>
        <p:spPr bwMode="auto">
          <a:xfrm>
            <a:off x="1020776" y="260150"/>
            <a:ext cx="88064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000" b="1" dirty="0">
                <a:solidFill>
                  <a:srgbClr val="000000"/>
                </a:solidFill>
                <a:latin typeface="Calibri"/>
                <a:cs typeface="Arial" pitchFamily="34" charset="0"/>
              </a:rPr>
              <a:t>SB/DSM</a:t>
            </a:r>
          </a:p>
          <a:p>
            <a:pPr algn="ctr" eaLnBrk="1" hangingPunct="1"/>
            <a:r>
              <a:rPr lang="en-US" sz="1000" b="1" dirty="0">
                <a:solidFill>
                  <a:srgbClr val="000000"/>
                </a:solidFill>
                <a:latin typeface="Calibri"/>
                <a:cs typeface="Arial" pitchFamily="34" charset="0"/>
              </a:rPr>
              <a:t>DSM/IWP2</a:t>
            </a:r>
          </a:p>
          <a:p>
            <a:pPr algn="ctr" eaLnBrk="1" hangingPunct="1"/>
            <a:r>
              <a:rPr lang="en-US" sz="1100" b="1" dirty="0">
                <a:solidFill>
                  <a:srgbClr val="000000"/>
                </a:solidFill>
                <a:latin typeface="Calibri"/>
              </a:rPr>
              <a:t> </a:t>
            </a:r>
          </a:p>
          <a:p>
            <a:pPr algn="ctr" eaLnBrk="1" hangingPunct="1"/>
            <a:endParaRPr lang="en-US" sz="1100" b="1" dirty="0">
              <a:solidFill>
                <a:srgbClr val="000000"/>
              </a:solidFill>
              <a:latin typeface="Calibri"/>
            </a:endParaRPr>
          </a:p>
        </p:txBody>
      </p:sp>
      <p:sp>
        <p:nvSpPr>
          <p:cNvPr id="15" name="TextBox 14"/>
          <p:cNvSpPr txBox="1"/>
          <p:nvPr/>
        </p:nvSpPr>
        <p:spPr>
          <a:xfrm>
            <a:off x="1934231" y="717583"/>
            <a:ext cx="1468168" cy="261610"/>
          </a:xfrm>
          <a:prstGeom prst="rect">
            <a:avLst/>
          </a:prstGeom>
          <a:noFill/>
        </p:spPr>
        <p:txBody>
          <a:bodyPr wrap="square">
            <a:spAutoFit/>
          </a:bodyPr>
          <a:lstStyle/>
          <a:p>
            <a:pPr>
              <a:defRPr/>
            </a:pPr>
            <a:r>
              <a:rPr lang="en-US" sz="1100" b="1" dirty="0">
                <a:solidFill>
                  <a:srgbClr val="4F81BD">
                    <a:lumMod val="75000"/>
                  </a:srgbClr>
                </a:solidFill>
                <a:latin typeface="Arial" pitchFamily="34" charset="0"/>
                <a:cs typeface="Arial" pitchFamily="34" charset="0"/>
              </a:rPr>
              <a:t>Lung Progenitor </a:t>
            </a:r>
          </a:p>
        </p:txBody>
      </p:sp>
      <p:cxnSp>
        <p:nvCxnSpPr>
          <p:cNvPr id="16" name="Straight Connector 15"/>
          <p:cNvCxnSpPr/>
          <p:nvPr/>
        </p:nvCxnSpPr>
        <p:spPr>
          <a:xfrm>
            <a:off x="3551944" y="599106"/>
            <a:ext cx="0" cy="3048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02326" y="966950"/>
            <a:ext cx="1737360" cy="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203099" y="304800"/>
            <a:ext cx="1035861" cy="430887"/>
          </a:xfrm>
          <a:prstGeom prst="rect">
            <a:avLst/>
          </a:prstGeom>
          <a:noFill/>
        </p:spPr>
        <p:txBody>
          <a:bodyPr wrap="none" rtlCol="0">
            <a:spAutoFit/>
          </a:bodyPr>
          <a:lstStyle/>
          <a:p>
            <a:pPr algn="ctr"/>
            <a:r>
              <a:rPr lang="en-US" sz="1100" b="1" dirty="0" err="1">
                <a:solidFill>
                  <a:prstClr val="black"/>
                </a:solidFill>
              </a:rPr>
              <a:t>bFGF</a:t>
            </a:r>
            <a:r>
              <a:rPr lang="en-US" sz="1100" b="1" dirty="0">
                <a:solidFill>
                  <a:prstClr val="black"/>
                </a:solidFill>
              </a:rPr>
              <a:t>, KGF, </a:t>
            </a:r>
          </a:p>
          <a:p>
            <a:pPr algn="ctr"/>
            <a:r>
              <a:rPr lang="en-US" sz="1100" b="1" dirty="0">
                <a:solidFill>
                  <a:prstClr val="black"/>
                </a:solidFill>
              </a:rPr>
              <a:t>WNT3a, BMP4</a:t>
            </a:r>
          </a:p>
        </p:txBody>
      </p:sp>
      <p:sp>
        <p:nvSpPr>
          <p:cNvPr id="19" name="TextBox 18"/>
          <p:cNvSpPr txBox="1"/>
          <p:nvPr/>
        </p:nvSpPr>
        <p:spPr>
          <a:xfrm>
            <a:off x="3413360" y="354803"/>
            <a:ext cx="328936" cy="261610"/>
          </a:xfrm>
          <a:prstGeom prst="rect">
            <a:avLst/>
          </a:prstGeom>
          <a:noFill/>
        </p:spPr>
        <p:txBody>
          <a:bodyPr wrap="none" rtlCol="0">
            <a:spAutoFit/>
          </a:bodyPr>
          <a:lstStyle/>
          <a:p>
            <a:r>
              <a:rPr lang="en-US" sz="1100" b="1" dirty="0">
                <a:solidFill>
                  <a:srgbClr val="7030A0"/>
                </a:solidFill>
              </a:rPr>
              <a:t>15</a:t>
            </a:r>
          </a:p>
        </p:txBody>
      </p:sp>
      <p:sp>
        <p:nvSpPr>
          <p:cNvPr id="20" name="TextBox 96"/>
          <p:cNvSpPr txBox="1">
            <a:spLocks noChangeArrowheads="1"/>
          </p:cNvSpPr>
          <p:nvPr/>
        </p:nvSpPr>
        <p:spPr bwMode="auto">
          <a:xfrm>
            <a:off x="2690322" y="3890415"/>
            <a:ext cx="13837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b="1" dirty="0">
                <a:solidFill>
                  <a:srgbClr val="C00000"/>
                </a:solidFill>
                <a:latin typeface="Calibri" pitchFamily="34" charset="0"/>
              </a:rPr>
              <a:t>Alveolar progenitors</a:t>
            </a:r>
          </a:p>
          <a:p>
            <a:pPr algn="ctr" eaLnBrk="1" hangingPunct="1"/>
            <a:r>
              <a:rPr lang="en-US" sz="1100" b="1" dirty="0">
                <a:solidFill>
                  <a:srgbClr val="000000"/>
                </a:solidFill>
                <a:latin typeface="Calibri" pitchFamily="34" charset="0"/>
              </a:rPr>
              <a:t>NKX2.1</a:t>
            </a:r>
            <a:r>
              <a:rPr lang="en-US" sz="1100" b="1" baseline="30000" dirty="0">
                <a:solidFill>
                  <a:srgbClr val="000000"/>
                </a:solidFill>
                <a:latin typeface="Calibri" pitchFamily="34" charset="0"/>
              </a:rPr>
              <a:t>+</a:t>
            </a:r>
            <a:r>
              <a:rPr lang="en-US" sz="1100" b="1" dirty="0">
                <a:solidFill>
                  <a:srgbClr val="000000"/>
                </a:solidFill>
                <a:latin typeface="Calibri" pitchFamily="34" charset="0"/>
              </a:rPr>
              <a:t> SPC</a:t>
            </a:r>
            <a:r>
              <a:rPr lang="en-US" sz="1100" b="1" baseline="30000" dirty="0">
                <a:solidFill>
                  <a:srgbClr val="000000"/>
                </a:solidFill>
                <a:latin typeface="Calibri" pitchFamily="34" charset="0"/>
              </a:rPr>
              <a:t> +</a:t>
            </a:r>
            <a:r>
              <a:rPr lang="en-US" sz="1100" b="1" dirty="0">
                <a:solidFill>
                  <a:srgbClr val="000000"/>
                </a:solidFill>
                <a:latin typeface="Calibri" pitchFamily="34" charset="0"/>
              </a:rPr>
              <a:t> </a:t>
            </a:r>
          </a:p>
          <a:p>
            <a:pPr algn="ctr" eaLnBrk="1" hangingPunct="1"/>
            <a:r>
              <a:rPr lang="en-US" sz="1100" b="1" dirty="0">
                <a:solidFill>
                  <a:srgbClr val="000000"/>
                </a:solidFill>
                <a:latin typeface="Calibri" pitchFamily="34" charset="0"/>
              </a:rPr>
              <a:t>&amp;</a:t>
            </a:r>
          </a:p>
          <a:p>
            <a:pPr algn="ctr" eaLnBrk="1" hangingPunct="1"/>
            <a:endParaRPr lang="en-US" sz="1100" b="1" dirty="0">
              <a:solidFill>
                <a:srgbClr val="000000"/>
              </a:solidFill>
              <a:latin typeface="Calibri" pitchFamily="34" charset="0"/>
            </a:endParaRPr>
          </a:p>
        </p:txBody>
      </p:sp>
      <p:cxnSp>
        <p:nvCxnSpPr>
          <p:cNvPr id="21" name="Straight Connector 20"/>
          <p:cNvCxnSpPr/>
          <p:nvPr/>
        </p:nvCxnSpPr>
        <p:spPr>
          <a:xfrm>
            <a:off x="3336006" y="1275097"/>
            <a:ext cx="2286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95"/>
          <p:cNvSpPr txBox="1">
            <a:spLocks noChangeArrowheads="1"/>
          </p:cNvSpPr>
          <p:nvPr/>
        </p:nvSpPr>
        <p:spPr bwMode="auto">
          <a:xfrm>
            <a:off x="3685826" y="544422"/>
            <a:ext cx="1735968" cy="430887"/>
          </a:xfrm>
          <a:prstGeom prst="rect">
            <a:avLst/>
          </a:prstGeom>
          <a:solidFill>
            <a:schemeClr val="accent6">
              <a:lumMod val="20000"/>
              <a:lumOff val="80000"/>
            </a:schemeClr>
          </a:solidFill>
          <a:ln w="9525">
            <a:solidFill>
              <a:schemeClr val="accent6">
                <a:lumMod val="40000"/>
                <a:lumOff val="60000"/>
              </a:schemeClr>
            </a:solidFill>
            <a:miter lim="800000"/>
            <a:headEnd/>
            <a:tailEnd/>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b="1" dirty="0">
                <a:solidFill>
                  <a:srgbClr val="10253F"/>
                </a:solidFill>
                <a:latin typeface="Calibri"/>
              </a:rPr>
              <a:t>Early lung progenitor (FOXA2/</a:t>
            </a:r>
            <a:r>
              <a:rPr lang="en-US" sz="1100" b="1" dirty="0">
                <a:solidFill>
                  <a:srgbClr val="000000"/>
                </a:solidFill>
                <a:latin typeface="Calibri"/>
              </a:rPr>
              <a:t>NKX2.1</a:t>
            </a:r>
            <a:r>
              <a:rPr lang="en-US" sz="1100" b="1" baseline="30000" dirty="0">
                <a:solidFill>
                  <a:srgbClr val="000000"/>
                </a:solidFill>
                <a:latin typeface="Calibri"/>
              </a:rPr>
              <a:t>+</a:t>
            </a:r>
            <a:r>
              <a:rPr lang="en-US" sz="1100" b="1" dirty="0">
                <a:solidFill>
                  <a:srgbClr val="000000"/>
                </a:solidFill>
                <a:latin typeface="Calibri"/>
              </a:rPr>
              <a:t>)</a:t>
            </a:r>
            <a:endParaRPr lang="en-US" sz="1100" b="1" dirty="0">
              <a:solidFill>
                <a:srgbClr val="10253F"/>
              </a:solidFill>
              <a:latin typeface="Calibri"/>
            </a:endParaRPr>
          </a:p>
        </p:txBody>
      </p:sp>
      <p:cxnSp>
        <p:nvCxnSpPr>
          <p:cNvPr id="25" name="Straight Connector 24"/>
          <p:cNvCxnSpPr/>
          <p:nvPr/>
        </p:nvCxnSpPr>
        <p:spPr>
          <a:xfrm flipV="1">
            <a:off x="3349564" y="1275097"/>
            <a:ext cx="0" cy="23774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5603783" y="1275097"/>
            <a:ext cx="0" cy="29260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96"/>
          <p:cNvSpPr txBox="1">
            <a:spLocks noChangeArrowheads="1"/>
          </p:cNvSpPr>
          <p:nvPr/>
        </p:nvSpPr>
        <p:spPr bwMode="auto">
          <a:xfrm>
            <a:off x="5105184" y="4229909"/>
            <a:ext cx="105414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b="1" dirty="0">
                <a:solidFill>
                  <a:srgbClr val="C00000"/>
                </a:solidFill>
                <a:latin typeface="Calibri" pitchFamily="34" charset="0"/>
              </a:rPr>
              <a:t>Proximal Airway progenitors</a:t>
            </a:r>
          </a:p>
          <a:p>
            <a:pPr algn="ctr" eaLnBrk="1" hangingPunct="1"/>
            <a:r>
              <a:rPr lang="en-US" sz="1100" b="1" dirty="0">
                <a:solidFill>
                  <a:srgbClr val="000000"/>
                </a:solidFill>
                <a:latin typeface="Calibri" pitchFamily="34" charset="0"/>
              </a:rPr>
              <a:t>NKX2.1</a:t>
            </a:r>
            <a:r>
              <a:rPr lang="en-US" sz="1100" b="1" baseline="30000" dirty="0">
                <a:solidFill>
                  <a:srgbClr val="000000"/>
                </a:solidFill>
                <a:latin typeface="Calibri" pitchFamily="34" charset="0"/>
              </a:rPr>
              <a:t> +</a:t>
            </a:r>
            <a:r>
              <a:rPr lang="en-US" sz="1100" b="1" dirty="0">
                <a:solidFill>
                  <a:srgbClr val="000000"/>
                </a:solidFill>
                <a:latin typeface="Calibri" pitchFamily="34" charset="0"/>
              </a:rPr>
              <a:t> P63</a:t>
            </a:r>
            <a:r>
              <a:rPr lang="en-US" sz="1100" b="1" baseline="30000" dirty="0">
                <a:solidFill>
                  <a:srgbClr val="000000"/>
                </a:solidFill>
                <a:latin typeface="Calibri" pitchFamily="34" charset="0"/>
              </a:rPr>
              <a:t> +</a:t>
            </a:r>
            <a:r>
              <a:rPr lang="en-US" sz="1100" b="1" dirty="0">
                <a:solidFill>
                  <a:srgbClr val="000000"/>
                </a:solidFill>
                <a:latin typeface="Calibri" pitchFamily="34" charset="0"/>
              </a:rPr>
              <a:t> </a:t>
            </a:r>
          </a:p>
        </p:txBody>
      </p:sp>
      <p:sp>
        <p:nvSpPr>
          <p:cNvPr id="28" name="TextBox 27"/>
          <p:cNvSpPr txBox="1"/>
          <p:nvPr/>
        </p:nvSpPr>
        <p:spPr>
          <a:xfrm>
            <a:off x="2612890" y="1420054"/>
            <a:ext cx="736674" cy="707886"/>
          </a:xfrm>
          <a:prstGeom prst="rect">
            <a:avLst/>
          </a:prstGeom>
          <a:noFill/>
        </p:spPr>
        <p:txBody>
          <a:bodyPr wrap="square" rtlCol="0">
            <a:spAutoFit/>
          </a:bodyPr>
          <a:lstStyle/>
          <a:p>
            <a:pPr algn="ctr"/>
            <a:r>
              <a:rPr lang="en-US" sz="1000" b="1" dirty="0">
                <a:solidFill>
                  <a:prstClr val="black"/>
                </a:solidFill>
              </a:rPr>
              <a:t>FGF10, KGF, </a:t>
            </a:r>
          </a:p>
          <a:p>
            <a:pPr algn="ctr"/>
            <a:r>
              <a:rPr lang="en-US" sz="1000" b="1" dirty="0">
                <a:solidFill>
                  <a:prstClr val="black"/>
                </a:solidFill>
              </a:rPr>
              <a:t>WNT3a, EGF,RA</a:t>
            </a:r>
          </a:p>
        </p:txBody>
      </p:sp>
      <p:cxnSp>
        <p:nvCxnSpPr>
          <p:cNvPr id="32" name="Straight Connector 31"/>
          <p:cNvCxnSpPr/>
          <p:nvPr/>
        </p:nvCxnSpPr>
        <p:spPr>
          <a:xfrm flipV="1">
            <a:off x="4460213" y="998814"/>
            <a:ext cx="0" cy="2743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7771" y="385580"/>
            <a:ext cx="256802" cy="261610"/>
          </a:xfrm>
          <a:prstGeom prst="rect">
            <a:avLst/>
          </a:prstGeom>
          <a:noFill/>
        </p:spPr>
        <p:txBody>
          <a:bodyPr wrap="none" rtlCol="0">
            <a:spAutoFit/>
          </a:bodyPr>
          <a:lstStyle/>
          <a:p>
            <a:r>
              <a:rPr lang="en-US" sz="1100" b="1" dirty="0">
                <a:solidFill>
                  <a:srgbClr val="7030A0"/>
                </a:solidFill>
              </a:rPr>
              <a:t>0</a:t>
            </a:r>
          </a:p>
        </p:txBody>
      </p:sp>
      <p:sp>
        <p:nvSpPr>
          <p:cNvPr id="39" name="TextBox 38"/>
          <p:cNvSpPr txBox="1"/>
          <p:nvPr/>
        </p:nvSpPr>
        <p:spPr>
          <a:xfrm>
            <a:off x="5632257" y="1725153"/>
            <a:ext cx="612829" cy="1477328"/>
          </a:xfrm>
          <a:prstGeom prst="rect">
            <a:avLst/>
          </a:prstGeom>
          <a:noFill/>
        </p:spPr>
        <p:txBody>
          <a:bodyPr wrap="square" rtlCol="0">
            <a:spAutoFit/>
          </a:bodyPr>
          <a:lstStyle/>
          <a:p>
            <a:pPr algn="ctr"/>
            <a:r>
              <a:rPr lang="en-US" sz="1000" b="1" dirty="0">
                <a:solidFill>
                  <a:prstClr val="black"/>
                </a:solidFill>
              </a:rPr>
              <a:t> KGF, BMP7, EGF, high RA</a:t>
            </a:r>
          </a:p>
          <a:p>
            <a:pPr algn="ctr"/>
            <a:r>
              <a:rPr lang="en-US" sz="1000" b="1" dirty="0"/>
              <a:t>B27, Insulin , DEX , IBX</a:t>
            </a:r>
            <a:endParaRPr lang="en-US" sz="1000" b="1" dirty="0">
              <a:solidFill>
                <a:prstClr val="black"/>
              </a:solidFill>
            </a:endParaRPr>
          </a:p>
          <a:p>
            <a:pPr algn="ctr"/>
            <a:endParaRPr lang="en-US" sz="1000" b="1" dirty="0">
              <a:solidFill>
                <a:prstClr val="black"/>
              </a:solidFill>
            </a:endParaRPr>
          </a:p>
        </p:txBody>
      </p:sp>
      <p:sp>
        <p:nvSpPr>
          <p:cNvPr id="40" name="TextBox 39"/>
          <p:cNvSpPr txBox="1"/>
          <p:nvPr/>
        </p:nvSpPr>
        <p:spPr>
          <a:xfrm>
            <a:off x="2438431" y="2420476"/>
            <a:ext cx="736674" cy="1323439"/>
          </a:xfrm>
          <a:prstGeom prst="rect">
            <a:avLst/>
          </a:prstGeom>
          <a:noFill/>
        </p:spPr>
        <p:txBody>
          <a:bodyPr wrap="square" rtlCol="0">
            <a:spAutoFit/>
          </a:bodyPr>
          <a:lstStyle/>
          <a:p>
            <a:pPr algn="ctr"/>
            <a:r>
              <a:rPr lang="en-US" sz="1000" b="1" dirty="0">
                <a:solidFill>
                  <a:prstClr val="black"/>
                </a:solidFill>
              </a:rPr>
              <a:t> DCI medium</a:t>
            </a:r>
          </a:p>
          <a:p>
            <a:pPr algn="ctr"/>
            <a:r>
              <a:rPr lang="en-US" sz="1000" b="1" dirty="0">
                <a:solidFill>
                  <a:prstClr val="black"/>
                </a:solidFill>
              </a:rPr>
              <a:t>FGF10, KGF, </a:t>
            </a:r>
          </a:p>
          <a:p>
            <a:pPr algn="ctr"/>
            <a:r>
              <a:rPr lang="en-US" sz="1000" b="1" dirty="0">
                <a:solidFill>
                  <a:prstClr val="black"/>
                </a:solidFill>
              </a:rPr>
              <a:t>EGF,RA, </a:t>
            </a:r>
            <a:r>
              <a:rPr lang="en-US" sz="1000" b="1" dirty="0"/>
              <a:t>B27, Insulin , DEX , IBX</a:t>
            </a:r>
            <a:endParaRPr lang="en-US" sz="1000" b="1" dirty="0">
              <a:solidFill>
                <a:prstClr val="black"/>
              </a:solidFill>
            </a:endParaRPr>
          </a:p>
        </p:txBody>
      </p:sp>
      <p:cxnSp>
        <p:nvCxnSpPr>
          <p:cNvPr id="41" name="Straight Connector 40"/>
          <p:cNvCxnSpPr/>
          <p:nvPr/>
        </p:nvCxnSpPr>
        <p:spPr>
          <a:xfrm flipH="1">
            <a:off x="3238960" y="2407338"/>
            <a:ext cx="221207"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477275" y="2158866"/>
            <a:ext cx="417102" cy="261610"/>
          </a:xfrm>
          <a:prstGeom prst="rect">
            <a:avLst/>
          </a:prstGeom>
          <a:noFill/>
        </p:spPr>
        <p:txBody>
          <a:bodyPr wrap="none" rtlCol="0">
            <a:spAutoFit/>
          </a:bodyPr>
          <a:lstStyle/>
          <a:p>
            <a:r>
              <a:rPr lang="en-US" sz="1100" b="1" dirty="0">
                <a:solidFill>
                  <a:srgbClr val="7030A0"/>
                </a:solidFill>
              </a:rPr>
              <a:t>D25</a:t>
            </a:r>
          </a:p>
        </p:txBody>
      </p:sp>
      <p:sp>
        <p:nvSpPr>
          <p:cNvPr id="30" name="Rectangle 2"/>
          <p:cNvSpPr>
            <a:spLocks noChangeArrowheads="1"/>
          </p:cNvSpPr>
          <p:nvPr/>
        </p:nvSpPr>
        <p:spPr bwMode="auto">
          <a:xfrm>
            <a:off x="430318" y="5082752"/>
            <a:ext cx="5943600" cy="357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lang="en-US" sz="1000" b="1" dirty="0">
                <a:latin typeface="Arial" panose="020B0604020202020204" pitchFamily="34" charset="0"/>
                <a:cs typeface="Arial" panose="020B0604020202020204" pitchFamily="34" charset="0"/>
              </a:rPr>
              <a:t>Figure S3</a:t>
            </a:r>
            <a:r>
              <a:rPr lang="en-US" sz="1000" dirty="0"/>
              <a:t>. </a:t>
            </a:r>
            <a:r>
              <a:rPr lang="en-US" sz="900" b="1" dirty="0">
                <a:latin typeface="Arial" panose="020B0604020202020204" pitchFamily="34" charset="0"/>
                <a:cs typeface="Arial" panose="020B0604020202020204" pitchFamily="34" charset="0"/>
              </a:rPr>
              <a:t>Schematic protocol for directed differentiation of </a:t>
            </a:r>
            <a:r>
              <a:rPr lang="en-US" sz="900" b="1" dirty="0" err="1">
                <a:latin typeface="Arial" panose="020B0604020202020204" pitchFamily="34" charset="0"/>
                <a:cs typeface="Arial" panose="020B0604020202020204" pitchFamily="34" charset="0"/>
              </a:rPr>
              <a:t>iPSCs</a:t>
            </a:r>
            <a:r>
              <a:rPr lang="en-US" sz="900" b="1" dirty="0">
                <a:latin typeface="Arial" panose="020B0604020202020204" pitchFamily="34" charset="0"/>
                <a:cs typeface="Arial" panose="020B0604020202020204" pitchFamily="34" charset="0"/>
              </a:rPr>
              <a:t> to both alveolar and airway epithelial cells in vitro. Cytokines were added at different steps indicated on the panel. </a:t>
            </a:r>
            <a:r>
              <a:rPr lang="en-US" sz="900" dirty="0">
                <a:latin typeface="Arial" panose="020B0604020202020204" pitchFamily="34" charset="0"/>
                <a:cs typeface="Arial" panose="020B0604020202020204" pitchFamily="34" charset="0"/>
              </a:rPr>
              <a:t>Definitive endoderm efficiently induced from </a:t>
            </a:r>
            <a:r>
              <a:rPr lang="en-US" sz="900" dirty="0" err="1">
                <a:latin typeface="Arial" panose="020B0604020202020204" pitchFamily="34" charset="0"/>
                <a:cs typeface="Arial" panose="020B0604020202020204" pitchFamily="34" charset="0"/>
              </a:rPr>
              <a:t>iPSC</a:t>
            </a:r>
            <a:r>
              <a:rPr lang="en-US" sz="900" dirty="0">
                <a:latin typeface="Arial" panose="020B0604020202020204" pitchFamily="34" charset="0"/>
                <a:cs typeface="Arial" panose="020B0604020202020204" pitchFamily="34" charset="0"/>
              </a:rPr>
              <a:t> by high concentrations of </a:t>
            </a:r>
            <a:r>
              <a:rPr lang="en-US" sz="900" dirty="0" err="1">
                <a:latin typeface="Arial" panose="020B0604020202020204" pitchFamily="34" charset="0"/>
                <a:cs typeface="Arial" panose="020B0604020202020204" pitchFamily="34" charset="0"/>
              </a:rPr>
              <a:t>activin</a:t>
            </a:r>
            <a:r>
              <a:rPr lang="en-US" sz="900" dirty="0">
                <a:latin typeface="Arial" panose="020B0604020202020204" pitchFamily="34" charset="0"/>
                <a:cs typeface="Arial" panose="020B0604020202020204" pitchFamily="34" charset="0"/>
              </a:rPr>
              <a:t> A (100 ng/ml) from day 0 to day 5. Then the DE cells were exposed sequentially to </a:t>
            </a:r>
            <a:r>
              <a:rPr lang="en-US" sz="900" dirty="0" err="1">
                <a:latin typeface="Arial" panose="020B0604020202020204" pitchFamily="34" charset="0"/>
                <a:cs typeface="Arial" panose="020B0604020202020204" pitchFamily="34" charset="0"/>
              </a:rPr>
              <a:t>dorsomorphin</a:t>
            </a:r>
            <a:r>
              <a:rPr lang="en-US" sz="900" dirty="0">
                <a:latin typeface="Arial" panose="020B0604020202020204" pitchFamily="34" charset="0"/>
                <a:cs typeface="Arial" panose="020B0604020202020204" pitchFamily="34" charset="0"/>
              </a:rPr>
              <a:t>/SB431542 [(2µg/ml)/(10μM)] from days 5 to 6 followed by IWP2 /SB431542 [(5μM)/(10μM)] from day 6 to 7. To specify lung cell fate, at day 8, medium was switched to lung endoderm differentiation medium containing </a:t>
            </a:r>
            <a:r>
              <a:rPr lang="en-US" sz="900" dirty="0" err="1">
                <a:latin typeface="Arial" panose="020B0604020202020204" pitchFamily="34" charset="0"/>
                <a:cs typeface="Arial" panose="020B0604020202020204" pitchFamily="34" charset="0"/>
              </a:rPr>
              <a:t>bFGF</a:t>
            </a:r>
            <a:r>
              <a:rPr lang="en-US" sz="900" dirty="0">
                <a:latin typeface="Arial" panose="020B0604020202020204" pitchFamily="34" charset="0"/>
                <a:cs typeface="Arial" panose="020B0604020202020204" pitchFamily="34" charset="0"/>
              </a:rPr>
              <a:t> (10ng/ml), BMP4 (10ng/ml), CHIR (3 </a:t>
            </a:r>
            <a:r>
              <a:rPr lang="en-US" sz="900" dirty="0" err="1">
                <a:latin typeface="Arial" panose="020B0604020202020204" pitchFamily="34" charset="0"/>
                <a:cs typeface="Arial" panose="020B0604020202020204" pitchFamily="34" charset="0"/>
              </a:rPr>
              <a:t>μM</a:t>
            </a:r>
            <a:r>
              <a:rPr lang="en-US" sz="900" dirty="0">
                <a:latin typeface="Arial" panose="020B0604020202020204" pitchFamily="34" charset="0"/>
                <a:cs typeface="Arial" panose="020B0604020202020204" pitchFamily="34" charset="0"/>
              </a:rPr>
              <a:t>), and KGF (10 ng/ml) for 7 days.</a:t>
            </a:r>
          </a:p>
          <a:p>
            <a:pPr algn="just"/>
            <a:r>
              <a:rPr lang="en-US" sz="900" dirty="0">
                <a:latin typeface="Arial" panose="020B0604020202020204" pitchFamily="34" charset="0"/>
                <a:cs typeface="Arial" panose="020B0604020202020204" pitchFamily="34" charset="0"/>
              </a:rPr>
              <a:t> </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Early lung endoderm cells (NKX2.1</a:t>
            </a:r>
            <a:r>
              <a:rPr kumimoji="0" lang="en-US" altLang="ko-KR" sz="900" b="0" strike="noStrike" cap="none" normalizeH="0" baseline="30000" dirty="0">
                <a:ln>
                  <a:noFill/>
                </a:ln>
                <a:effectLst/>
                <a:latin typeface="Arial" panose="020B0604020202020204" pitchFamily="34" charset="0"/>
                <a:ea typeface="AdvOT863180fb" charset="-127"/>
                <a:cs typeface="Arial" panose="020B0604020202020204" pitchFamily="34" charset="0"/>
              </a:rPr>
              <a:t>+</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 are </a:t>
            </a:r>
            <a:r>
              <a:rPr kumimoji="0" lang="en-US" altLang="ko-KR" sz="900" b="0" strike="noStrike" cap="none" normalizeH="0" baseline="0" dirty="0" err="1">
                <a:ln>
                  <a:noFill/>
                </a:ln>
                <a:effectLst/>
                <a:latin typeface="Arial" panose="020B0604020202020204" pitchFamily="34" charset="0"/>
                <a:ea typeface="AdvOT863180fb" charset="-127"/>
                <a:cs typeface="Arial" panose="020B0604020202020204" pitchFamily="34" charset="0"/>
              </a:rPr>
              <a:t>multipotent</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 and their fate are dependent upon signals provided by either the local microenvironment or by signals that control proximal versus distal cell fates.</a:t>
            </a:r>
            <a:r>
              <a:rPr kumimoji="0" lang="en-US" altLang="ko-KR" sz="900" b="0" strike="noStrike" cap="none" normalizeH="0" dirty="0">
                <a:ln>
                  <a:noFill/>
                </a:ln>
                <a:effectLst/>
                <a:latin typeface="Arial" panose="020B0604020202020204" pitchFamily="34" charset="0"/>
                <a:ea typeface="AdvOT863180fb" charset="-127"/>
                <a:cs typeface="Arial" panose="020B0604020202020204" pitchFamily="34" charset="0"/>
              </a:rPr>
              <a:t> </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BMP and WNT pathways are two of the major signaling cascades that regulate proximal-to distal patterning of the airway tree. BMP4 is expressed distally while BMP7 is expressed around the airway. Distal </a:t>
            </a:r>
            <a:r>
              <a:rPr kumimoji="0" lang="en-US" altLang="ko-KR" sz="900" b="0" strike="noStrike" cap="none" normalizeH="0" baseline="0" dirty="0" err="1">
                <a:ln>
                  <a:noFill/>
                </a:ln>
                <a:effectLst/>
                <a:latin typeface="Arial" panose="020B0604020202020204" pitchFamily="34" charset="0"/>
                <a:ea typeface="AdvOT863180fb" charset="-127"/>
                <a:cs typeface="Arial" panose="020B0604020202020204" pitchFamily="34" charset="0"/>
              </a:rPr>
              <a:t>bFGF</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 and FGF10 are replaced by proximal KGF (FGF7), while WNT signaling is inhibited in the proximal stalk progenitors and present in the distal tip.</a:t>
            </a:r>
            <a:r>
              <a:rPr kumimoji="0" lang="en-US" altLang="ko-KR" sz="900" b="0" strike="noStrike" cap="none" normalizeH="0" dirty="0">
                <a:ln>
                  <a:noFill/>
                </a:ln>
                <a:effectLst/>
                <a:latin typeface="Arial" panose="020B0604020202020204" pitchFamily="34" charset="0"/>
                <a:ea typeface="AdvOT863180fb" charset="-127"/>
                <a:cs typeface="Arial" panose="020B0604020202020204" pitchFamily="34" charset="0"/>
              </a:rPr>
              <a:t> </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Also</a:t>
            </a:r>
            <a:r>
              <a:rPr kumimoji="0" lang="en-US" altLang="ko-KR" sz="900" b="0" strike="noStrike" cap="none" normalizeH="0" dirty="0">
                <a:ln>
                  <a:noFill/>
                </a:ln>
                <a:effectLst/>
                <a:latin typeface="Arial" panose="020B0604020202020204" pitchFamily="34" charset="0"/>
                <a:ea typeface="AdvOT863180fb" charset="-127"/>
                <a:cs typeface="Arial" panose="020B0604020202020204" pitchFamily="34" charset="0"/>
              </a:rPr>
              <a:t> h</a:t>
            </a:r>
            <a:r>
              <a:rPr kumimoji="0" lang="en-US" altLang="ko-KR" sz="900" b="0" strike="noStrike" cap="none" normalizeH="0" baseline="0" dirty="0">
                <a:ln>
                  <a:noFill/>
                </a:ln>
                <a:effectLst/>
                <a:latin typeface="Arial" panose="020B0604020202020204" pitchFamily="34" charset="0"/>
                <a:ea typeface="AdvOT863180fb" charset="-127"/>
                <a:cs typeface="Arial" panose="020B0604020202020204" pitchFamily="34" charset="0"/>
              </a:rPr>
              <a:t>igh retinoic acid (RA) signaling prevent distal lung development and favors airway development.</a:t>
            </a:r>
          </a:p>
          <a:p>
            <a:pPr lvl="0" algn="just" eaLnBrk="0" fontAlgn="base" hangingPunct="0">
              <a:spcBef>
                <a:spcPct val="0"/>
              </a:spcBef>
              <a:spcAft>
                <a:spcPct val="0"/>
              </a:spcAft>
            </a:pPr>
            <a:r>
              <a:rPr lang="en-US" sz="900" dirty="0">
                <a:latin typeface="Arial" panose="020B0604020202020204" pitchFamily="34" charset="0"/>
                <a:cs typeface="Arial" panose="020B0604020202020204" pitchFamily="34" charset="0"/>
              </a:rPr>
              <a:t>To differentiate the early lung progenitor cells into the type II progenitor cells, we cultured these progenitor cells in differentiation media containing KGF(10ng/ml), FGF10 (10ng/ml), RA (0.5μM), CHIR (3μM), EGF(10ng/ml) for another 15 days after which CHIR was removed from the differentiation cocktail for the rest of differentiation. At day 40 of differentiation, the cells, now termed ATII progenitor cells</a:t>
            </a:r>
            <a:r>
              <a:rPr lang="en-US" sz="900" b="1"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were maintained in DCI media containing IMDM/F12, B27(1X), Insulin (5 mg/ml), KGF(10ng/ml), EGF(0ng/ml), retinoic acid (50nM), dexamethasone (50 </a:t>
            </a:r>
            <a:r>
              <a:rPr lang="en-US" sz="900" dirty="0" err="1">
                <a:latin typeface="Arial" panose="020B0604020202020204" pitchFamily="34" charset="0"/>
                <a:cs typeface="Arial" panose="020B0604020202020204" pitchFamily="34" charset="0"/>
              </a:rPr>
              <a:t>nM</a:t>
            </a:r>
            <a:r>
              <a:rPr lang="en-US" sz="900" dirty="0">
                <a:latin typeface="Arial" panose="020B0604020202020204" pitchFamily="34" charset="0"/>
                <a:cs typeface="Arial" panose="020B0604020202020204" pitchFamily="34" charset="0"/>
              </a:rPr>
              <a:t>), </a:t>
            </a:r>
            <a:r>
              <a:rPr lang="en-US" sz="900" dirty="0" err="1">
                <a:latin typeface="Arial" panose="020B0604020202020204" pitchFamily="34" charset="0"/>
                <a:cs typeface="Arial" panose="020B0604020202020204" pitchFamily="34" charset="0"/>
              </a:rPr>
              <a:t>butyrylcAMP</a:t>
            </a:r>
            <a:r>
              <a:rPr lang="en-US" sz="900" dirty="0">
                <a:latin typeface="Arial" panose="020B0604020202020204" pitchFamily="34" charset="0"/>
                <a:cs typeface="Arial" panose="020B0604020202020204" pitchFamily="34" charset="0"/>
              </a:rPr>
              <a:t> (0.1 </a:t>
            </a:r>
            <a:r>
              <a:rPr lang="en-US" sz="900" dirty="0" err="1">
                <a:latin typeface="Arial" panose="020B0604020202020204" pitchFamily="34" charset="0"/>
                <a:cs typeface="Arial" panose="020B0604020202020204" pitchFamily="34" charset="0"/>
              </a:rPr>
              <a:t>mM</a:t>
            </a:r>
            <a:r>
              <a:rPr lang="en-US" sz="900" dirty="0">
                <a:latin typeface="Arial" panose="020B0604020202020204" pitchFamily="34" charset="0"/>
                <a:cs typeface="Arial" panose="020B0604020202020204" pitchFamily="34" charset="0"/>
              </a:rPr>
              <a:t>) and </a:t>
            </a:r>
            <a:r>
              <a:rPr lang="en-US" sz="900" dirty="0" err="1">
                <a:latin typeface="Arial" panose="020B0604020202020204" pitchFamily="34" charset="0"/>
                <a:cs typeface="Arial" panose="020B0604020202020204" pitchFamily="34" charset="0"/>
              </a:rPr>
              <a:t>isobutylmethylxanthine</a:t>
            </a:r>
            <a:r>
              <a:rPr lang="en-US" sz="900" dirty="0">
                <a:latin typeface="Arial" panose="020B0604020202020204" pitchFamily="34" charset="0"/>
                <a:cs typeface="Arial" panose="020B0604020202020204" pitchFamily="34" charset="0"/>
              </a:rPr>
              <a:t> (0.1 </a:t>
            </a:r>
            <a:r>
              <a:rPr lang="en-US" sz="900" dirty="0" err="1">
                <a:latin typeface="Arial" panose="020B0604020202020204" pitchFamily="34" charset="0"/>
                <a:cs typeface="Arial" panose="020B0604020202020204" pitchFamily="34" charset="0"/>
              </a:rPr>
              <a:t>mM</a:t>
            </a:r>
            <a:r>
              <a:rPr lang="en-US" sz="900" dirty="0">
                <a:latin typeface="Arial" panose="020B0604020202020204" pitchFamily="34" charset="0"/>
                <a:cs typeface="Arial" panose="020B0604020202020204" pitchFamily="34" charset="0"/>
              </a:rPr>
              <a:t>).</a:t>
            </a:r>
          </a:p>
          <a:p>
            <a:pPr algn="just" eaLnBrk="0" fontAlgn="base" hangingPunct="0">
              <a:spcBef>
                <a:spcPct val="0"/>
              </a:spcBef>
              <a:spcAft>
                <a:spcPct val="0"/>
              </a:spcAft>
            </a:pPr>
            <a:r>
              <a:rPr lang="en-US" sz="900" dirty="0">
                <a:latin typeface="Arial" panose="020B0604020202020204" pitchFamily="34" charset="0"/>
                <a:cs typeface="Arial" panose="020B0604020202020204" pitchFamily="34" charset="0"/>
              </a:rPr>
              <a:t>To enhance airway epithelial fate and suppress distal cell fate in NKX2.1</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lung progenitors at day 15, the growth factor combination was switched to airway induction medium containing, IMDM/F12 as a basal media supplemented with RA (1μM), BMP7 (10ng/ml), KGF (10ng/ml), EGF (10ng/ml), B27(1X), Insulin (5 mg/ml), dexamethasone (50 </a:t>
            </a:r>
            <a:r>
              <a:rPr lang="en-US" sz="900" dirty="0" err="1">
                <a:latin typeface="Arial" panose="020B0604020202020204" pitchFamily="34" charset="0"/>
                <a:cs typeface="Arial" panose="020B0604020202020204" pitchFamily="34" charset="0"/>
              </a:rPr>
              <a:t>nM</a:t>
            </a:r>
            <a:r>
              <a:rPr lang="en-US" sz="900" dirty="0">
                <a:latin typeface="Arial" panose="020B0604020202020204" pitchFamily="34" charset="0"/>
                <a:cs typeface="Arial" panose="020B0604020202020204" pitchFamily="34" charset="0"/>
              </a:rPr>
              <a:t>), </a:t>
            </a:r>
            <a:r>
              <a:rPr lang="en-US" sz="900" dirty="0" err="1">
                <a:latin typeface="Arial" panose="020B0604020202020204" pitchFamily="34" charset="0"/>
                <a:cs typeface="Arial" panose="020B0604020202020204" pitchFamily="34" charset="0"/>
              </a:rPr>
              <a:t>butyrylcAMP</a:t>
            </a:r>
            <a:r>
              <a:rPr lang="en-US" sz="900" dirty="0">
                <a:latin typeface="Arial" panose="020B0604020202020204" pitchFamily="34" charset="0"/>
                <a:cs typeface="Arial" panose="020B0604020202020204" pitchFamily="34" charset="0"/>
              </a:rPr>
              <a:t> (0.1 </a:t>
            </a:r>
            <a:r>
              <a:rPr lang="en-US" sz="900" dirty="0" err="1">
                <a:latin typeface="Arial" panose="020B0604020202020204" pitchFamily="34" charset="0"/>
                <a:cs typeface="Arial" panose="020B0604020202020204" pitchFamily="34" charset="0"/>
              </a:rPr>
              <a:t>mM</a:t>
            </a:r>
            <a:r>
              <a:rPr lang="en-US" sz="900" dirty="0">
                <a:latin typeface="Arial" panose="020B0604020202020204" pitchFamily="34" charset="0"/>
                <a:cs typeface="Arial" panose="020B0604020202020204" pitchFamily="34" charset="0"/>
              </a:rPr>
              <a:t>) and </a:t>
            </a:r>
            <a:r>
              <a:rPr lang="en-US" sz="900" dirty="0" err="1">
                <a:latin typeface="Arial" panose="020B0604020202020204" pitchFamily="34" charset="0"/>
                <a:cs typeface="Arial" panose="020B0604020202020204" pitchFamily="34" charset="0"/>
              </a:rPr>
              <a:t>isobutylmethylxanthine</a:t>
            </a:r>
            <a:r>
              <a:rPr lang="en-US" sz="900" dirty="0">
                <a:latin typeface="Arial" panose="020B0604020202020204" pitchFamily="34" charset="0"/>
                <a:cs typeface="Arial" panose="020B0604020202020204" pitchFamily="34" charset="0"/>
              </a:rPr>
              <a:t> (0.1 </a:t>
            </a:r>
            <a:r>
              <a:rPr lang="en-US" sz="900" dirty="0" err="1">
                <a:latin typeface="Arial" panose="020B0604020202020204" pitchFamily="34" charset="0"/>
                <a:cs typeface="Arial" panose="020B0604020202020204" pitchFamily="34" charset="0"/>
              </a:rPr>
              <a:t>mM</a:t>
            </a:r>
            <a:r>
              <a:rPr lang="en-US" sz="900" dirty="0">
                <a:latin typeface="Arial" panose="020B0604020202020204" pitchFamily="34" charset="0"/>
                <a:cs typeface="Arial" panose="020B0604020202020204" pitchFamily="34" charset="0"/>
              </a:rPr>
              <a:t>) for another 17 days. At day 32, cells were split with trypsin and reseeded on collagen I/III coated plates in BEGM™ medium from </a:t>
            </a:r>
            <a:r>
              <a:rPr lang="en-US" sz="900" dirty="0" err="1">
                <a:latin typeface="Arial" panose="020B0604020202020204" pitchFamily="34" charset="0"/>
                <a:cs typeface="Arial" panose="020B0604020202020204" pitchFamily="34" charset="0"/>
              </a:rPr>
              <a:t>Lonza</a:t>
            </a:r>
            <a:r>
              <a:rPr lang="en-US" sz="900" dirty="0">
                <a:latin typeface="Arial" panose="020B0604020202020204" pitchFamily="34" charset="0"/>
                <a:cs typeface="Arial" panose="020B0604020202020204" pitchFamily="34" charset="0"/>
              </a:rPr>
              <a:t> until use. </a:t>
            </a:r>
            <a:endParaRPr kumimoji="0" lang="en-US" altLang="ko-KR" sz="900" b="0" strike="noStrike" cap="none" normalizeH="0" baseline="0" dirty="0">
              <a:ln>
                <a:noFill/>
              </a:ln>
              <a:effectLst/>
              <a:latin typeface="Arial" panose="020B0604020202020204" pitchFamily="34" charset="0"/>
              <a:cs typeface="Arial" panose="020B0604020202020204" pitchFamily="34" charset="0"/>
            </a:endParaRPr>
          </a:p>
        </p:txBody>
      </p:sp>
      <p:cxnSp>
        <p:nvCxnSpPr>
          <p:cNvPr id="42" name="Straight Connector 41"/>
          <p:cNvCxnSpPr/>
          <p:nvPr/>
        </p:nvCxnSpPr>
        <p:spPr>
          <a:xfrm flipH="1">
            <a:off x="5532397" y="3352800"/>
            <a:ext cx="221207"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774311" y="3217841"/>
            <a:ext cx="417102" cy="261610"/>
          </a:xfrm>
          <a:prstGeom prst="rect">
            <a:avLst/>
          </a:prstGeom>
          <a:noFill/>
        </p:spPr>
        <p:txBody>
          <a:bodyPr wrap="none" rtlCol="0">
            <a:spAutoFit/>
          </a:bodyPr>
          <a:lstStyle/>
          <a:p>
            <a:r>
              <a:rPr lang="en-US" sz="1100" b="1" dirty="0">
                <a:solidFill>
                  <a:srgbClr val="7030A0"/>
                </a:solidFill>
              </a:rPr>
              <a:t>D32</a:t>
            </a:r>
          </a:p>
        </p:txBody>
      </p:sp>
      <p:sp>
        <p:nvSpPr>
          <p:cNvPr id="46" name="TextBox 45"/>
          <p:cNvSpPr txBox="1"/>
          <p:nvPr/>
        </p:nvSpPr>
        <p:spPr>
          <a:xfrm>
            <a:off x="5586350" y="3514661"/>
            <a:ext cx="736674" cy="553998"/>
          </a:xfrm>
          <a:prstGeom prst="rect">
            <a:avLst/>
          </a:prstGeom>
          <a:noFill/>
        </p:spPr>
        <p:txBody>
          <a:bodyPr wrap="square" rtlCol="0">
            <a:spAutoFit/>
          </a:bodyPr>
          <a:lstStyle/>
          <a:p>
            <a:pPr algn="ctr"/>
            <a:r>
              <a:rPr lang="en-US" sz="1000" b="1" dirty="0">
                <a:solidFill>
                  <a:prstClr val="black"/>
                </a:solidFill>
              </a:rPr>
              <a:t>BEGM from </a:t>
            </a:r>
            <a:r>
              <a:rPr lang="en-US" sz="1000" b="1" dirty="0" err="1">
                <a:solidFill>
                  <a:prstClr val="black"/>
                </a:solidFill>
              </a:rPr>
              <a:t>Lonza</a:t>
            </a:r>
            <a:endParaRPr lang="en-US" sz="1000" b="1" dirty="0">
              <a:solidFill>
                <a:prstClr val="black"/>
              </a:solidFill>
            </a:endParaRPr>
          </a:p>
        </p:txBody>
      </p:sp>
    </p:spTree>
    <p:extLst>
      <p:ext uri="{BB962C8B-B14F-4D97-AF65-F5344CB8AC3E}">
        <p14:creationId xmlns:p14="http://schemas.microsoft.com/office/powerpoint/2010/main" val="1719208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Users\Mahboobe\Documents\scott airway and iPSC-airway and distal dec2014\ccsp dapi scott airway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0044" y="5658550"/>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Mahboobe\Documents\scott airway and iPSC-airway and distal dec2014\dapi for ccsp scott airway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605" y="5658550"/>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J:\nex folder for BC and airway progenitors\ccsp scott airway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4824" y="5658550"/>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4" descr="C:\Users\Mahboobe\Documents\scott airway and iPSC-airway and distal dec2014\ck5 dapi scott airway merge.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350044" y="1432425"/>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5" descr="C:\Users\Mahboobe\Documents\scott airway and iPSC-airway and distal dec2014\dapi for ck5 scott airway.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9605" y="1432425"/>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C:\Users\Mahboobe\Desktop\all new data since sep to dec 2014\scott airway and iPSC-airway and distal dec2014\p63 ipsc airway.jpg"/>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350044" y="2842210"/>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descr="C:\Users\Mahboobe\Desktop\all new data since sep to dec 2014\scott airway and iPSC-airway and distal dec2014\dapi for p63  ipsc airway.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9605" y="2842210"/>
            <a:ext cx="1800225" cy="13716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981361" y="3967944"/>
            <a:ext cx="470000" cy="261610"/>
          </a:xfrm>
          <a:prstGeom prst="rect">
            <a:avLst/>
          </a:prstGeom>
          <a:noFill/>
        </p:spPr>
        <p:txBody>
          <a:bodyPr wrap="none" rtlCol="0">
            <a:spAutoFit/>
          </a:bodyPr>
          <a:lstStyle/>
          <a:p>
            <a:r>
              <a:rPr lang="en-US" sz="1100" b="1" dirty="0">
                <a:solidFill>
                  <a:schemeClr val="bg1"/>
                </a:solidFill>
              </a:rPr>
              <a:t>DAPI</a:t>
            </a:r>
          </a:p>
        </p:txBody>
      </p:sp>
      <p:sp>
        <p:nvSpPr>
          <p:cNvPr id="29" name="TextBox 28"/>
          <p:cNvSpPr txBox="1"/>
          <p:nvPr/>
        </p:nvSpPr>
        <p:spPr>
          <a:xfrm>
            <a:off x="5262712" y="3946524"/>
            <a:ext cx="750526" cy="261610"/>
          </a:xfrm>
          <a:prstGeom prst="rect">
            <a:avLst/>
          </a:prstGeom>
          <a:noFill/>
        </p:spPr>
        <p:txBody>
          <a:bodyPr wrap="none" rtlCol="0">
            <a:spAutoFit/>
          </a:bodyPr>
          <a:lstStyle/>
          <a:p>
            <a:r>
              <a:rPr lang="en-US" sz="1100" b="1" dirty="0">
                <a:solidFill>
                  <a:schemeClr val="bg1"/>
                </a:solidFill>
              </a:rPr>
              <a:t>P63/DAPI</a:t>
            </a:r>
          </a:p>
        </p:txBody>
      </p:sp>
      <p:sp>
        <p:nvSpPr>
          <p:cNvPr id="31" name="TextBox 30"/>
          <p:cNvSpPr txBox="1"/>
          <p:nvPr/>
        </p:nvSpPr>
        <p:spPr>
          <a:xfrm>
            <a:off x="1881277" y="6769268"/>
            <a:ext cx="458780" cy="253916"/>
          </a:xfrm>
          <a:prstGeom prst="rect">
            <a:avLst/>
          </a:prstGeom>
          <a:noFill/>
        </p:spPr>
        <p:txBody>
          <a:bodyPr wrap="none" rtlCol="0">
            <a:spAutoFit/>
          </a:bodyPr>
          <a:lstStyle/>
          <a:p>
            <a:r>
              <a:rPr lang="en-US" sz="1050" b="1" dirty="0">
                <a:solidFill>
                  <a:schemeClr val="bg1"/>
                </a:solidFill>
              </a:rPr>
              <a:t>DAPI</a:t>
            </a:r>
          </a:p>
        </p:txBody>
      </p:sp>
      <p:sp>
        <p:nvSpPr>
          <p:cNvPr id="32" name="TextBox 31"/>
          <p:cNvSpPr txBox="1"/>
          <p:nvPr/>
        </p:nvSpPr>
        <p:spPr>
          <a:xfrm>
            <a:off x="3754340" y="6778643"/>
            <a:ext cx="461986" cy="253916"/>
          </a:xfrm>
          <a:prstGeom prst="rect">
            <a:avLst/>
          </a:prstGeom>
          <a:noFill/>
        </p:spPr>
        <p:txBody>
          <a:bodyPr wrap="none" rtlCol="0">
            <a:spAutoFit/>
          </a:bodyPr>
          <a:lstStyle/>
          <a:p>
            <a:r>
              <a:rPr lang="en-US" sz="1050" b="1" dirty="0">
                <a:solidFill>
                  <a:schemeClr val="bg1"/>
                </a:solidFill>
              </a:rPr>
              <a:t>CCSP</a:t>
            </a:r>
          </a:p>
        </p:txBody>
      </p:sp>
      <p:sp>
        <p:nvSpPr>
          <p:cNvPr id="33" name="TextBox 32"/>
          <p:cNvSpPr txBox="1"/>
          <p:nvPr/>
        </p:nvSpPr>
        <p:spPr>
          <a:xfrm>
            <a:off x="5297251" y="6794324"/>
            <a:ext cx="793807" cy="253916"/>
          </a:xfrm>
          <a:prstGeom prst="rect">
            <a:avLst/>
          </a:prstGeom>
          <a:noFill/>
        </p:spPr>
        <p:txBody>
          <a:bodyPr wrap="none" rtlCol="0">
            <a:spAutoFit/>
          </a:bodyPr>
          <a:lstStyle/>
          <a:p>
            <a:r>
              <a:rPr lang="en-US" sz="1050" b="1" dirty="0">
                <a:solidFill>
                  <a:schemeClr val="bg1"/>
                </a:solidFill>
              </a:rPr>
              <a:t>CCSP/DAPI</a:t>
            </a:r>
          </a:p>
        </p:txBody>
      </p:sp>
      <p:sp>
        <p:nvSpPr>
          <p:cNvPr id="37" name="TextBox 36"/>
          <p:cNvSpPr txBox="1"/>
          <p:nvPr/>
        </p:nvSpPr>
        <p:spPr>
          <a:xfrm>
            <a:off x="1988040" y="2561093"/>
            <a:ext cx="470000" cy="261610"/>
          </a:xfrm>
          <a:prstGeom prst="rect">
            <a:avLst/>
          </a:prstGeom>
          <a:noFill/>
        </p:spPr>
        <p:txBody>
          <a:bodyPr wrap="none" rtlCol="0">
            <a:spAutoFit/>
          </a:bodyPr>
          <a:lstStyle/>
          <a:p>
            <a:r>
              <a:rPr lang="en-US" sz="1100" b="1" dirty="0">
                <a:solidFill>
                  <a:schemeClr val="bg1"/>
                </a:solidFill>
              </a:rPr>
              <a:t>DAPI</a:t>
            </a:r>
          </a:p>
        </p:txBody>
      </p:sp>
      <p:sp>
        <p:nvSpPr>
          <p:cNvPr id="39" name="TextBox 38"/>
          <p:cNvSpPr txBox="1"/>
          <p:nvPr/>
        </p:nvSpPr>
        <p:spPr>
          <a:xfrm>
            <a:off x="5269391" y="2539673"/>
            <a:ext cx="755335" cy="261610"/>
          </a:xfrm>
          <a:prstGeom prst="rect">
            <a:avLst/>
          </a:prstGeom>
          <a:noFill/>
        </p:spPr>
        <p:txBody>
          <a:bodyPr wrap="none" rtlCol="0">
            <a:spAutoFit/>
          </a:bodyPr>
          <a:lstStyle/>
          <a:p>
            <a:r>
              <a:rPr lang="en-US" sz="1100" b="1" dirty="0">
                <a:solidFill>
                  <a:schemeClr val="bg1"/>
                </a:solidFill>
              </a:rPr>
              <a:t>CK5/DAPI</a:t>
            </a:r>
          </a:p>
        </p:txBody>
      </p:sp>
      <p:pic>
        <p:nvPicPr>
          <p:cNvPr id="57" name="Picture 3" descr="C:\Users\Mahboobe\Documents\scott airway and iPSC-airway and distal dec2014\p63 only  ipsc airway.jpg"/>
          <p:cNvPicPr>
            <a:picLocks noChangeAspect="1" noChangeArrowheads="1"/>
          </p:cNvPicPr>
          <p:nvPr/>
        </p:nvPicPr>
        <p:blipFill>
          <a:blip r:embed="rId11" cstate="print">
            <a:extLst>
              <a:ext uri="{BEBA8EAE-BF5A-486C-A8C5-ECC9F3942E4B}">
                <a14:imgProps xmlns:a14="http://schemas.microsoft.com/office/drawing/2010/main">
                  <a14:imgLayer r:embed="rId12">
                    <a14:imgEffect>
                      <a14:sharpenSoften amount="-25000"/>
                    </a14:imgEffect>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2514824" y="2842210"/>
            <a:ext cx="1800225" cy="1371600"/>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910771" y="3937054"/>
            <a:ext cx="404278" cy="261610"/>
          </a:xfrm>
          <a:prstGeom prst="rect">
            <a:avLst/>
          </a:prstGeom>
          <a:noFill/>
        </p:spPr>
        <p:txBody>
          <a:bodyPr wrap="none" rtlCol="0">
            <a:spAutoFit/>
          </a:bodyPr>
          <a:lstStyle/>
          <a:p>
            <a:r>
              <a:rPr lang="en-US" sz="1100" b="1" dirty="0">
                <a:solidFill>
                  <a:schemeClr val="bg1"/>
                </a:solidFill>
              </a:rPr>
              <a:t>P63</a:t>
            </a:r>
          </a:p>
        </p:txBody>
      </p:sp>
      <p:pic>
        <p:nvPicPr>
          <p:cNvPr id="1026" name="Picture 2" descr="G:\rest of picture\ck5 for human airway.jpg"/>
          <p:cNvPicPr>
            <a:picLocks noChangeAspect="1" noChangeArrowheads="1"/>
          </p:cNvPicPr>
          <p:nvPr/>
        </p:nvPicPr>
        <p:blipFill>
          <a:blip r:embed="rId13" cstate="print">
            <a:extLst>
              <a:ext uri="{BEBA8EAE-BF5A-486C-A8C5-ECC9F3942E4B}">
                <a14:imgProps xmlns:a14="http://schemas.microsoft.com/office/drawing/2010/main">
                  <a14:imgLayer r:embed="rId1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514825" y="1432425"/>
            <a:ext cx="1800224" cy="1371600"/>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p:cNvSpPr txBox="1"/>
          <p:nvPr/>
        </p:nvSpPr>
        <p:spPr>
          <a:xfrm>
            <a:off x="3886761" y="2545232"/>
            <a:ext cx="409086" cy="261610"/>
          </a:xfrm>
          <a:prstGeom prst="rect">
            <a:avLst/>
          </a:prstGeom>
          <a:noFill/>
        </p:spPr>
        <p:txBody>
          <a:bodyPr wrap="none" rtlCol="0">
            <a:spAutoFit/>
          </a:bodyPr>
          <a:lstStyle/>
          <a:p>
            <a:r>
              <a:rPr lang="en-US" sz="1100" b="1" dirty="0">
                <a:solidFill>
                  <a:schemeClr val="bg1"/>
                </a:solidFill>
              </a:rPr>
              <a:t>CK5</a:t>
            </a:r>
          </a:p>
        </p:txBody>
      </p:sp>
      <p:pic>
        <p:nvPicPr>
          <p:cNvPr id="65" name="Picture 7" descr="C:\Users\Mahboobe\Desktop\rest of picture\nkx.21 for human airway.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14824" y="4250333"/>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8" descr="C:\Users\Mahboobe\Desktop\rest of picture\dapi for human airway.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79605" y="4250333"/>
            <a:ext cx="180022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9" descr="C:\Users\Mahboobe\Desktop\rest of picture\nkx.21 dapi for human airway.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350044" y="4250333"/>
            <a:ext cx="1800225" cy="1371600"/>
          </a:xfrm>
          <a:prstGeom prst="rect">
            <a:avLst/>
          </a:prstGeom>
          <a:noFill/>
          <a:extLst>
            <a:ext uri="{909E8E84-426E-40DD-AFC4-6F175D3DCCD1}">
              <a14:hiddenFill xmlns:a14="http://schemas.microsoft.com/office/drawing/2010/main">
                <a:solidFill>
                  <a:srgbClr val="FFFFFF"/>
                </a:solidFill>
              </a14:hiddenFill>
            </a:ext>
          </a:extLst>
        </p:spPr>
      </p:pic>
      <p:sp>
        <p:nvSpPr>
          <p:cNvPr id="68" name="TextBox 67"/>
          <p:cNvSpPr txBox="1"/>
          <p:nvPr/>
        </p:nvSpPr>
        <p:spPr>
          <a:xfrm>
            <a:off x="2021050" y="5381349"/>
            <a:ext cx="458780" cy="253916"/>
          </a:xfrm>
          <a:prstGeom prst="rect">
            <a:avLst/>
          </a:prstGeom>
          <a:noFill/>
        </p:spPr>
        <p:txBody>
          <a:bodyPr wrap="none" rtlCol="0">
            <a:spAutoFit/>
          </a:bodyPr>
          <a:lstStyle/>
          <a:p>
            <a:r>
              <a:rPr lang="en-US" sz="1050" b="1" dirty="0">
                <a:solidFill>
                  <a:schemeClr val="bg1"/>
                </a:solidFill>
              </a:rPr>
              <a:t>DAPI</a:t>
            </a:r>
          </a:p>
        </p:txBody>
      </p:sp>
      <p:sp>
        <p:nvSpPr>
          <p:cNvPr id="69" name="TextBox 68"/>
          <p:cNvSpPr txBox="1"/>
          <p:nvPr/>
        </p:nvSpPr>
        <p:spPr>
          <a:xfrm>
            <a:off x="5197954" y="5361743"/>
            <a:ext cx="925253" cy="253916"/>
          </a:xfrm>
          <a:prstGeom prst="rect">
            <a:avLst/>
          </a:prstGeom>
          <a:noFill/>
        </p:spPr>
        <p:txBody>
          <a:bodyPr wrap="none" rtlCol="0">
            <a:spAutoFit/>
          </a:bodyPr>
          <a:lstStyle/>
          <a:p>
            <a:r>
              <a:rPr lang="en-US" sz="1050" b="1" dirty="0">
                <a:solidFill>
                  <a:schemeClr val="bg1"/>
                </a:solidFill>
              </a:rPr>
              <a:t>NKX2.1/DAPI</a:t>
            </a:r>
          </a:p>
        </p:txBody>
      </p:sp>
      <p:sp>
        <p:nvSpPr>
          <p:cNvPr id="70" name="TextBox 69"/>
          <p:cNvSpPr txBox="1"/>
          <p:nvPr/>
        </p:nvSpPr>
        <p:spPr>
          <a:xfrm>
            <a:off x="3689748" y="5379348"/>
            <a:ext cx="593432" cy="253916"/>
          </a:xfrm>
          <a:prstGeom prst="rect">
            <a:avLst/>
          </a:prstGeom>
          <a:noFill/>
        </p:spPr>
        <p:txBody>
          <a:bodyPr wrap="none" rtlCol="0">
            <a:spAutoFit/>
          </a:bodyPr>
          <a:lstStyle/>
          <a:p>
            <a:r>
              <a:rPr lang="en-US" sz="1050" b="1" dirty="0">
                <a:solidFill>
                  <a:schemeClr val="bg1"/>
                </a:solidFill>
              </a:rPr>
              <a:t>NKX2.1</a:t>
            </a:r>
          </a:p>
        </p:txBody>
      </p:sp>
      <p:sp>
        <p:nvSpPr>
          <p:cNvPr id="30" name="TextBox 29"/>
          <p:cNvSpPr txBox="1"/>
          <p:nvPr/>
        </p:nvSpPr>
        <p:spPr>
          <a:xfrm>
            <a:off x="679604" y="7158666"/>
            <a:ext cx="5470665" cy="661720"/>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S4</a:t>
            </a:r>
            <a:r>
              <a:rPr lang="en-US" sz="8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Characterization of human airway cells isolated from human trachea </a:t>
            </a:r>
            <a:r>
              <a:rPr lang="en-US" sz="900" b="1" dirty="0">
                <a:latin typeface="Arial" panose="020B0604020202020204" pitchFamily="34" charset="0"/>
                <a:cs typeface="Arial" panose="020B0604020202020204" pitchFamily="34" charset="0"/>
              </a:rPr>
              <a:t>(cytocentrifuged prepared)</a:t>
            </a:r>
            <a:r>
              <a:rPr lang="en-US" sz="900" b="1"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(A-L) Immunofluorescence analysis of human airway cells markers. (A,D,G,J) DAPI staining for nuclei (B) CK5 staining; (E) P63 staining; (H) NKX2.1 staining; (K) CCSP staining; (C,F,I,L) Merge. Scale bar, 31 </a:t>
            </a:r>
            <a:r>
              <a:rPr lang="en-US" sz="900" dirty="0" err="1">
                <a:latin typeface="Arial" panose="020B0604020202020204" pitchFamily="34" charset="0"/>
                <a:cs typeface="Arial" panose="020B0604020202020204" pitchFamily="34" charset="0"/>
              </a:rPr>
              <a:t>μm</a:t>
            </a:r>
            <a:r>
              <a:rPr lang="en-US" sz="900" dirty="0">
                <a:latin typeface="Arial" panose="020B0604020202020204" pitchFamily="34" charset="0"/>
                <a:cs typeface="Arial" panose="020B0604020202020204" pitchFamily="34" charset="0"/>
              </a:rPr>
              <a:t>.</a:t>
            </a:r>
          </a:p>
        </p:txBody>
      </p:sp>
      <p:sp>
        <p:nvSpPr>
          <p:cNvPr id="34" name="TextBox 33"/>
          <p:cNvSpPr txBox="1"/>
          <p:nvPr/>
        </p:nvSpPr>
        <p:spPr>
          <a:xfrm flipH="1">
            <a:off x="701755" y="1441739"/>
            <a:ext cx="259081" cy="338554"/>
          </a:xfrm>
          <a:prstGeom prst="rect">
            <a:avLst/>
          </a:prstGeom>
          <a:noFill/>
        </p:spPr>
        <p:txBody>
          <a:bodyPr wrap="square" rtlCol="0">
            <a:spAutoFit/>
          </a:bodyPr>
          <a:lstStyle/>
          <a:p>
            <a:r>
              <a:rPr lang="en-US" sz="1600" b="1" dirty="0">
                <a:solidFill>
                  <a:schemeClr val="bg1"/>
                </a:solidFill>
              </a:rPr>
              <a:t>A</a:t>
            </a:r>
          </a:p>
        </p:txBody>
      </p:sp>
      <p:sp>
        <p:nvSpPr>
          <p:cNvPr id="35" name="TextBox 34"/>
          <p:cNvSpPr txBox="1"/>
          <p:nvPr/>
        </p:nvSpPr>
        <p:spPr>
          <a:xfrm flipH="1">
            <a:off x="679604" y="2840548"/>
            <a:ext cx="306865" cy="338554"/>
          </a:xfrm>
          <a:prstGeom prst="rect">
            <a:avLst/>
          </a:prstGeom>
          <a:noFill/>
        </p:spPr>
        <p:txBody>
          <a:bodyPr wrap="square" rtlCol="0">
            <a:spAutoFit/>
          </a:bodyPr>
          <a:lstStyle/>
          <a:p>
            <a:r>
              <a:rPr lang="en-US" sz="1600" b="1" dirty="0">
                <a:solidFill>
                  <a:schemeClr val="bg1"/>
                </a:solidFill>
              </a:rPr>
              <a:t>D</a:t>
            </a:r>
          </a:p>
        </p:txBody>
      </p:sp>
      <p:sp>
        <p:nvSpPr>
          <p:cNvPr id="36" name="TextBox 35"/>
          <p:cNvSpPr txBox="1"/>
          <p:nvPr/>
        </p:nvSpPr>
        <p:spPr>
          <a:xfrm flipH="1">
            <a:off x="4374969" y="1441739"/>
            <a:ext cx="259081" cy="338554"/>
          </a:xfrm>
          <a:prstGeom prst="rect">
            <a:avLst/>
          </a:prstGeom>
          <a:noFill/>
        </p:spPr>
        <p:txBody>
          <a:bodyPr wrap="square" rtlCol="0">
            <a:spAutoFit/>
          </a:bodyPr>
          <a:lstStyle/>
          <a:p>
            <a:r>
              <a:rPr lang="en-US" sz="1600" b="1" dirty="0">
                <a:solidFill>
                  <a:schemeClr val="bg1"/>
                </a:solidFill>
              </a:rPr>
              <a:t>C</a:t>
            </a:r>
          </a:p>
        </p:txBody>
      </p:sp>
      <p:sp>
        <p:nvSpPr>
          <p:cNvPr id="38" name="TextBox 37"/>
          <p:cNvSpPr txBox="1"/>
          <p:nvPr/>
        </p:nvSpPr>
        <p:spPr>
          <a:xfrm flipH="1">
            <a:off x="2516585" y="1441739"/>
            <a:ext cx="259081" cy="338554"/>
          </a:xfrm>
          <a:prstGeom prst="rect">
            <a:avLst/>
          </a:prstGeom>
          <a:noFill/>
        </p:spPr>
        <p:txBody>
          <a:bodyPr wrap="square" rtlCol="0">
            <a:spAutoFit/>
          </a:bodyPr>
          <a:lstStyle/>
          <a:p>
            <a:r>
              <a:rPr lang="en-US" sz="1600" b="1" dirty="0">
                <a:solidFill>
                  <a:schemeClr val="bg1"/>
                </a:solidFill>
              </a:rPr>
              <a:t>B</a:t>
            </a:r>
          </a:p>
        </p:txBody>
      </p:sp>
      <p:sp>
        <p:nvSpPr>
          <p:cNvPr id="40" name="TextBox 39"/>
          <p:cNvSpPr txBox="1"/>
          <p:nvPr/>
        </p:nvSpPr>
        <p:spPr>
          <a:xfrm flipH="1">
            <a:off x="4385744" y="2809966"/>
            <a:ext cx="259081" cy="338554"/>
          </a:xfrm>
          <a:prstGeom prst="rect">
            <a:avLst/>
          </a:prstGeom>
          <a:noFill/>
        </p:spPr>
        <p:txBody>
          <a:bodyPr wrap="square" rtlCol="0">
            <a:spAutoFit/>
          </a:bodyPr>
          <a:lstStyle/>
          <a:p>
            <a:r>
              <a:rPr lang="en-US" sz="1600" b="1" dirty="0">
                <a:solidFill>
                  <a:schemeClr val="bg1"/>
                </a:solidFill>
              </a:rPr>
              <a:t>F</a:t>
            </a:r>
          </a:p>
        </p:txBody>
      </p:sp>
      <p:sp>
        <p:nvSpPr>
          <p:cNvPr id="41" name="TextBox 40"/>
          <p:cNvSpPr txBox="1"/>
          <p:nvPr/>
        </p:nvSpPr>
        <p:spPr>
          <a:xfrm flipH="1">
            <a:off x="2511584" y="2845543"/>
            <a:ext cx="259081" cy="338554"/>
          </a:xfrm>
          <a:prstGeom prst="rect">
            <a:avLst/>
          </a:prstGeom>
          <a:noFill/>
        </p:spPr>
        <p:txBody>
          <a:bodyPr wrap="square" rtlCol="0">
            <a:spAutoFit/>
          </a:bodyPr>
          <a:lstStyle/>
          <a:p>
            <a:r>
              <a:rPr lang="en-US" sz="1600" b="1" dirty="0">
                <a:solidFill>
                  <a:schemeClr val="bg1"/>
                </a:solidFill>
              </a:rPr>
              <a:t>E</a:t>
            </a:r>
          </a:p>
        </p:txBody>
      </p:sp>
      <p:sp>
        <p:nvSpPr>
          <p:cNvPr id="42" name="TextBox 41"/>
          <p:cNvSpPr txBox="1"/>
          <p:nvPr/>
        </p:nvSpPr>
        <p:spPr>
          <a:xfrm flipH="1">
            <a:off x="4385744" y="4248919"/>
            <a:ext cx="259081" cy="338554"/>
          </a:xfrm>
          <a:prstGeom prst="rect">
            <a:avLst/>
          </a:prstGeom>
          <a:noFill/>
        </p:spPr>
        <p:txBody>
          <a:bodyPr wrap="square" rtlCol="0">
            <a:spAutoFit/>
          </a:bodyPr>
          <a:lstStyle/>
          <a:p>
            <a:r>
              <a:rPr lang="en-US" sz="1600" b="1" dirty="0">
                <a:solidFill>
                  <a:schemeClr val="bg1"/>
                </a:solidFill>
              </a:rPr>
              <a:t>I</a:t>
            </a:r>
          </a:p>
        </p:txBody>
      </p:sp>
      <p:sp>
        <p:nvSpPr>
          <p:cNvPr id="43" name="TextBox 42"/>
          <p:cNvSpPr txBox="1"/>
          <p:nvPr/>
        </p:nvSpPr>
        <p:spPr>
          <a:xfrm flipH="1">
            <a:off x="2537012" y="4248919"/>
            <a:ext cx="259081" cy="338554"/>
          </a:xfrm>
          <a:prstGeom prst="rect">
            <a:avLst/>
          </a:prstGeom>
          <a:noFill/>
        </p:spPr>
        <p:txBody>
          <a:bodyPr wrap="square" rtlCol="0">
            <a:spAutoFit/>
          </a:bodyPr>
          <a:lstStyle/>
          <a:p>
            <a:r>
              <a:rPr lang="en-US" sz="1600" b="1" dirty="0">
                <a:solidFill>
                  <a:schemeClr val="bg1"/>
                </a:solidFill>
              </a:rPr>
              <a:t>H</a:t>
            </a:r>
          </a:p>
        </p:txBody>
      </p:sp>
      <p:sp>
        <p:nvSpPr>
          <p:cNvPr id="44" name="TextBox 43"/>
          <p:cNvSpPr txBox="1"/>
          <p:nvPr/>
        </p:nvSpPr>
        <p:spPr>
          <a:xfrm flipH="1">
            <a:off x="699056" y="4244194"/>
            <a:ext cx="259081" cy="338554"/>
          </a:xfrm>
          <a:prstGeom prst="rect">
            <a:avLst/>
          </a:prstGeom>
          <a:noFill/>
        </p:spPr>
        <p:txBody>
          <a:bodyPr wrap="square" rtlCol="0">
            <a:spAutoFit/>
          </a:bodyPr>
          <a:lstStyle/>
          <a:p>
            <a:r>
              <a:rPr lang="en-US" sz="1600" b="1" dirty="0">
                <a:solidFill>
                  <a:schemeClr val="bg1"/>
                </a:solidFill>
              </a:rPr>
              <a:t>G</a:t>
            </a:r>
          </a:p>
        </p:txBody>
      </p:sp>
      <p:sp>
        <p:nvSpPr>
          <p:cNvPr id="45" name="TextBox 44"/>
          <p:cNvSpPr txBox="1"/>
          <p:nvPr/>
        </p:nvSpPr>
        <p:spPr>
          <a:xfrm flipH="1">
            <a:off x="4350043" y="5666503"/>
            <a:ext cx="259081" cy="338554"/>
          </a:xfrm>
          <a:prstGeom prst="rect">
            <a:avLst/>
          </a:prstGeom>
          <a:noFill/>
        </p:spPr>
        <p:txBody>
          <a:bodyPr wrap="square" rtlCol="0">
            <a:spAutoFit/>
          </a:bodyPr>
          <a:lstStyle/>
          <a:p>
            <a:r>
              <a:rPr lang="en-US" sz="1600" b="1" dirty="0">
                <a:solidFill>
                  <a:schemeClr val="bg1"/>
                </a:solidFill>
              </a:rPr>
              <a:t>L</a:t>
            </a:r>
          </a:p>
        </p:txBody>
      </p:sp>
      <p:sp>
        <p:nvSpPr>
          <p:cNvPr id="47" name="TextBox 46"/>
          <p:cNvSpPr txBox="1"/>
          <p:nvPr/>
        </p:nvSpPr>
        <p:spPr>
          <a:xfrm flipH="1">
            <a:off x="2525899" y="5664012"/>
            <a:ext cx="259081" cy="338554"/>
          </a:xfrm>
          <a:prstGeom prst="rect">
            <a:avLst/>
          </a:prstGeom>
          <a:noFill/>
        </p:spPr>
        <p:txBody>
          <a:bodyPr wrap="square" rtlCol="0">
            <a:spAutoFit/>
          </a:bodyPr>
          <a:lstStyle/>
          <a:p>
            <a:r>
              <a:rPr lang="en-US" sz="1600" b="1" dirty="0">
                <a:solidFill>
                  <a:schemeClr val="bg1"/>
                </a:solidFill>
              </a:rPr>
              <a:t>K</a:t>
            </a:r>
          </a:p>
        </p:txBody>
      </p:sp>
      <p:sp>
        <p:nvSpPr>
          <p:cNvPr id="48" name="TextBox 47"/>
          <p:cNvSpPr txBox="1"/>
          <p:nvPr/>
        </p:nvSpPr>
        <p:spPr>
          <a:xfrm flipH="1">
            <a:off x="701755" y="5658456"/>
            <a:ext cx="259081" cy="338554"/>
          </a:xfrm>
          <a:prstGeom prst="rect">
            <a:avLst/>
          </a:prstGeom>
          <a:noFill/>
        </p:spPr>
        <p:txBody>
          <a:bodyPr wrap="square" rtlCol="0">
            <a:spAutoFit/>
          </a:bodyPr>
          <a:lstStyle/>
          <a:p>
            <a:r>
              <a:rPr lang="en-US" sz="1600" b="1" dirty="0">
                <a:solidFill>
                  <a:schemeClr val="bg1"/>
                </a:solidFill>
              </a:rPr>
              <a:t>J</a:t>
            </a:r>
          </a:p>
        </p:txBody>
      </p:sp>
      <p:cxnSp>
        <p:nvCxnSpPr>
          <p:cNvPr id="49" name="Straight Connector 48"/>
          <p:cNvCxnSpPr/>
          <p:nvPr/>
        </p:nvCxnSpPr>
        <p:spPr>
          <a:xfrm>
            <a:off x="724701" y="2766086"/>
            <a:ext cx="1463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05198" y="2601228"/>
            <a:ext cx="396262" cy="200055"/>
          </a:xfrm>
          <a:prstGeom prst="rect">
            <a:avLst/>
          </a:prstGeom>
          <a:noFill/>
        </p:spPr>
        <p:txBody>
          <a:bodyPr wrap="none" rtlCol="0">
            <a:spAutoFit/>
          </a:bodyPr>
          <a:lstStyle/>
          <a:p>
            <a:r>
              <a:rPr lang="en-US" sz="700" b="1" dirty="0">
                <a:solidFill>
                  <a:schemeClr val="bg1"/>
                </a:solidFill>
              </a:rPr>
              <a:t>31µm</a:t>
            </a:r>
          </a:p>
        </p:txBody>
      </p:sp>
    </p:spTree>
    <p:extLst>
      <p:ext uri="{BB962C8B-B14F-4D97-AF65-F5344CB8AC3E}">
        <p14:creationId xmlns:p14="http://schemas.microsoft.com/office/powerpoint/2010/main" val="2132389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Mahboobe\Desktop\all new data since sep to dec 2014\human and pig lung folder 1 and organoids\human spc r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8446" y="3028759"/>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descr="C:\Users\Mahboobe\Desktop\all new data since sep to dec 2014\human and pig lung folder 1 and organoids\spc dapi human lu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7136" y="3028759"/>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7" descr="C:\Users\Mahboobe\Desktop\all new data since sep to dec 2014\human and pig lung folder 1 and organoids\green nkx2.1 pi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08446" y="4247791"/>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C:\Users\Mahboobe\Desktop\all new data since sep to dec 2014\human and pig lung folder 1 and organoids\green. dapi merge nkx2.1 pi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7136" y="4247791"/>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C:\Users\Mahboobe\Desktop\all new data since sep to dec 2014\human and pig lung folder 1 and organoids\dapi for nkx2,1 pig 1.jp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093439" y="4247791"/>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C:\Users\Mahboobe\Desktop\all new data since sep to dec 2014\human and pig lung folder 1 and organoids\dapi only for spc human.jpg"/>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090492" y="3028759"/>
            <a:ext cx="1595155"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Mahboobe\Desktop\HUMAN SPC.NKX2,1Snapshot3.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27136" y="601463"/>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Users\Mahboobe\Desktop\HUMAN SPC.NKX2,1Snapshot2.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08446" y="601463"/>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C:\Users\Mahboobe\Desktop\HUMAN SPC.NKX2,1Snapshot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93439" y="601463"/>
            <a:ext cx="1592208" cy="11887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3648936" y="1525567"/>
            <a:ext cx="654346" cy="276999"/>
          </a:xfrm>
          <a:prstGeom prst="rect">
            <a:avLst/>
          </a:prstGeom>
          <a:noFill/>
        </p:spPr>
        <p:txBody>
          <a:bodyPr wrap="none" rtlCol="0">
            <a:spAutoFit/>
          </a:bodyPr>
          <a:lstStyle/>
          <a:p>
            <a:r>
              <a:rPr lang="en-US" sz="1200" b="1" dirty="0">
                <a:solidFill>
                  <a:schemeClr val="bg1"/>
                </a:solidFill>
              </a:rPr>
              <a:t>NKX2.1</a:t>
            </a:r>
          </a:p>
        </p:txBody>
      </p:sp>
      <p:sp>
        <p:nvSpPr>
          <p:cNvPr id="19" name="TextBox 18"/>
          <p:cNvSpPr txBox="1"/>
          <p:nvPr/>
        </p:nvSpPr>
        <p:spPr>
          <a:xfrm>
            <a:off x="2078227" y="1513569"/>
            <a:ext cx="495264" cy="276999"/>
          </a:xfrm>
          <a:prstGeom prst="rect">
            <a:avLst/>
          </a:prstGeom>
          <a:noFill/>
        </p:spPr>
        <p:txBody>
          <a:bodyPr wrap="none" rtlCol="0">
            <a:spAutoFit/>
          </a:bodyPr>
          <a:lstStyle/>
          <a:p>
            <a:r>
              <a:rPr lang="en-US" sz="1200" b="1" dirty="0">
                <a:solidFill>
                  <a:schemeClr val="bg1"/>
                </a:solidFill>
              </a:rPr>
              <a:t>DAPI</a:t>
            </a:r>
          </a:p>
        </p:txBody>
      </p:sp>
      <p:sp>
        <p:nvSpPr>
          <p:cNvPr id="20" name="TextBox 19"/>
          <p:cNvSpPr txBox="1"/>
          <p:nvPr/>
        </p:nvSpPr>
        <p:spPr>
          <a:xfrm>
            <a:off x="4866657" y="1510438"/>
            <a:ext cx="1030667" cy="276999"/>
          </a:xfrm>
          <a:prstGeom prst="rect">
            <a:avLst/>
          </a:prstGeom>
          <a:noFill/>
        </p:spPr>
        <p:txBody>
          <a:bodyPr wrap="none" rtlCol="0">
            <a:spAutoFit/>
          </a:bodyPr>
          <a:lstStyle/>
          <a:p>
            <a:r>
              <a:rPr lang="en-US" sz="1200" b="1" dirty="0">
                <a:solidFill>
                  <a:schemeClr val="bg1"/>
                </a:solidFill>
              </a:rPr>
              <a:t>NKX2.1/DAPI</a:t>
            </a:r>
          </a:p>
        </p:txBody>
      </p:sp>
      <p:pic>
        <p:nvPicPr>
          <p:cNvPr id="7177" name="Picture 9" descr="C:\Users\Mahboobe\Desktop\ipsc rat Engineered lung 1 staining\Experiment_002Snapshot3.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324518" y="6668531"/>
            <a:ext cx="1594826"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C:\Users\Mahboobe\Desktop\ipsc rat Engineered lung 1 staining\HP63,2Snapshot1.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93439" y="6668531"/>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79" name="Picture 11" descr="C:\Users\Mahboobe\Desktop\ipsc rat Engineered lung 1 staining\Experiment_002Snapshot1.jpg"/>
          <p:cNvPicPr>
            <a:picLocks noChangeAspect="1" noChangeArrowheads="1"/>
          </p:cNvPicPr>
          <p:nvPr/>
        </p:nvPicPr>
        <p:blipFill>
          <a:blip r:embed="rId15" cstate="print">
            <a:extLst>
              <a:ext uri="{BEBA8EAE-BF5A-486C-A8C5-ECC9F3942E4B}">
                <a14:imgProps xmlns:a14="http://schemas.microsoft.com/office/drawing/2010/main">
                  <a14:imgLayer r:embed="rId1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712286" y="6668531"/>
            <a:ext cx="1588367" cy="118872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3874111" y="7617972"/>
            <a:ext cx="423514" cy="276999"/>
          </a:xfrm>
          <a:prstGeom prst="rect">
            <a:avLst/>
          </a:prstGeom>
          <a:noFill/>
        </p:spPr>
        <p:txBody>
          <a:bodyPr wrap="none" rtlCol="0">
            <a:spAutoFit/>
          </a:bodyPr>
          <a:lstStyle/>
          <a:p>
            <a:r>
              <a:rPr lang="en-US" sz="1200" b="1" dirty="0">
                <a:solidFill>
                  <a:schemeClr val="bg1"/>
                </a:solidFill>
              </a:rPr>
              <a:t>P63</a:t>
            </a:r>
          </a:p>
        </p:txBody>
      </p:sp>
      <p:sp>
        <p:nvSpPr>
          <p:cNvPr id="25" name="TextBox 24"/>
          <p:cNvSpPr txBox="1"/>
          <p:nvPr/>
        </p:nvSpPr>
        <p:spPr>
          <a:xfrm>
            <a:off x="2164830" y="7615987"/>
            <a:ext cx="495264" cy="276999"/>
          </a:xfrm>
          <a:prstGeom prst="rect">
            <a:avLst/>
          </a:prstGeom>
          <a:noFill/>
        </p:spPr>
        <p:txBody>
          <a:bodyPr wrap="none" rtlCol="0">
            <a:spAutoFit/>
          </a:bodyPr>
          <a:lstStyle/>
          <a:p>
            <a:r>
              <a:rPr lang="en-US" sz="1200" b="1" dirty="0">
                <a:solidFill>
                  <a:schemeClr val="bg1"/>
                </a:solidFill>
              </a:rPr>
              <a:t>DAPI</a:t>
            </a:r>
          </a:p>
        </p:txBody>
      </p:sp>
      <p:sp>
        <p:nvSpPr>
          <p:cNvPr id="26" name="TextBox 25"/>
          <p:cNvSpPr txBox="1"/>
          <p:nvPr/>
        </p:nvSpPr>
        <p:spPr>
          <a:xfrm>
            <a:off x="5165125" y="7601561"/>
            <a:ext cx="799834" cy="276999"/>
          </a:xfrm>
          <a:prstGeom prst="rect">
            <a:avLst/>
          </a:prstGeom>
          <a:noFill/>
        </p:spPr>
        <p:txBody>
          <a:bodyPr wrap="none" rtlCol="0">
            <a:spAutoFit/>
          </a:bodyPr>
          <a:lstStyle/>
          <a:p>
            <a:r>
              <a:rPr lang="en-US" sz="1200" b="1" dirty="0">
                <a:solidFill>
                  <a:schemeClr val="bg1"/>
                </a:solidFill>
              </a:rPr>
              <a:t>P63/DAPI</a:t>
            </a:r>
          </a:p>
        </p:txBody>
      </p:sp>
      <p:pic>
        <p:nvPicPr>
          <p:cNvPr id="7180" name="Picture 12" descr="C:\Users\Mahboobe\Desktop\HSPB,FOXJ,1Snapshot4.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093439" y="1815610"/>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81" name="Picture 13" descr="C:\Users\Mahboobe\Desktop\HSPB,FOXJ,1Snapshot6.jp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327136" y="1815610"/>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descr="C:\Users\Mahboobe\Desktop\HSPB,FOXJ,1Snapshot5.jpg"/>
          <p:cNvPicPr>
            <a:picLocks noChangeAspect="1" noChangeArrowheads="1"/>
          </p:cNvPicPr>
          <p:nvPr/>
        </p:nvPicPr>
        <p:blipFill>
          <a:blip r:embed="rId19" cstate="print">
            <a:extLst>
              <a:ext uri="{BEBA8EAE-BF5A-486C-A8C5-ECC9F3942E4B}">
                <a14:imgProps xmlns:a14="http://schemas.microsoft.com/office/drawing/2010/main">
                  <a14:imgLayer r:embed="rId2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708446" y="1815610"/>
            <a:ext cx="1592208" cy="1188720"/>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3876732" y="2752135"/>
            <a:ext cx="425116" cy="276999"/>
          </a:xfrm>
          <a:prstGeom prst="rect">
            <a:avLst/>
          </a:prstGeom>
          <a:noFill/>
        </p:spPr>
        <p:txBody>
          <a:bodyPr wrap="none" rtlCol="0">
            <a:spAutoFit/>
          </a:bodyPr>
          <a:lstStyle/>
          <a:p>
            <a:r>
              <a:rPr lang="en-US" sz="1200" b="1" dirty="0">
                <a:solidFill>
                  <a:schemeClr val="bg1"/>
                </a:solidFill>
              </a:rPr>
              <a:t>SPB</a:t>
            </a:r>
          </a:p>
        </p:txBody>
      </p:sp>
      <p:sp>
        <p:nvSpPr>
          <p:cNvPr id="31" name="TextBox 30"/>
          <p:cNvSpPr txBox="1"/>
          <p:nvPr/>
        </p:nvSpPr>
        <p:spPr>
          <a:xfrm>
            <a:off x="2117163" y="2723909"/>
            <a:ext cx="495264" cy="276999"/>
          </a:xfrm>
          <a:prstGeom prst="rect">
            <a:avLst/>
          </a:prstGeom>
          <a:noFill/>
        </p:spPr>
        <p:txBody>
          <a:bodyPr wrap="none" rtlCol="0">
            <a:spAutoFit/>
          </a:bodyPr>
          <a:lstStyle/>
          <a:p>
            <a:r>
              <a:rPr lang="en-US" sz="1200" b="1" dirty="0">
                <a:solidFill>
                  <a:schemeClr val="bg1"/>
                </a:solidFill>
              </a:rPr>
              <a:t>DAPI</a:t>
            </a:r>
          </a:p>
        </p:txBody>
      </p:sp>
      <p:sp>
        <p:nvSpPr>
          <p:cNvPr id="32" name="TextBox 31"/>
          <p:cNvSpPr txBox="1"/>
          <p:nvPr/>
        </p:nvSpPr>
        <p:spPr>
          <a:xfrm>
            <a:off x="5095886" y="2744710"/>
            <a:ext cx="801438" cy="276999"/>
          </a:xfrm>
          <a:prstGeom prst="rect">
            <a:avLst/>
          </a:prstGeom>
          <a:noFill/>
        </p:spPr>
        <p:txBody>
          <a:bodyPr wrap="none" rtlCol="0">
            <a:spAutoFit/>
          </a:bodyPr>
          <a:lstStyle/>
          <a:p>
            <a:r>
              <a:rPr lang="en-US" sz="1200" b="1" dirty="0">
                <a:solidFill>
                  <a:schemeClr val="bg1"/>
                </a:solidFill>
              </a:rPr>
              <a:t>SPB/DAPI</a:t>
            </a:r>
          </a:p>
        </p:txBody>
      </p:sp>
      <p:sp>
        <p:nvSpPr>
          <p:cNvPr id="33" name="TextBox 32"/>
          <p:cNvSpPr txBox="1"/>
          <p:nvPr/>
        </p:nvSpPr>
        <p:spPr>
          <a:xfrm>
            <a:off x="3915355" y="3983030"/>
            <a:ext cx="420308" cy="276999"/>
          </a:xfrm>
          <a:prstGeom prst="rect">
            <a:avLst/>
          </a:prstGeom>
          <a:noFill/>
        </p:spPr>
        <p:txBody>
          <a:bodyPr wrap="none" rtlCol="0">
            <a:spAutoFit/>
          </a:bodyPr>
          <a:lstStyle/>
          <a:p>
            <a:r>
              <a:rPr lang="en-US" sz="1200" b="1" dirty="0">
                <a:solidFill>
                  <a:schemeClr val="bg1"/>
                </a:solidFill>
              </a:rPr>
              <a:t>SPC</a:t>
            </a:r>
          </a:p>
        </p:txBody>
      </p:sp>
      <p:sp>
        <p:nvSpPr>
          <p:cNvPr id="34" name="TextBox 33"/>
          <p:cNvSpPr txBox="1"/>
          <p:nvPr/>
        </p:nvSpPr>
        <p:spPr>
          <a:xfrm>
            <a:off x="2152547" y="3959776"/>
            <a:ext cx="495264" cy="276999"/>
          </a:xfrm>
          <a:prstGeom prst="rect">
            <a:avLst/>
          </a:prstGeom>
          <a:noFill/>
        </p:spPr>
        <p:txBody>
          <a:bodyPr wrap="none" rtlCol="0">
            <a:spAutoFit/>
          </a:bodyPr>
          <a:lstStyle/>
          <a:p>
            <a:r>
              <a:rPr lang="en-US" sz="1200" b="1" dirty="0">
                <a:solidFill>
                  <a:schemeClr val="bg1"/>
                </a:solidFill>
              </a:rPr>
              <a:t>DAPI</a:t>
            </a:r>
          </a:p>
        </p:txBody>
      </p:sp>
      <p:sp>
        <p:nvSpPr>
          <p:cNvPr id="35" name="TextBox 34"/>
          <p:cNvSpPr txBox="1"/>
          <p:nvPr/>
        </p:nvSpPr>
        <p:spPr>
          <a:xfrm>
            <a:off x="5130660" y="3980109"/>
            <a:ext cx="796628" cy="276999"/>
          </a:xfrm>
          <a:prstGeom prst="rect">
            <a:avLst/>
          </a:prstGeom>
          <a:noFill/>
        </p:spPr>
        <p:txBody>
          <a:bodyPr wrap="none" rtlCol="0">
            <a:spAutoFit/>
          </a:bodyPr>
          <a:lstStyle/>
          <a:p>
            <a:r>
              <a:rPr lang="en-US" sz="1200" b="1" dirty="0">
                <a:solidFill>
                  <a:schemeClr val="bg1"/>
                </a:solidFill>
              </a:rPr>
              <a:t>SPC/DAPI</a:t>
            </a:r>
          </a:p>
        </p:txBody>
      </p:sp>
      <p:sp>
        <p:nvSpPr>
          <p:cNvPr id="36" name="TextBox 35"/>
          <p:cNvSpPr txBox="1"/>
          <p:nvPr/>
        </p:nvSpPr>
        <p:spPr>
          <a:xfrm>
            <a:off x="3735498" y="5201802"/>
            <a:ext cx="567784" cy="276999"/>
          </a:xfrm>
          <a:prstGeom prst="rect">
            <a:avLst/>
          </a:prstGeom>
          <a:noFill/>
        </p:spPr>
        <p:txBody>
          <a:bodyPr wrap="none" rtlCol="0">
            <a:spAutoFit/>
          </a:bodyPr>
          <a:lstStyle/>
          <a:p>
            <a:r>
              <a:rPr lang="en-US" sz="1200" b="1" dirty="0">
                <a:solidFill>
                  <a:schemeClr val="bg1"/>
                </a:solidFill>
              </a:rPr>
              <a:t>FOXJ1</a:t>
            </a:r>
          </a:p>
        </p:txBody>
      </p:sp>
      <p:sp>
        <p:nvSpPr>
          <p:cNvPr id="37" name="TextBox 36"/>
          <p:cNvSpPr txBox="1"/>
          <p:nvPr/>
        </p:nvSpPr>
        <p:spPr>
          <a:xfrm>
            <a:off x="2164830" y="5201990"/>
            <a:ext cx="495264" cy="276999"/>
          </a:xfrm>
          <a:prstGeom prst="rect">
            <a:avLst/>
          </a:prstGeom>
          <a:noFill/>
        </p:spPr>
        <p:txBody>
          <a:bodyPr wrap="none" rtlCol="0">
            <a:spAutoFit/>
          </a:bodyPr>
          <a:lstStyle/>
          <a:p>
            <a:r>
              <a:rPr lang="en-US" sz="1200" b="1" dirty="0">
                <a:solidFill>
                  <a:schemeClr val="bg1"/>
                </a:solidFill>
              </a:rPr>
              <a:t>DAPI</a:t>
            </a:r>
          </a:p>
        </p:txBody>
      </p:sp>
      <p:sp>
        <p:nvSpPr>
          <p:cNvPr id="38" name="TextBox 37"/>
          <p:cNvSpPr txBox="1"/>
          <p:nvPr/>
        </p:nvSpPr>
        <p:spPr>
          <a:xfrm>
            <a:off x="5014391" y="5205787"/>
            <a:ext cx="944105" cy="276999"/>
          </a:xfrm>
          <a:prstGeom prst="rect">
            <a:avLst/>
          </a:prstGeom>
          <a:noFill/>
        </p:spPr>
        <p:txBody>
          <a:bodyPr wrap="none" rtlCol="0">
            <a:spAutoFit/>
          </a:bodyPr>
          <a:lstStyle/>
          <a:p>
            <a:r>
              <a:rPr lang="en-US" sz="1200" b="1" dirty="0">
                <a:solidFill>
                  <a:schemeClr val="bg1"/>
                </a:solidFill>
              </a:rPr>
              <a:t>FOXJ1/DAPI</a:t>
            </a:r>
          </a:p>
        </p:txBody>
      </p:sp>
      <p:pic>
        <p:nvPicPr>
          <p:cNvPr id="7183" name="Picture 15" descr="C:\Users\Mahboobe\Desktop\HCCSP P63Snapshot1.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093439" y="5455759"/>
            <a:ext cx="1592208"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C:\Users\Mahboobe\Desktop\HCCSP P63Snapshot3.jp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4327135" y="5455759"/>
            <a:ext cx="1592209" cy="1188720"/>
          </a:xfrm>
          <a:prstGeom prst="rect">
            <a:avLst/>
          </a:prstGeom>
          <a:noFill/>
          <a:extLst>
            <a:ext uri="{909E8E84-426E-40DD-AFC4-6F175D3DCCD1}">
              <a14:hiddenFill xmlns:a14="http://schemas.microsoft.com/office/drawing/2010/main">
                <a:solidFill>
                  <a:srgbClr val="FFFFFF"/>
                </a:solidFill>
              </a14:hiddenFill>
            </a:ext>
          </a:extLst>
        </p:spPr>
      </p:pic>
      <p:pic>
        <p:nvPicPr>
          <p:cNvPr id="7185" name="Picture 17" descr="C:\Users\Mahboobe\Desktop\HCCSP P63Snapshot2.jp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708446" y="5455759"/>
            <a:ext cx="1592207" cy="118872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3813922" y="6416003"/>
            <a:ext cx="502061" cy="276999"/>
          </a:xfrm>
          <a:prstGeom prst="rect">
            <a:avLst/>
          </a:prstGeom>
          <a:noFill/>
        </p:spPr>
        <p:txBody>
          <a:bodyPr wrap="none" rtlCol="0">
            <a:spAutoFit/>
          </a:bodyPr>
          <a:lstStyle/>
          <a:p>
            <a:r>
              <a:rPr lang="en-US" sz="1200" b="1" dirty="0">
                <a:solidFill>
                  <a:schemeClr val="bg1"/>
                </a:solidFill>
              </a:rPr>
              <a:t>CCSP</a:t>
            </a:r>
          </a:p>
        </p:txBody>
      </p:sp>
      <p:sp>
        <p:nvSpPr>
          <p:cNvPr id="43" name="TextBox 42"/>
          <p:cNvSpPr txBox="1"/>
          <p:nvPr/>
        </p:nvSpPr>
        <p:spPr>
          <a:xfrm>
            <a:off x="2164830" y="6401674"/>
            <a:ext cx="495264" cy="276999"/>
          </a:xfrm>
          <a:prstGeom prst="rect">
            <a:avLst/>
          </a:prstGeom>
          <a:noFill/>
        </p:spPr>
        <p:txBody>
          <a:bodyPr wrap="none" rtlCol="0">
            <a:spAutoFit/>
          </a:bodyPr>
          <a:lstStyle/>
          <a:p>
            <a:r>
              <a:rPr lang="en-US" sz="1200" b="1" dirty="0">
                <a:solidFill>
                  <a:schemeClr val="bg1"/>
                </a:solidFill>
              </a:rPr>
              <a:t>DAPI</a:t>
            </a:r>
          </a:p>
        </p:txBody>
      </p:sp>
      <p:sp>
        <p:nvSpPr>
          <p:cNvPr id="44" name="TextBox 43"/>
          <p:cNvSpPr txBox="1"/>
          <p:nvPr/>
        </p:nvSpPr>
        <p:spPr>
          <a:xfrm>
            <a:off x="5092989" y="6389986"/>
            <a:ext cx="871970" cy="276999"/>
          </a:xfrm>
          <a:prstGeom prst="rect">
            <a:avLst/>
          </a:prstGeom>
          <a:noFill/>
        </p:spPr>
        <p:txBody>
          <a:bodyPr wrap="none" rtlCol="0">
            <a:spAutoFit/>
          </a:bodyPr>
          <a:lstStyle/>
          <a:p>
            <a:r>
              <a:rPr lang="en-US" sz="1200" b="1" dirty="0">
                <a:solidFill>
                  <a:schemeClr val="bg1"/>
                </a:solidFill>
              </a:rPr>
              <a:t>CCSP/DAPI</a:t>
            </a:r>
          </a:p>
        </p:txBody>
      </p:sp>
      <p:sp>
        <p:nvSpPr>
          <p:cNvPr id="46" name="TextBox 45"/>
          <p:cNvSpPr txBox="1"/>
          <p:nvPr/>
        </p:nvSpPr>
        <p:spPr>
          <a:xfrm>
            <a:off x="1066800" y="8001000"/>
            <a:ext cx="4860488" cy="661720"/>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S5</a:t>
            </a:r>
            <a:r>
              <a:rPr lang="en-US" sz="800" dirty="0">
                <a:latin typeface="Arial" panose="020B0604020202020204" pitchFamily="34" charset="0"/>
                <a:cs typeface="Arial" panose="020B0604020202020204" pitchFamily="34" charset="0"/>
              </a:rPr>
              <a:t>. </a:t>
            </a:r>
            <a:r>
              <a:rPr lang="en-US" sz="900" b="1" dirty="0" err="1">
                <a:latin typeface="Arial" panose="020B0604020202020204" pitchFamily="34" charset="0"/>
                <a:cs typeface="Arial" panose="020B0604020202020204" pitchFamily="34" charset="0"/>
              </a:rPr>
              <a:t>Immunostaining</a:t>
            </a:r>
            <a:r>
              <a:rPr lang="en-US" sz="900" b="1" dirty="0">
                <a:latin typeface="Arial" panose="020B0604020202020204" pitchFamily="34" charset="0"/>
                <a:cs typeface="Arial" panose="020B0604020202020204" pitchFamily="34" charset="0"/>
              </a:rPr>
              <a:t> of human lung.</a:t>
            </a:r>
            <a:r>
              <a:rPr lang="en-US" sz="900" dirty="0">
                <a:latin typeface="Arial" panose="020B0604020202020204" pitchFamily="34" charset="0"/>
                <a:cs typeface="Arial" panose="020B0604020202020204" pitchFamily="34" charset="0"/>
              </a:rPr>
              <a:t>. (A,D,G,J,M,P) DAPI staining for nuclei (B) shows NKX2.1 staining; (E) shows SPB staining; (H) shows SPC staining; (K) shows FOXJ1 staining; (N) shows CCSP staining; (Q) shows P63 staining; (C,F,I,L,O,R) Merge. Scale bar, 31 </a:t>
            </a:r>
            <a:r>
              <a:rPr lang="en-US" sz="900" dirty="0" err="1">
                <a:latin typeface="Arial" panose="020B0604020202020204" pitchFamily="34" charset="0"/>
                <a:cs typeface="Arial" panose="020B0604020202020204" pitchFamily="34" charset="0"/>
              </a:rPr>
              <a:t>μm</a:t>
            </a:r>
            <a:r>
              <a:rPr lang="en-US" sz="900" dirty="0">
                <a:latin typeface="Arial" panose="020B0604020202020204" pitchFamily="34" charset="0"/>
                <a:cs typeface="Arial" panose="020B0604020202020204" pitchFamily="34" charset="0"/>
              </a:rPr>
              <a:t>.</a:t>
            </a:r>
          </a:p>
        </p:txBody>
      </p:sp>
      <p:sp>
        <p:nvSpPr>
          <p:cNvPr id="47" name="TextBox 46"/>
          <p:cNvSpPr txBox="1"/>
          <p:nvPr/>
        </p:nvSpPr>
        <p:spPr>
          <a:xfrm flipH="1">
            <a:off x="2720656" y="601463"/>
            <a:ext cx="259081" cy="338554"/>
          </a:xfrm>
          <a:prstGeom prst="rect">
            <a:avLst/>
          </a:prstGeom>
          <a:noFill/>
        </p:spPr>
        <p:txBody>
          <a:bodyPr wrap="square" rtlCol="0">
            <a:spAutoFit/>
          </a:bodyPr>
          <a:lstStyle/>
          <a:p>
            <a:r>
              <a:rPr lang="en-US" sz="1600" b="1" dirty="0">
                <a:solidFill>
                  <a:schemeClr val="bg1"/>
                </a:solidFill>
              </a:rPr>
              <a:t>B</a:t>
            </a:r>
          </a:p>
        </p:txBody>
      </p:sp>
      <p:sp>
        <p:nvSpPr>
          <p:cNvPr id="48" name="TextBox 47"/>
          <p:cNvSpPr txBox="1"/>
          <p:nvPr/>
        </p:nvSpPr>
        <p:spPr>
          <a:xfrm flipH="1">
            <a:off x="1090492" y="1783716"/>
            <a:ext cx="259081" cy="338554"/>
          </a:xfrm>
          <a:prstGeom prst="rect">
            <a:avLst/>
          </a:prstGeom>
          <a:noFill/>
        </p:spPr>
        <p:txBody>
          <a:bodyPr wrap="square" rtlCol="0">
            <a:spAutoFit/>
          </a:bodyPr>
          <a:lstStyle/>
          <a:p>
            <a:r>
              <a:rPr lang="en-US" sz="1600" b="1" dirty="0">
                <a:solidFill>
                  <a:schemeClr val="bg1"/>
                </a:solidFill>
              </a:rPr>
              <a:t>D</a:t>
            </a:r>
          </a:p>
        </p:txBody>
      </p:sp>
      <p:sp>
        <p:nvSpPr>
          <p:cNvPr id="49" name="TextBox 48"/>
          <p:cNvSpPr txBox="1"/>
          <p:nvPr/>
        </p:nvSpPr>
        <p:spPr>
          <a:xfrm flipH="1">
            <a:off x="1111303" y="604856"/>
            <a:ext cx="259081" cy="338554"/>
          </a:xfrm>
          <a:prstGeom prst="rect">
            <a:avLst/>
          </a:prstGeom>
          <a:noFill/>
        </p:spPr>
        <p:txBody>
          <a:bodyPr wrap="square" rtlCol="0">
            <a:spAutoFit/>
          </a:bodyPr>
          <a:lstStyle/>
          <a:p>
            <a:r>
              <a:rPr lang="en-US" sz="1600" b="1" dirty="0">
                <a:solidFill>
                  <a:schemeClr val="bg1"/>
                </a:solidFill>
              </a:rPr>
              <a:t>A</a:t>
            </a:r>
          </a:p>
        </p:txBody>
      </p:sp>
      <p:sp>
        <p:nvSpPr>
          <p:cNvPr id="50" name="TextBox 49"/>
          <p:cNvSpPr txBox="1"/>
          <p:nvPr/>
        </p:nvSpPr>
        <p:spPr>
          <a:xfrm flipH="1">
            <a:off x="4323453" y="1790183"/>
            <a:ext cx="259081" cy="338554"/>
          </a:xfrm>
          <a:prstGeom prst="rect">
            <a:avLst/>
          </a:prstGeom>
          <a:noFill/>
        </p:spPr>
        <p:txBody>
          <a:bodyPr wrap="square" rtlCol="0">
            <a:spAutoFit/>
          </a:bodyPr>
          <a:lstStyle/>
          <a:p>
            <a:r>
              <a:rPr lang="en-US" sz="1600" b="1" dirty="0">
                <a:solidFill>
                  <a:schemeClr val="bg1"/>
                </a:solidFill>
              </a:rPr>
              <a:t>F</a:t>
            </a:r>
          </a:p>
        </p:txBody>
      </p:sp>
      <p:sp>
        <p:nvSpPr>
          <p:cNvPr id="51" name="TextBox 50"/>
          <p:cNvSpPr txBox="1"/>
          <p:nvPr/>
        </p:nvSpPr>
        <p:spPr>
          <a:xfrm flipH="1">
            <a:off x="2720656" y="1800356"/>
            <a:ext cx="259081" cy="338554"/>
          </a:xfrm>
          <a:prstGeom prst="rect">
            <a:avLst/>
          </a:prstGeom>
          <a:noFill/>
        </p:spPr>
        <p:txBody>
          <a:bodyPr wrap="square" rtlCol="0">
            <a:spAutoFit/>
          </a:bodyPr>
          <a:lstStyle/>
          <a:p>
            <a:r>
              <a:rPr lang="en-US" sz="1600" b="1" dirty="0">
                <a:solidFill>
                  <a:schemeClr val="bg1"/>
                </a:solidFill>
              </a:rPr>
              <a:t>E</a:t>
            </a:r>
          </a:p>
        </p:txBody>
      </p:sp>
      <p:sp>
        <p:nvSpPr>
          <p:cNvPr id="52" name="TextBox 51"/>
          <p:cNvSpPr txBox="1"/>
          <p:nvPr/>
        </p:nvSpPr>
        <p:spPr>
          <a:xfrm flipH="1">
            <a:off x="4361562" y="604856"/>
            <a:ext cx="259081" cy="338554"/>
          </a:xfrm>
          <a:prstGeom prst="rect">
            <a:avLst/>
          </a:prstGeom>
          <a:noFill/>
        </p:spPr>
        <p:txBody>
          <a:bodyPr wrap="square" rtlCol="0">
            <a:spAutoFit/>
          </a:bodyPr>
          <a:lstStyle/>
          <a:p>
            <a:r>
              <a:rPr lang="en-US" sz="1600" b="1" dirty="0">
                <a:solidFill>
                  <a:schemeClr val="bg1"/>
                </a:solidFill>
              </a:rPr>
              <a:t>C</a:t>
            </a:r>
          </a:p>
        </p:txBody>
      </p:sp>
      <p:sp>
        <p:nvSpPr>
          <p:cNvPr id="53" name="TextBox 52"/>
          <p:cNvSpPr txBox="1"/>
          <p:nvPr/>
        </p:nvSpPr>
        <p:spPr>
          <a:xfrm flipH="1">
            <a:off x="4336287" y="3027447"/>
            <a:ext cx="259081" cy="338554"/>
          </a:xfrm>
          <a:prstGeom prst="rect">
            <a:avLst/>
          </a:prstGeom>
          <a:noFill/>
        </p:spPr>
        <p:txBody>
          <a:bodyPr wrap="square" rtlCol="0">
            <a:spAutoFit/>
          </a:bodyPr>
          <a:lstStyle/>
          <a:p>
            <a:r>
              <a:rPr lang="en-US" sz="1600" b="1" dirty="0">
                <a:solidFill>
                  <a:schemeClr val="bg1"/>
                </a:solidFill>
              </a:rPr>
              <a:t>I</a:t>
            </a:r>
          </a:p>
        </p:txBody>
      </p:sp>
      <p:sp>
        <p:nvSpPr>
          <p:cNvPr id="54" name="TextBox 53"/>
          <p:cNvSpPr txBox="1"/>
          <p:nvPr/>
        </p:nvSpPr>
        <p:spPr>
          <a:xfrm flipH="1">
            <a:off x="2720656" y="3038367"/>
            <a:ext cx="259081" cy="338554"/>
          </a:xfrm>
          <a:prstGeom prst="rect">
            <a:avLst/>
          </a:prstGeom>
          <a:noFill/>
        </p:spPr>
        <p:txBody>
          <a:bodyPr wrap="square" rtlCol="0">
            <a:spAutoFit/>
          </a:bodyPr>
          <a:lstStyle/>
          <a:p>
            <a:r>
              <a:rPr lang="en-US" sz="1600" b="1" dirty="0">
                <a:solidFill>
                  <a:schemeClr val="bg1"/>
                </a:solidFill>
              </a:rPr>
              <a:t>H</a:t>
            </a:r>
          </a:p>
        </p:txBody>
      </p:sp>
      <p:sp>
        <p:nvSpPr>
          <p:cNvPr id="55" name="TextBox 54"/>
          <p:cNvSpPr txBox="1"/>
          <p:nvPr/>
        </p:nvSpPr>
        <p:spPr>
          <a:xfrm flipH="1">
            <a:off x="1090492" y="3018017"/>
            <a:ext cx="259081" cy="338554"/>
          </a:xfrm>
          <a:prstGeom prst="rect">
            <a:avLst/>
          </a:prstGeom>
          <a:noFill/>
        </p:spPr>
        <p:txBody>
          <a:bodyPr wrap="square" rtlCol="0">
            <a:spAutoFit/>
          </a:bodyPr>
          <a:lstStyle/>
          <a:p>
            <a:r>
              <a:rPr lang="en-US" sz="1600" b="1" dirty="0">
                <a:solidFill>
                  <a:schemeClr val="bg1"/>
                </a:solidFill>
              </a:rPr>
              <a:t>G</a:t>
            </a:r>
          </a:p>
        </p:txBody>
      </p:sp>
      <p:sp>
        <p:nvSpPr>
          <p:cNvPr id="56" name="TextBox 55"/>
          <p:cNvSpPr txBox="1"/>
          <p:nvPr/>
        </p:nvSpPr>
        <p:spPr>
          <a:xfrm flipH="1">
            <a:off x="4343906" y="4239556"/>
            <a:ext cx="259081" cy="338554"/>
          </a:xfrm>
          <a:prstGeom prst="rect">
            <a:avLst/>
          </a:prstGeom>
          <a:noFill/>
        </p:spPr>
        <p:txBody>
          <a:bodyPr wrap="square" rtlCol="0">
            <a:spAutoFit/>
          </a:bodyPr>
          <a:lstStyle/>
          <a:p>
            <a:r>
              <a:rPr lang="en-US" sz="1600" b="1" dirty="0">
                <a:solidFill>
                  <a:schemeClr val="bg1"/>
                </a:solidFill>
              </a:rPr>
              <a:t>L</a:t>
            </a:r>
          </a:p>
        </p:txBody>
      </p:sp>
      <p:sp>
        <p:nvSpPr>
          <p:cNvPr id="57" name="TextBox 56"/>
          <p:cNvSpPr txBox="1"/>
          <p:nvPr/>
        </p:nvSpPr>
        <p:spPr>
          <a:xfrm flipH="1">
            <a:off x="2720656" y="4246048"/>
            <a:ext cx="259081" cy="338554"/>
          </a:xfrm>
          <a:prstGeom prst="rect">
            <a:avLst/>
          </a:prstGeom>
          <a:noFill/>
        </p:spPr>
        <p:txBody>
          <a:bodyPr wrap="square" rtlCol="0">
            <a:spAutoFit/>
          </a:bodyPr>
          <a:lstStyle/>
          <a:p>
            <a:r>
              <a:rPr lang="en-US" sz="1600" b="1" dirty="0">
                <a:solidFill>
                  <a:schemeClr val="bg1"/>
                </a:solidFill>
              </a:rPr>
              <a:t>K</a:t>
            </a:r>
          </a:p>
        </p:txBody>
      </p:sp>
      <p:sp>
        <p:nvSpPr>
          <p:cNvPr id="58" name="TextBox 57"/>
          <p:cNvSpPr txBox="1"/>
          <p:nvPr/>
        </p:nvSpPr>
        <p:spPr>
          <a:xfrm flipH="1">
            <a:off x="1101325" y="4252565"/>
            <a:ext cx="259081" cy="338554"/>
          </a:xfrm>
          <a:prstGeom prst="rect">
            <a:avLst/>
          </a:prstGeom>
          <a:noFill/>
        </p:spPr>
        <p:txBody>
          <a:bodyPr wrap="square" rtlCol="0">
            <a:spAutoFit/>
          </a:bodyPr>
          <a:lstStyle/>
          <a:p>
            <a:r>
              <a:rPr lang="en-US" sz="1600" b="1" dirty="0">
                <a:solidFill>
                  <a:schemeClr val="bg1"/>
                </a:solidFill>
              </a:rPr>
              <a:t>J</a:t>
            </a:r>
          </a:p>
        </p:txBody>
      </p:sp>
      <p:sp>
        <p:nvSpPr>
          <p:cNvPr id="59" name="TextBox 58"/>
          <p:cNvSpPr txBox="1"/>
          <p:nvPr/>
        </p:nvSpPr>
        <p:spPr>
          <a:xfrm flipH="1">
            <a:off x="4328267" y="5458383"/>
            <a:ext cx="259081" cy="338554"/>
          </a:xfrm>
          <a:prstGeom prst="rect">
            <a:avLst/>
          </a:prstGeom>
          <a:noFill/>
        </p:spPr>
        <p:txBody>
          <a:bodyPr wrap="square" rtlCol="0">
            <a:spAutoFit/>
          </a:bodyPr>
          <a:lstStyle/>
          <a:p>
            <a:r>
              <a:rPr lang="en-US" sz="1600" b="1" dirty="0">
                <a:solidFill>
                  <a:schemeClr val="bg1"/>
                </a:solidFill>
              </a:rPr>
              <a:t>O</a:t>
            </a:r>
          </a:p>
        </p:txBody>
      </p:sp>
      <p:sp>
        <p:nvSpPr>
          <p:cNvPr id="60" name="TextBox 59"/>
          <p:cNvSpPr txBox="1"/>
          <p:nvPr/>
        </p:nvSpPr>
        <p:spPr>
          <a:xfrm flipH="1">
            <a:off x="2754720" y="5456916"/>
            <a:ext cx="259081" cy="338554"/>
          </a:xfrm>
          <a:prstGeom prst="rect">
            <a:avLst/>
          </a:prstGeom>
          <a:noFill/>
        </p:spPr>
        <p:txBody>
          <a:bodyPr wrap="square" rtlCol="0">
            <a:spAutoFit/>
          </a:bodyPr>
          <a:lstStyle/>
          <a:p>
            <a:r>
              <a:rPr lang="en-US" sz="1600" b="1" dirty="0">
                <a:solidFill>
                  <a:schemeClr val="bg1"/>
                </a:solidFill>
              </a:rPr>
              <a:t>N</a:t>
            </a:r>
          </a:p>
        </p:txBody>
      </p:sp>
      <p:sp>
        <p:nvSpPr>
          <p:cNvPr id="61" name="TextBox 60"/>
          <p:cNvSpPr txBox="1"/>
          <p:nvPr/>
        </p:nvSpPr>
        <p:spPr>
          <a:xfrm flipH="1">
            <a:off x="1101325" y="5441178"/>
            <a:ext cx="259081" cy="338554"/>
          </a:xfrm>
          <a:prstGeom prst="rect">
            <a:avLst/>
          </a:prstGeom>
          <a:noFill/>
        </p:spPr>
        <p:txBody>
          <a:bodyPr wrap="square" rtlCol="0">
            <a:spAutoFit/>
          </a:bodyPr>
          <a:lstStyle/>
          <a:p>
            <a:r>
              <a:rPr lang="en-US" sz="1600" b="1" dirty="0">
                <a:solidFill>
                  <a:schemeClr val="bg1"/>
                </a:solidFill>
              </a:rPr>
              <a:t>M</a:t>
            </a:r>
          </a:p>
        </p:txBody>
      </p:sp>
      <p:sp>
        <p:nvSpPr>
          <p:cNvPr id="62" name="TextBox 61"/>
          <p:cNvSpPr txBox="1"/>
          <p:nvPr/>
        </p:nvSpPr>
        <p:spPr>
          <a:xfrm flipH="1">
            <a:off x="1066800" y="6668742"/>
            <a:ext cx="259081" cy="338554"/>
          </a:xfrm>
          <a:prstGeom prst="rect">
            <a:avLst/>
          </a:prstGeom>
          <a:noFill/>
        </p:spPr>
        <p:txBody>
          <a:bodyPr wrap="square" rtlCol="0">
            <a:spAutoFit/>
          </a:bodyPr>
          <a:lstStyle/>
          <a:p>
            <a:r>
              <a:rPr lang="en-US" sz="1600" b="1" dirty="0">
                <a:solidFill>
                  <a:schemeClr val="bg1"/>
                </a:solidFill>
              </a:rPr>
              <a:t>P</a:t>
            </a:r>
          </a:p>
        </p:txBody>
      </p:sp>
      <p:sp>
        <p:nvSpPr>
          <p:cNvPr id="63" name="TextBox 62"/>
          <p:cNvSpPr txBox="1"/>
          <p:nvPr/>
        </p:nvSpPr>
        <p:spPr>
          <a:xfrm flipH="1">
            <a:off x="4303723" y="6668742"/>
            <a:ext cx="259081" cy="338554"/>
          </a:xfrm>
          <a:prstGeom prst="rect">
            <a:avLst/>
          </a:prstGeom>
          <a:noFill/>
        </p:spPr>
        <p:txBody>
          <a:bodyPr wrap="square" rtlCol="0">
            <a:spAutoFit/>
          </a:bodyPr>
          <a:lstStyle/>
          <a:p>
            <a:r>
              <a:rPr lang="en-US" sz="1600" b="1" dirty="0">
                <a:solidFill>
                  <a:schemeClr val="bg1"/>
                </a:solidFill>
              </a:rPr>
              <a:t>R</a:t>
            </a:r>
          </a:p>
        </p:txBody>
      </p:sp>
      <p:sp>
        <p:nvSpPr>
          <p:cNvPr id="64" name="TextBox 63"/>
          <p:cNvSpPr txBox="1"/>
          <p:nvPr/>
        </p:nvSpPr>
        <p:spPr>
          <a:xfrm flipH="1">
            <a:off x="2712096" y="6643612"/>
            <a:ext cx="259081" cy="338554"/>
          </a:xfrm>
          <a:prstGeom prst="rect">
            <a:avLst/>
          </a:prstGeom>
          <a:noFill/>
        </p:spPr>
        <p:txBody>
          <a:bodyPr wrap="square" rtlCol="0">
            <a:spAutoFit/>
          </a:bodyPr>
          <a:lstStyle/>
          <a:p>
            <a:r>
              <a:rPr lang="en-US" sz="1600" b="1" dirty="0">
                <a:solidFill>
                  <a:schemeClr val="bg1"/>
                </a:solidFill>
              </a:rPr>
              <a:t>Q</a:t>
            </a:r>
          </a:p>
        </p:txBody>
      </p:sp>
      <p:cxnSp>
        <p:nvCxnSpPr>
          <p:cNvPr id="65" name="Straight Connector 64"/>
          <p:cNvCxnSpPr/>
          <p:nvPr/>
        </p:nvCxnSpPr>
        <p:spPr>
          <a:xfrm>
            <a:off x="1186303" y="1734832"/>
            <a:ext cx="1463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066800" y="1569974"/>
            <a:ext cx="396262" cy="200055"/>
          </a:xfrm>
          <a:prstGeom prst="rect">
            <a:avLst/>
          </a:prstGeom>
          <a:noFill/>
        </p:spPr>
        <p:txBody>
          <a:bodyPr wrap="none" rtlCol="0">
            <a:spAutoFit/>
          </a:bodyPr>
          <a:lstStyle/>
          <a:p>
            <a:r>
              <a:rPr lang="en-US" sz="700" b="1" dirty="0">
                <a:solidFill>
                  <a:schemeClr val="bg1"/>
                </a:solidFill>
              </a:rPr>
              <a:t>31µm</a:t>
            </a:r>
          </a:p>
        </p:txBody>
      </p:sp>
    </p:spTree>
    <p:extLst>
      <p:ext uri="{BB962C8B-B14F-4D97-AF65-F5344CB8AC3E}">
        <p14:creationId xmlns:p14="http://schemas.microsoft.com/office/powerpoint/2010/main" val="780746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7" descr="G:\Mahboobe\rat endothelial media testing\sagm 50 mcdb 50 6.jpg"/>
          <p:cNvPicPr>
            <a:picLocks noChangeAspect="1" noChangeArrowheads="1"/>
          </p:cNvPicPr>
          <p:nvPr/>
        </p:nvPicPr>
        <p:blipFill>
          <a:blip r:embed="rId2" cstate="print">
            <a:duotone>
              <a:prstClr val="black"/>
              <a:srgbClr val="D9C3A5">
                <a:tint val="50000"/>
                <a:satMod val="180000"/>
              </a:srgbClr>
            </a:duotone>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2337200" y="387816"/>
            <a:ext cx="183583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G:\Mahboobe\rat endothelial media testing\mcdb 100 3.jpg"/>
          <p:cNvPicPr>
            <a:picLocks noChangeAspect="1" noChangeArrowheads="1"/>
          </p:cNvPicPr>
          <p:nvPr/>
        </p:nvPicPr>
        <p:blipFill>
          <a:blip r:embed="rId4" cstate="print">
            <a:duotone>
              <a:prstClr val="black"/>
              <a:srgbClr val="D9C3A5">
                <a:tint val="50000"/>
                <a:satMod val="180000"/>
              </a:srgbClr>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469616" y="387816"/>
            <a:ext cx="183583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G:\Mahboobe\rat endothelial media testing\sagm 100 2.jpg"/>
          <p:cNvPicPr>
            <a:picLocks noChangeAspect="1" noChangeArrowheads="1"/>
          </p:cNvPicPr>
          <p:nvPr/>
        </p:nvPicPr>
        <p:blipFill>
          <a:blip r:embed="rId6" cstate="print">
            <a:duotone>
              <a:prstClr val="black"/>
              <a:srgbClr val="D9C3A5">
                <a:tint val="50000"/>
                <a:satMod val="180000"/>
              </a:srgbClr>
            </a:duotone>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4204600" y="387816"/>
            <a:ext cx="183583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G:\Mahboobe\rat media testing day 7\type ii SAGM 100 17.tif"/>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72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337200" y="1797516"/>
            <a:ext cx="183583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G:\Mahboobe\3414 media testing\mcdb100-2.jpg"/>
          <p:cNvPicPr>
            <a:picLocks noChangeAspect="1" noChangeArrowheads="1"/>
          </p:cNvPicPr>
          <p:nvPr/>
        </p:nvPicPr>
        <p:blipFill>
          <a:blip r:embed="rId10" cstate="print">
            <a:duotone>
              <a:prstClr val="black"/>
              <a:srgbClr val="D9C3A5">
                <a:tint val="50000"/>
                <a:satMod val="180000"/>
              </a:srgbClr>
            </a:duotone>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65333" y="1797516"/>
            <a:ext cx="183583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G:\Mahboobe\rat media testing day 7\type ii SAGM 100 19.tif"/>
          <p:cNvPicPr>
            <a:picLocks noChangeAspect="1" noChangeArrowheads="1"/>
          </p:cNvPicPr>
          <p:nvPr/>
        </p:nvPicPr>
        <p:blipFill>
          <a:blip r:embed="rId12" cstate="print">
            <a:extLst>
              <a:ext uri="{BEBA8EAE-BF5A-486C-A8C5-ECC9F3942E4B}">
                <a14:imgProps xmlns:a14="http://schemas.microsoft.com/office/drawing/2010/main">
                  <a14:imgLayer r:embed="rId13">
                    <a14:imgEffect>
                      <a14:colorTemperature colorTemp="72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210965" y="1800276"/>
            <a:ext cx="1835834" cy="13716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rot="5400000">
            <a:off x="5542457" y="886369"/>
            <a:ext cx="1422184" cy="400110"/>
          </a:xfrm>
          <a:prstGeom prst="rect">
            <a:avLst/>
          </a:prstGeom>
          <a:noFill/>
          <a:ln>
            <a:solidFill>
              <a:schemeClr val="accent1">
                <a:lumMod val="60000"/>
                <a:lumOff val="40000"/>
              </a:schemeClr>
            </a:solidFill>
          </a:ln>
        </p:spPr>
        <p:txBody>
          <a:bodyPr wrap="none" rtlCol="0">
            <a:spAutoFit/>
          </a:bodyPr>
          <a:lstStyle/>
          <a:p>
            <a:pPr algn="ctr"/>
            <a:r>
              <a:rPr lang="en-US" sz="1000" b="1" dirty="0">
                <a:solidFill>
                  <a:schemeClr val="tx2"/>
                </a:solidFill>
              </a:rPr>
              <a:t>Rat Lung Microvascular</a:t>
            </a:r>
          </a:p>
          <a:p>
            <a:pPr algn="ctr"/>
            <a:r>
              <a:rPr lang="en-US" sz="1000" b="1" dirty="0">
                <a:solidFill>
                  <a:schemeClr val="tx2"/>
                </a:solidFill>
              </a:rPr>
              <a:t> Endothelial Cells</a:t>
            </a:r>
          </a:p>
        </p:txBody>
      </p:sp>
      <p:sp>
        <p:nvSpPr>
          <p:cNvPr id="18" name="TextBox 17"/>
          <p:cNvSpPr txBox="1"/>
          <p:nvPr/>
        </p:nvSpPr>
        <p:spPr>
          <a:xfrm rot="5400000">
            <a:off x="5567749" y="2283264"/>
            <a:ext cx="1371599" cy="400110"/>
          </a:xfrm>
          <a:prstGeom prst="rect">
            <a:avLst/>
          </a:prstGeom>
          <a:noFill/>
          <a:ln>
            <a:solidFill>
              <a:schemeClr val="accent1">
                <a:lumMod val="60000"/>
                <a:lumOff val="40000"/>
              </a:schemeClr>
            </a:solidFill>
          </a:ln>
        </p:spPr>
        <p:txBody>
          <a:bodyPr wrap="square" rtlCol="0">
            <a:spAutoFit/>
          </a:bodyPr>
          <a:lstStyle/>
          <a:p>
            <a:pPr algn="ctr"/>
            <a:r>
              <a:rPr lang="en-US" sz="1000" b="1" dirty="0">
                <a:solidFill>
                  <a:schemeClr val="tx2"/>
                </a:solidFill>
              </a:rPr>
              <a:t>iPSC- derived Lung </a:t>
            </a:r>
          </a:p>
          <a:p>
            <a:pPr algn="ctr"/>
            <a:r>
              <a:rPr lang="en-US" sz="1000" b="1" dirty="0">
                <a:solidFill>
                  <a:schemeClr val="tx2"/>
                </a:solidFill>
              </a:rPr>
              <a:t>epithelial cells</a:t>
            </a:r>
          </a:p>
        </p:txBody>
      </p:sp>
      <p:sp>
        <p:nvSpPr>
          <p:cNvPr id="19" name="TextBox 18"/>
          <p:cNvSpPr txBox="1"/>
          <p:nvPr/>
        </p:nvSpPr>
        <p:spPr>
          <a:xfrm>
            <a:off x="492225" y="95428"/>
            <a:ext cx="5548209" cy="292388"/>
          </a:xfrm>
          <a:prstGeom prst="rect">
            <a:avLst/>
          </a:prstGeom>
          <a:noFill/>
          <a:ln>
            <a:solidFill>
              <a:schemeClr val="accent1">
                <a:lumMod val="60000"/>
                <a:lumOff val="40000"/>
              </a:schemeClr>
            </a:solidFill>
          </a:ln>
        </p:spPr>
        <p:txBody>
          <a:bodyPr wrap="square" rtlCol="0">
            <a:spAutoFit/>
          </a:bodyPr>
          <a:lstStyle/>
          <a:p>
            <a:pPr algn="ctr"/>
            <a:r>
              <a:rPr lang="en-US" sz="1300" b="1" dirty="0">
                <a:solidFill>
                  <a:srgbClr val="4F81BD">
                    <a:lumMod val="75000"/>
                  </a:srgbClr>
                </a:solidFill>
              </a:rPr>
              <a:t> </a:t>
            </a:r>
            <a:r>
              <a:rPr lang="en-US" sz="1100" b="1" dirty="0">
                <a:solidFill>
                  <a:srgbClr val="4F81BD">
                    <a:lumMod val="75000"/>
                  </a:srgbClr>
                </a:solidFill>
              </a:rPr>
              <a:t>Endothelial media                    </a:t>
            </a:r>
            <a:r>
              <a:rPr lang="en-US" sz="1100" b="1" dirty="0">
                <a:solidFill>
                  <a:schemeClr val="accent1">
                    <a:lumMod val="75000"/>
                  </a:schemeClr>
                </a:solidFill>
              </a:rPr>
              <a:t>Co-culture media               Epithelial cells media </a:t>
            </a:r>
          </a:p>
        </p:txBody>
      </p:sp>
      <p:sp>
        <p:nvSpPr>
          <p:cNvPr id="20" name="TextBox 19"/>
          <p:cNvSpPr txBox="1"/>
          <p:nvPr/>
        </p:nvSpPr>
        <p:spPr>
          <a:xfrm>
            <a:off x="333681" y="7968600"/>
            <a:ext cx="6011307" cy="1215717"/>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S6</a:t>
            </a:r>
            <a:r>
              <a:rPr lang="en-US" sz="8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Optimization of endothelial- epithelial co-culture media . </a:t>
            </a:r>
            <a:r>
              <a:rPr lang="en-US" sz="900" dirty="0">
                <a:latin typeface="Arial" panose="020B0604020202020204" pitchFamily="34" charset="0"/>
                <a:cs typeface="Arial" panose="020B0604020202020204" pitchFamily="34" charset="0"/>
              </a:rPr>
              <a:t>(A-C) Phase-contrast images of rat lung microvascular endothelial cells cultured in (A) endothelial media MCDB (B) co-culture media and (C) in epithelial media. (D-F) Phase-contrast images of </a:t>
            </a:r>
            <a:r>
              <a:rPr lang="en-US" sz="900" dirty="0" err="1">
                <a:latin typeface="Arial" panose="020B0604020202020204" pitchFamily="34" charset="0"/>
                <a:cs typeface="Arial" panose="020B0604020202020204" pitchFamily="34" charset="0"/>
              </a:rPr>
              <a:t>iPSC</a:t>
            </a:r>
            <a:r>
              <a:rPr lang="en-US" sz="900" dirty="0">
                <a:latin typeface="Arial" panose="020B0604020202020204" pitchFamily="34" charset="0"/>
                <a:cs typeface="Arial" panose="020B0604020202020204" pitchFamily="34" charset="0"/>
              </a:rPr>
              <a:t>- lung progenitor cells cultured in (D) endothelial media, MCDB (E) co-culture media and (F) in epithelial media. Scale bar, 6.8 </a:t>
            </a:r>
            <a:r>
              <a:rPr lang="en-US" sz="900" dirty="0" err="1">
                <a:latin typeface="Arial" panose="020B0604020202020204" pitchFamily="34" charset="0"/>
                <a:cs typeface="Arial" panose="020B0604020202020204" pitchFamily="34" charset="0"/>
              </a:rPr>
              <a:t>μm</a:t>
            </a:r>
            <a:r>
              <a:rPr lang="en-US" sz="900" dirty="0">
                <a:latin typeface="Arial" panose="020B0604020202020204" pitchFamily="34" charset="0"/>
                <a:cs typeface="Arial" panose="020B0604020202020204" pitchFamily="34" charset="0"/>
              </a:rPr>
              <a:t>.</a:t>
            </a:r>
          </a:p>
          <a:p>
            <a:pPr algn="just"/>
            <a:r>
              <a:rPr lang="en-US" sz="900" dirty="0">
                <a:latin typeface="Arial" panose="020B0604020202020204" pitchFamily="34" charset="0"/>
                <a:cs typeface="Arial" panose="020B0604020202020204" pitchFamily="34" charset="0"/>
              </a:rPr>
              <a:t>(G)The summary of co-culture media components. H) Expression of endothelial marker ,CD31, in different media. (I) Expression of epithelial marker, NKX2.1 in all three different media. (Data expressed as quantification of mRNA normalized to GAPDH. Bar indicate ± SEM and n = 3 independent experiments for </a:t>
            </a:r>
            <a:r>
              <a:rPr lang="en-US" sz="900" dirty="0" err="1">
                <a:latin typeface="Arial" panose="020B0604020202020204" pitchFamily="34" charset="0"/>
                <a:cs typeface="Arial" panose="020B0604020202020204" pitchFamily="34" charset="0"/>
              </a:rPr>
              <a:t>qRT</a:t>
            </a:r>
            <a:r>
              <a:rPr lang="en-US" sz="900" dirty="0">
                <a:latin typeface="Arial" panose="020B0604020202020204" pitchFamily="34" charset="0"/>
                <a:cs typeface="Arial" panose="020B0604020202020204" pitchFamily="34" charset="0"/>
              </a:rPr>
              <a:t>-PCR). </a:t>
            </a:r>
          </a:p>
          <a:p>
            <a:pPr algn="just"/>
            <a:endParaRPr lang="en-US" sz="900" dirty="0">
              <a:latin typeface="Arial" panose="020B0604020202020204" pitchFamily="34" charset="0"/>
              <a:cs typeface="Arial" panose="020B0604020202020204" pitchFamily="34" charset="0"/>
            </a:endParaRPr>
          </a:p>
        </p:txBody>
      </p:sp>
      <p:sp>
        <p:nvSpPr>
          <p:cNvPr id="21" name="TextBox 20"/>
          <p:cNvSpPr txBox="1"/>
          <p:nvPr/>
        </p:nvSpPr>
        <p:spPr>
          <a:xfrm flipH="1">
            <a:off x="478749" y="387816"/>
            <a:ext cx="259081" cy="338554"/>
          </a:xfrm>
          <a:prstGeom prst="rect">
            <a:avLst/>
          </a:prstGeom>
          <a:solidFill>
            <a:schemeClr val="accent2">
              <a:lumMod val="20000"/>
              <a:lumOff val="80000"/>
            </a:schemeClr>
          </a:solidFill>
          <a:ln>
            <a:solidFill>
              <a:schemeClr val="accent1"/>
            </a:solidFill>
          </a:ln>
        </p:spPr>
        <p:txBody>
          <a:bodyPr wrap="square" rtlCol="0">
            <a:spAutoFit/>
          </a:bodyPr>
          <a:lstStyle/>
          <a:p>
            <a:r>
              <a:rPr lang="en-US" sz="1600" b="1" dirty="0"/>
              <a:t>A</a:t>
            </a:r>
          </a:p>
        </p:txBody>
      </p:sp>
      <p:sp>
        <p:nvSpPr>
          <p:cNvPr id="22" name="TextBox 21"/>
          <p:cNvSpPr txBox="1"/>
          <p:nvPr/>
        </p:nvSpPr>
        <p:spPr>
          <a:xfrm flipH="1">
            <a:off x="4220098" y="395492"/>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C</a:t>
            </a:r>
          </a:p>
        </p:txBody>
      </p:sp>
      <p:sp>
        <p:nvSpPr>
          <p:cNvPr id="23" name="TextBox 22"/>
          <p:cNvSpPr txBox="1"/>
          <p:nvPr/>
        </p:nvSpPr>
        <p:spPr>
          <a:xfrm flipH="1">
            <a:off x="2360582" y="388629"/>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B</a:t>
            </a:r>
          </a:p>
        </p:txBody>
      </p:sp>
      <p:sp>
        <p:nvSpPr>
          <p:cNvPr id="24" name="TextBox 23"/>
          <p:cNvSpPr txBox="1"/>
          <p:nvPr/>
        </p:nvSpPr>
        <p:spPr>
          <a:xfrm flipH="1">
            <a:off x="487456" y="387816"/>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A</a:t>
            </a:r>
          </a:p>
        </p:txBody>
      </p:sp>
      <p:sp>
        <p:nvSpPr>
          <p:cNvPr id="25" name="TextBox 24"/>
          <p:cNvSpPr txBox="1"/>
          <p:nvPr/>
        </p:nvSpPr>
        <p:spPr>
          <a:xfrm flipH="1">
            <a:off x="2346149" y="1802619"/>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E</a:t>
            </a:r>
          </a:p>
        </p:txBody>
      </p:sp>
      <p:sp>
        <p:nvSpPr>
          <p:cNvPr id="26" name="TextBox 25"/>
          <p:cNvSpPr txBox="1"/>
          <p:nvPr/>
        </p:nvSpPr>
        <p:spPr>
          <a:xfrm flipH="1">
            <a:off x="478748" y="1797516"/>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D</a:t>
            </a:r>
          </a:p>
        </p:txBody>
      </p:sp>
      <p:sp>
        <p:nvSpPr>
          <p:cNvPr id="27" name="TextBox 26"/>
          <p:cNvSpPr txBox="1"/>
          <p:nvPr/>
        </p:nvSpPr>
        <p:spPr>
          <a:xfrm flipH="1">
            <a:off x="4204600" y="1797516"/>
            <a:ext cx="259081" cy="338554"/>
          </a:xfrm>
          <a:prstGeom prst="rect">
            <a:avLst/>
          </a:prstGeom>
          <a:solidFill>
            <a:schemeClr val="bg1">
              <a:lumMod val="85000"/>
            </a:schemeClr>
          </a:solidFill>
          <a:ln>
            <a:solidFill>
              <a:schemeClr val="accent1"/>
            </a:solidFill>
          </a:ln>
        </p:spPr>
        <p:txBody>
          <a:bodyPr wrap="square" rtlCol="0">
            <a:spAutoFit/>
          </a:bodyPr>
          <a:lstStyle/>
          <a:p>
            <a:r>
              <a:rPr lang="en-US" sz="1600" b="1" dirty="0"/>
              <a:t>F</a:t>
            </a:r>
          </a:p>
        </p:txBody>
      </p:sp>
      <p:graphicFrame>
        <p:nvGraphicFramePr>
          <p:cNvPr id="2" name="Table 1"/>
          <p:cNvGraphicFramePr>
            <a:graphicFrameLocks noGrp="1"/>
          </p:cNvGraphicFramePr>
          <p:nvPr>
            <p:extLst/>
          </p:nvPr>
        </p:nvGraphicFramePr>
        <p:xfrm>
          <a:off x="333681" y="3305275"/>
          <a:ext cx="6164067" cy="2711590"/>
        </p:xfrm>
        <a:graphic>
          <a:graphicData uri="http://schemas.openxmlformats.org/drawingml/2006/table">
            <a:tbl>
              <a:tblPr firstRow="1" bandRow="1">
                <a:tableStyleId>{C083E6E3-FA7D-4D7B-A595-EF9225AFEA82}</a:tableStyleId>
              </a:tblPr>
              <a:tblGrid>
                <a:gridCol w="1278089">
                  <a:extLst>
                    <a:ext uri="{9D8B030D-6E8A-4147-A177-3AD203B41FA5}">
                      <a16:colId xmlns:a16="http://schemas.microsoft.com/office/drawing/2014/main" val="20000"/>
                    </a:ext>
                  </a:extLst>
                </a:gridCol>
                <a:gridCol w="4885978">
                  <a:extLst>
                    <a:ext uri="{9D8B030D-6E8A-4147-A177-3AD203B41FA5}">
                      <a16:colId xmlns:a16="http://schemas.microsoft.com/office/drawing/2014/main" val="20001"/>
                    </a:ext>
                  </a:extLst>
                </a:gridCol>
              </a:tblGrid>
              <a:tr h="382027">
                <a:tc>
                  <a:txBody>
                    <a:bodyPr/>
                    <a:lstStyle/>
                    <a:p>
                      <a:pPr marL="91440" algn="ctr"/>
                      <a:r>
                        <a:rPr lang="en-US" sz="1050" dirty="0"/>
                        <a:t>Media type</a:t>
                      </a:r>
                    </a:p>
                    <a:p>
                      <a:pPr marL="91440" algn="ctr"/>
                      <a:endParaRPr lang="en-US" sz="1050" dirty="0">
                        <a:solidFill>
                          <a:sysClr val="windowText" lastClr="000000"/>
                        </a:solidFill>
                      </a:endParaRPr>
                    </a:p>
                  </a:txBody>
                  <a:tcPr>
                    <a:noFill/>
                  </a:tcPr>
                </a:tc>
                <a:tc>
                  <a:txBody>
                    <a:bodyPr/>
                    <a:lstStyle/>
                    <a:p>
                      <a:pPr marL="91440" algn="ctr"/>
                      <a:r>
                        <a:rPr lang="en-US" sz="1050" dirty="0"/>
                        <a:t>Composition</a:t>
                      </a:r>
                      <a:endParaRPr lang="en-US" sz="1050" dirty="0">
                        <a:solidFill>
                          <a:sysClr val="windowText" lastClr="000000"/>
                        </a:solidFill>
                      </a:endParaRPr>
                    </a:p>
                  </a:txBody>
                  <a:tcPr>
                    <a:noFill/>
                  </a:tcPr>
                </a:tc>
                <a:extLst>
                  <a:ext uri="{0D108BD9-81ED-4DB2-BD59-A6C34878D82A}">
                    <a16:rowId xmlns:a16="http://schemas.microsoft.com/office/drawing/2014/main" val="10000"/>
                  </a:ext>
                </a:extLst>
              </a:tr>
              <a:tr h="334150">
                <a:tc>
                  <a:txBody>
                    <a:bodyPr/>
                    <a:lstStyle/>
                    <a:p>
                      <a:pPr algn="ctr"/>
                      <a:r>
                        <a:rPr kumimoji="0" lang="en-US" sz="900" b="1" u="none" strike="noStrike" kern="1200" cap="none" spc="0" normalizeH="0" baseline="0" noProof="0" dirty="0">
                          <a:ln>
                            <a:noFill/>
                          </a:ln>
                          <a:effectLst/>
                          <a:uLnTx/>
                          <a:uFillTx/>
                        </a:rPr>
                        <a:t>Endothelial media</a:t>
                      </a:r>
                      <a:endParaRPr lang="en-US" sz="900" b="1" dirty="0">
                        <a:solidFill>
                          <a:schemeClr val="tx1"/>
                        </a:solidFill>
                      </a:endParaRPr>
                    </a:p>
                  </a:txBody>
                  <a:tcPr>
                    <a:noFill/>
                  </a:tcPr>
                </a:tc>
                <a:tc>
                  <a:txBody>
                    <a:bodyPr/>
                    <a:lstStyle/>
                    <a:p>
                      <a:r>
                        <a:rPr lang="en-US" sz="900" dirty="0"/>
                        <a:t>MCDB media</a:t>
                      </a:r>
                      <a:endParaRPr lang="en-US" sz="900" dirty="0">
                        <a:solidFill>
                          <a:schemeClr val="tx1"/>
                        </a:solidFill>
                      </a:endParaRPr>
                    </a:p>
                  </a:txBody>
                  <a:tcPr>
                    <a:noFill/>
                  </a:tcPr>
                </a:tc>
                <a:extLst>
                  <a:ext uri="{0D108BD9-81ED-4DB2-BD59-A6C34878D82A}">
                    <a16:rowId xmlns:a16="http://schemas.microsoft.com/office/drawing/2014/main" val="10001"/>
                  </a:ext>
                </a:extLst>
              </a:tr>
              <a:tr h="8230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u="none" strike="noStrike" kern="1200" cap="none" spc="0" normalizeH="0" baseline="0" noProof="0" dirty="0">
                          <a:ln>
                            <a:noFill/>
                          </a:ln>
                          <a:effectLst/>
                          <a:uLnTx/>
                          <a:uFillTx/>
                        </a:rPr>
                        <a:t>Epithelial media</a:t>
                      </a:r>
                      <a:endParaRPr kumimoji="0" lang="en-US" sz="900" b="1" i="0" u="none" strike="noStrike" kern="1200" cap="none" spc="0" normalizeH="0" baseline="0" noProof="0" dirty="0">
                        <a:ln>
                          <a:noFill/>
                        </a:ln>
                        <a:solidFill>
                          <a:schemeClr val="tx1"/>
                        </a:solidFill>
                        <a:effectLst/>
                        <a:uLnTx/>
                        <a:uFillTx/>
                        <a:latin typeface="+mn-lt"/>
                        <a:ea typeface="+mn-ea"/>
                        <a:cs typeface="+mn-cs"/>
                      </a:endParaRPr>
                    </a:p>
                  </a:txBody>
                  <a:tcPr>
                    <a:noFill/>
                  </a:tcPr>
                </a:tc>
                <a:tc>
                  <a:txBody>
                    <a:bodyPr/>
                    <a:lstStyle/>
                    <a:p>
                      <a:r>
                        <a:rPr lang="en-US" sz="900" dirty="0"/>
                        <a:t>Alveolar epithelial media: </a:t>
                      </a:r>
                    </a:p>
                    <a:p>
                      <a:r>
                        <a:rPr lang="en-US" sz="900" dirty="0"/>
                        <a:t>IMDM/F12,</a:t>
                      </a:r>
                      <a:r>
                        <a:rPr lang="en-US" sz="900" baseline="0" dirty="0"/>
                        <a:t> supplemented with B27(1X), Insulin (5 mg/ml), KGF(10ng/ml), EGF(0ng/ml), retinoic acid (50nM), </a:t>
                      </a:r>
                      <a:r>
                        <a:rPr lang="en-US" sz="900" kern="1200" dirty="0">
                          <a:effectLst/>
                        </a:rPr>
                        <a:t>dexamethasone (50 </a:t>
                      </a:r>
                      <a:r>
                        <a:rPr lang="en-US" sz="900" kern="1200" dirty="0" err="1">
                          <a:effectLst/>
                        </a:rPr>
                        <a:t>nM</a:t>
                      </a:r>
                      <a:r>
                        <a:rPr lang="en-US" sz="900" kern="1200" dirty="0">
                          <a:effectLst/>
                        </a:rPr>
                        <a:t>), </a:t>
                      </a:r>
                      <a:r>
                        <a:rPr lang="en-US" sz="900" kern="1200" dirty="0" err="1">
                          <a:effectLst/>
                        </a:rPr>
                        <a:t>butyrylcAMP</a:t>
                      </a:r>
                      <a:r>
                        <a:rPr lang="en-US" sz="900" kern="1200" dirty="0">
                          <a:effectLst/>
                        </a:rPr>
                        <a:t> (0.1 </a:t>
                      </a:r>
                      <a:r>
                        <a:rPr lang="en-US" sz="900" kern="1200" dirty="0" err="1">
                          <a:effectLst/>
                        </a:rPr>
                        <a:t>mM</a:t>
                      </a:r>
                      <a:r>
                        <a:rPr lang="en-US" sz="900" kern="1200" dirty="0">
                          <a:effectLst/>
                        </a:rPr>
                        <a:t>) and </a:t>
                      </a:r>
                      <a:r>
                        <a:rPr lang="en-US" sz="900" kern="1200" dirty="0" err="1">
                          <a:effectLst/>
                        </a:rPr>
                        <a:t>isobutylmethylxanthine</a:t>
                      </a:r>
                      <a:r>
                        <a:rPr lang="en-US" sz="900" kern="1200" dirty="0">
                          <a:effectLst/>
                        </a:rPr>
                        <a:t> (0.1 </a:t>
                      </a:r>
                      <a:r>
                        <a:rPr lang="en-US" sz="900" kern="1200" dirty="0" err="1">
                          <a:effectLst/>
                        </a:rPr>
                        <a:t>mM</a:t>
                      </a:r>
                      <a:r>
                        <a:rPr lang="en-US" sz="900" kern="1200" dirty="0">
                          <a:effectLst/>
                        </a:rPr>
                        <a:t>)</a:t>
                      </a:r>
                    </a:p>
                    <a:p>
                      <a:endParaRPr lang="en-US" sz="900" kern="1200" dirty="0">
                        <a:effectLst/>
                      </a:endParaRPr>
                    </a:p>
                    <a:p>
                      <a:r>
                        <a:rPr lang="en-US" sz="900" kern="1200" dirty="0">
                          <a:effectLst/>
                        </a:rPr>
                        <a:t>Airway</a:t>
                      </a:r>
                      <a:r>
                        <a:rPr lang="en-US" sz="900" kern="1200" baseline="0" dirty="0">
                          <a:effectLst/>
                        </a:rPr>
                        <a:t> epithelial media: </a:t>
                      </a:r>
                    </a:p>
                    <a:p>
                      <a:r>
                        <a:rPr lang="en-US" sz="900" kern="1200" baseline="0" dirty="0">
                          <a:effectLst/>
                        </a:rPr>
                        <a:t>Complete BEGM media from </a:t>
                      </a:r>
                      <a:r>
                        <a:rPr lang="en-US" sz="900" kern="1200" baseline="0" dirty="0" err="1">
                          <a:effectLst/>
                        </a:rPr>
                        <a:t>Lonza</a:t>
                      </a:r>
                      <a:endParaRPr lang="en-US" sz="900" kern="1200" dirty="0">
                        <a:solidFill>
                          <a:schemeClr val="tx1"/>
                        </a:solidFill>
                        <a:effectLst/>
                        <a:latin typeface="+mn-lt"/>
                        <a:ea typeface="+mn-ea"/>
                        <a:cs typeface="+mn-cs"/>
                      </a:endParaRPr>
                    </a:p>
                  </a:txBody>
                  <a:tcPr>
                    <a:noFill/>
                  </a:tcPr>
                </a:tc>
                <a:extLst>
                  <a:ext uri="{0D108BD9-81ED-4DB2-BD59-A6C34878D82A}">
                    <a16:rowId xmlns:a16="http://schemas.microsoft.com/office/drawing/2014/main" val="10002"/>
                  </a:ext>
                </a:extLst>
              </a:tr>
              <a:tr h="823034">
                <a:tc>
                  <a:txBody>
                    <a:bodyPr/>
                    <a:lstStyle/>
                    <a:p>
                      <a:pPr algn="ctr"/>
                      <a:endParaRPr lang="en-US" sz="900" b="1" dirty="0"/>
                    </a:p>
                    <a:p>
                      <a:pPr algn="ctr"/>
                      <a:r>
                        <a:rPr lang="en-US" sz="900" b="1" dirty="0"/>
                        <a:t>Co-culture media</a:t>
                      </a:r>
                      <a:endParaRPr lang="en-US" sz="900" b="1"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MCDB:</a:t>
                      </a:r>
                      <a:r>
                        <a:rPr lang="en-US" sz="900" baseline="0" dirty="0"/>
                        <a:t> </a:t>
                      </a:r>
                      <a:r>
                        <a:rPr lang="en-US" sz="900" dirty="0"/>
                        <a:t>50%</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a:t> </a:t>
                      </a:r>
                      <a:r>
                        <a:rPr lang="en-US" sz="900" dirty="0"/>
                        <a:t>Alveolar epithelial media</a:t>
                      </a:r>
                      <a:r>
                        <a:rPr lang="en-US" sz="900" baseline="0" dirty="0"/>
                        <a:t> : </a:t>
                      </a:r>
                      <a:r>
                        <a:rPr lang="en-US" sz="900" dirty="0"/>
                        <a:t>25%</a:t>
                      </a:r>
                      <a:endParaRPr lang="en-US" sz="9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IMDM/F12,</a:t>
                      </a:r>
                      <a:r>
                        <a:rPr lang="en-US" sz="900" baseline="0" dirty="0"/>
                        <a:t> supplemented with B27(1X), Insulin (</a:t>
                      </a:r>
                      <a:r>
                        <a:rPr lang="en-US" sz="800" b="0" i="0" u="none" strike="noStrike" baseline="0" dirty="0">
                          <a:latin typeface="AdvPSA183"/>
                        </a:rPr>
                        <a:t>5 </a:t>
                      </a:r>
                      <a:r>
                        <a:rPr lang="en-US" sz="800" b="0" i="0" u="none" strike="noStrike" baseline="0" dirty="0">
                          <a:latin typeface="AdvPS3F4C13"/>
                        </a:rPr>
                        <a:t>m</a:t>
                      </a:r>
                      <a:r>
                        <a:rPr lang="en-US" sz="800" b="0" i="0" u="none" strike="noStrike" baseline="0" dirty="0">
                          <a:latin typeface="AdvPSA183"/>
                        </a:rPr>
                        <a:t>g/ml</a:t>
                      </a:r>
                      <a:r>
                        <a:rPr lang="en-US" sz="900" baseline="0" dirty="0"/>
                        <a:t>), KGF(10ng/ml) EGF(0ng/ml), retinoic acid (50nM), </a:t>
                      </a:r>
                      <a:r>
                        <a:rPr lang="en-US" sz="900" kern="1200" dirty="0">
                          <a:effectLst/>
                        </a:rPr>
                        <a:t>dexamethasone (50 </a:t>
                      </a:r>
                      <a:r>
                        <a:rPr lang="en-US" sz="900" kern="1200" dirty="0" err="1">
                          <a:effectLst/>
                        </a:rPr>
                        <a:t>nM</a:t>
                      </a:r>
                      <a:r>
                        <a:rPr lang="en-US" sz="900" kern="1200" dirty="0">
                          <a:effectLst/>
                        </a:rPr>
                        <a:t>), </a:t>
                      </a:r>
                      <a:r>
                        <a:rPr lang="en-US" sz="900" kern="1200" dirty="0" err="1">
                          <a:effectLst/>
                        </a:rPr>
                        <a:t>butyrylcAMP</a:t>
                      </a:r>
                      <a:r>
                        <a:rPr lang="en-US" sz="900" kern="1200" dirty="0">
                          <a:effectLst/>
                        </a:rPr>
                        <a:t> (0.1 </a:t>
                      </a:r>
                      <a:r>
                        <a:rPr lang="en-US" sz="900" kern="1200" dirty="0" err="1">
                          <a:effectLst/>
                        </a:rPr>
                        <a:t>mM</a:t>
                      </a:r>
                      <a:r>
                        <a:rPr lang="en-US" sz="900" kern="1200" dirty="0">
                          <a:effectLst/>
                        </a:rPr>
                        <a:t>) and </a:t>
                      </a:r>
                      <a:r>
                        <a:rPr lang="en-US" sz="900" kern="1200" dirty="0" err="1">
                          <a:effectLst/>
                        </a:rPr>
                        <a:t>isobutylmethylxanthine</a:t>
                      </a:r>
                      <a:r>
                        <a:rPr lang="en-US" sz="900" kern="1200" dirty="0">
                          <a:effectLst/>
                        </a:rPr>
                        <a:t> (0.1 </a:t>
                      </a:r>
                      <a:r>
                        <a:rPr lang="en-US" sz="900" kern="1200" dirty="0" err="1">
                          <a:effectLst/>
                        </a:rPr>
                        <a:t>mM</a:t>
                      </a:r>
                      <a:r>
                        <a:rPr lang="en-US" sz="900" kern="1200" dirty="0">
                          <a:effectLst/>
                        </a:rPr>
                        <a:t>)</a:t>
                      </a:r>
                    </a:p>
                    <a:p>
                      <a:endParaRPr lang="en-US" sz="900" baseline="0" dirty="0"/>
                    </a:p>
                    <a:p>
                      <a:r>
                        <a:rPr lang="en-US" sz="900" baseline="0" dirty="0"/>
                        <a:t>Airway epithelial cells (BEGM): </a:t>
                      </a:r>
                      <a:r>
                        <a:rPr lang="en-US" sz="900" dirty="0"/>
                        <a:t>25%</a:t>
                      </a:r>
                      <a:endParaRPr lang="en-US" sz="900" dirty="0">
                        <a:solidFill>
                          <a:schemeClr val="tx1"/>
                        </a:solidFill>
                      </a:endParaRPr>
                    </a:p>
                  </a:txBody>
                  <a:tcPr>
                    <a:noFill/>
                  </a:tcPr>
                </a:tc>
                <a:extLst>
                  <a:ext uri="{0D108BD9-81ED-4DB2-BD59-A6C34878D82A}">
                    <a16:rowId xmlns:a16="http://schemas.microsoft.com/office/drawing/2014/main" val="10003"/>
                  </a:ext>
                </a:extLst>
              </a:tr>
            </a:tbl>
          </a:graphicData>
        </a:graphic>
      </p:graphicFrame>
      <p:sp>
        <p:nvSpPr>
          <p:cNvPr id="28" name="TextBox 27"/>
          <p:cNvSpPr txBox="1"/>
          <p:nvPr/>
        </p:nvSpPr>
        <p:spPr>
          <a:xfrm flipH="1">
            <a:off x="48384" y="3356043"/>
            <a:ext cx="274320" cy="307777"/>
          </a:xfrm>
          <a:prstGeom prst="rect">
            <a:avLst/>
          </a:prstGeom>
          <a:solidFill>
            <a:schemeClr val="bg1">
              <a:lumMod val="85000"/>
            </a:schemeClr>
          </a:solidFill>
          <a:ln>
            <a:solidFill>
              <a:schemeClr val="accent1"/>
            </a:solidFill>
          </a:ln>
        </p:spPr>
        <p:txBody>
          <a:bodyPr wrap="square" rtlCol="0">
            <a:spAutoFit/>
          </a:bodyPr>
          <a:lstStyle/>
          <a:p>
            <a:pPr algn="ctr"/>
            <a:r>
              <a:rPr lang="en-US" sz="1400" b="1" dirty="0"/>
              <a:t>G</a:t>
            </a:r>
          </a:p>
        </p:txBody>
      </p:sp>
      <p:graphicFrame>
        <p:nvGraphicFramePr>
          <p:cNvPr id="29" name="Chart 28"/>
          <p:cNvGraphicFramePr>
            <a:graphicFrameLocks/>
          </p:cNvGraphicFramePr>
          <p:nvPr>
            <p:extLst/>
          </p:nvPr>
        </p:nvGraphicFramePr>
        <p:xfrm>
          <a:off x="210118" y="6112061"/>
          <a:ext cx="2914081" cy="1828800"/>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31" name="Chart 30"/>
          <p:cNvGraphicFramePr>
            <a:graphicFrameLocks/>
          </p:cNvGraphicFramePr>
          <p:nvPr>
            <p:extLst/>
          </p:nvPr>
        </p:nvGraphicFramePr>
        <p:xfrm>
          <a:off x="3510348" y="6122634"/>
          <a:ext cx="2987400" cy="1828800"/>
        </p:xfrm>
        <a:graphic>
          <a:graphicData uri="http://schemas.openxmlformats.org/drawingml/2006/chart">
            <c:chart xmlns:c="http://schemas.openxmlformats.org/drawingml/2006/chart" xmlns:r="http://schemas.openxmlformats.org/officeDocument/2006/relationships" r:id="rId15"/>
          </a:graphicData>
        </a:graphic>
      </p:graphicFrame>
      <p:sp>
        <p:nvSpPr>
          <p:cNvPr id="30" name="TextBox 29"/>
          <p:cNvSpPr txBox="1"/>
          <p:nvPr/>
        </p:nvSpPr>
        <p:spPr>
          <a:xfrm flipH="1">
            <a:off x="278268" y="6084322"/>
            <a:ext cx="274320" cy="307777"/>
          </a:xfrm>
          <a:prstGeom prst="rect">
            <a:avLst/>
          </a:prstGeom>
          <a:solidFill>
            <a:schemeClr val="bg1">
              <a:lumMod val="85000"/>
            </a:schemeClr>
          </a:solidFill>
          <a:ln>
            <a:solidFill>
              <a:schemeClr val="accent1"/>
            </a:solidFill>
          </a:ln>
        </p:spPr>
        <p:txBody>
          <a:bodyPr wrap="square" rtlCol="0">
            <a:spAutoFit/>
          </a:bodyPr>
          <a:lstStyle/>
          <a:p>
            <a:pPr algn="ctr"/>
            <a:r>
              <a:rPr lang="en-US" sz="1400" b="1" dirty="0"/>
              <a:t>H</a:t>
            </a:r>
          </a:p>
        </p:txBody>
      </p:sp>
      <p:sp>
        <p:nvSpPr>
          <p:cNvPr id="32" name="TextBox 31"/>
          <p:cNvSpPr txBox="1"/>
          <p:nvPr/>
        </p:nvSpPr>
        <p:spPr>
          <a:xfrm flipH="1">
            <a:off x="3510348" y="6084322"/>
            <a:ext cx="270820" cy="307777"/>
          </a:xfrm>
          <a:prstGeom prst="rect">
            <a:avLst/>
          </a:prstGeom>
          <a:solidFill>
            <a:schemeClr val="bg1">
              <a:lumMod val="85000"/>
            </a:schemeClr>
          </a:solidFill>
          <a:ln>
            <a:solidFill>
              <a:schemeClr val="accent1"/>
            </a:solidFill>
          </a:ln>
        </p:spPr>
        <p:txBody>
          <a:bodyPr wrap="square" rtlCol="0">
            <a:spAutoFit/>
          </a:bodyPr>
          <a:lstStyle/>
          <a:p>
            <a:pPr algn="ctr"/>
            <a:r>
              <a:rPr lang="en-US" sz="1400" b="1" dirty="0"/>
              <a:t>I</a:t>
            </a:r>
          </a:p>
        </p:txBody>
      </p:sp>
      <p:cxnSp>
        <p:nvCxnSpPr>
          <p:cNvPr id="33" name="Straight Connector 32"/>
          <p:cNvCxnSpPr/>
          <p:nvPr/>
        </p:nvCxnSpPr>
        <p:spPr>
          <a:xfrm>
            <a:off x="534440" y="1711321"/>
            <a:ext cx="1463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14937" y="1546463"/>
            <a:ext cx="423514" cy="200055"/>
          </a:xfrm>
          <a:prstGeom prst="rect">
            <a:avLst/>
          </a:prstGeom>
          <a:noFill/>
        </p:spPr>
        <p:txBody>
          <a:bodyPr wrap="none" rtlCol="0">
            <a:spAutoFit/>
          </a:bodyPr>
          <a:lstStyle/>
          <a:p>
            <a:r>
              <a:rPr lang="en-US" sz="700" b="1" dirty="0">
                <a:solidFill>
                  <a:schemeClr val="bg1"/>
                </a:solidFill>
              </a:rPr>
              <a:t>6.8µm</a:t>
            </a:r>
          </a:p>
        </p:txBody>
      </p:sp>
    </p:spTree>
    <p:extLst>
      <p:ext uri="{BB962C8B-B14F-4D97-AF65-F5344CB8AC3E}">
        <p14:creationId xmlns:p14="http://schemas.microsoft.com/office/powerpoint/2010/main" val="3877665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14995</TotalTime>
  <Words>1971</Words>
  <Application>Microsoft Office PowerPoint</Application>
  <PresentationFormat>On-screen Show (4:3)</PresentationFormat>
  <Paragraphs>196</Paragraphs>
  <Slides>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맑은 고딕</vt:lpstr>
      <vt:lpstr>SimSun</vt:lpstr>
      <vt:lpstr>AdvOT863180fb</vt:lpstr>
      <vt:lpstr>AdvPS3F4C13</vt:lpstr>
      <vt:lpstr>AdvPSA183</vt: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Yale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Mahboobe</dc:creator>
  <cp:lastModifiedBy>Ghaedi, Mahboobe</cp:lastModifiedBy>
  <cp:revision>510</cp:revision>
  <cp:lastPrinted>2015-09-23T18:31:58Z</cp:lastPrinted>
  <dcterms:created xsi:type="dcterms:W3CDTF">2013-06-28T16:43:26Z</dcterms:created>
  <dcterms:modified xsi:type="dcterms:W3CDTF">2017-08-11T20:20:10Z</dcterms:modified>
</cp:coreProperties>
</file>