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9"/>
  </p:notesMasterIdLst>
  <p:handoutMasterIdLst>
    <p:handoutMasterId r:id="rId10"/>
  </p:handoutMasterIdLst>
  <p:sldIdLst>
    <p:sldId id="261" r:id="rId4"/>
    <p:sldId id="310" r:id="rId5"/>
    <p:sldId id="304" r:id="rId6"/>
    <p:sldId id="295" r:id="rId7"/>
    <p:sldId id="308" r:id="rId8"/>
  </p:sldIdLst>
  <p:sldSz cx="9144000" cy="6858000" type="screen4x3"/>
  <p:notesSz cx="6797675" cy="99266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Richardson" initials="MR" lastIdx="1" clrIdx="0">
    <p:extLst/>
  </p:cmAuthor>
  <p:cmAuthor id="2" name="Mitani, Kimiko" initials="MK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6796" autoAdjust="0"/>
  </p:normalViewPr>
  <p:slideViewPr>
    <p:cSldViewPr snapToGrid="0" snapToObjects="1">
      <p:cViewPr>
        <p:scale>
          <a:sx n="91" d="100"/>
          <a:sy n="91" d="100"/>
        </p:scale>
        <p:origin x="-1133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7058-99E2-40C0-99A6-DE8514198EDB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DAC44-8EDB-432E-B89D-DA5AACB2229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135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C1BA9-773D-A840-A266-5DC1B4F71956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925F5-94B8-8C4C-A7AA-3174C7A1D46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83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747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35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56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30B4-91C5-41EE-B721-5719EE175AD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80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542F-CA2B-4C71-AAEA-3A458FC14C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55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07F-60D3-460C-A27C-F10C015D31E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53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9D89B-B6FF-40B7-9A90-7853B37E6E4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59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A8CC-97B5-4A00-A915-DFDA0D872A3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2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C47DE-BE2C-4826-9C04-85E4D0DDFC3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09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7207-695A-4A2D-B212-34AEEA392C8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77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88AB7-1E37-4954-9B93-D47FD7C0AEC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540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55F-49EE-407C-8575-784F355E9E1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58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7D46-2F70-469F-9CD3-B6A1EFB47CB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4015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AA90-ABB0-4D59-942C-CCEF9D5C4E7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0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30B4-91C5-41EE-B721-5719EE175AD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46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542F-CA2B-4C71-AAEA-3A458FC14C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00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07F-60D3-460C-A27C-F10C015D31E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475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9D89B-B6FF-40B7-9A90-7853B37E6E4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96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A8CC-97B5-4A00-A915-DFDA0D872A3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661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C47DE-BE2C-4826-9C04-85E4D0DDFC3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8113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7207-695A-4A2D-B212-34AEEA392C8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00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083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88AB7-1E37-4954-9B93-D47FD7C0AEC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059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55F-49EE-407C-8575-784F355E9E1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116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7D46-2F70-469F-9CD3-B6A1EFB47CB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26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AA90-ABB0-4D59-942C-CCEF9D5C4E7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35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4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6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3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109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32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09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26B16-0C17-6143-88CE-015BA5FA488F}" type="datetimeFigureOut">
              <a:rPr kumimoji="1" lang="ja-JP" altLang="en-US" smtClean="0"/>
              <a:pPr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61C1A-5652-AE43-86E4-86035AD880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84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D5D9C7C-4090-440E-A5B8-9D032E1C360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2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D5D9C7C-4090-440E-A5B8-9D032E1C360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2017/10/18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04E1F48-01C3-4EB2-A9B2-F804E87951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3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12282" y="98198"/>
            <a:ext cx="8448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</a:rPr>
              <a:t>S3. CONSORT flow diagram of safety analysis </a:t>
            </a:r>
            <a:r>
              <a:rPr lang="en-US" altLang="ja-JP" sz="2400" b="1" dirty="0">
                <a:solidFill>
                  <a:prstClr val="black"/>
                </a:solidFill>
              </a:rPr>
              <a:t>and </a:t>
            </a:r>
            <a:r>
              <a:rPr lang="en-US" altLang="ja-JP" sz="2400" b="1" dirty="0" smtClean="0">
                <a:solidFill>
                  <a:prstClr val="black"/>
                </a:solidFill>
              </a:rPr>
              <a:t>full </a:t>
            </a:r>
            <a:r>
              <a:rPr lang="en-US" altLang="ja-JP" sz="2400" b="1" dirty="0">
                <a:solidFill>
                  <a:prstClr val="black"/>
                </a:solidFill>
              </a:rPr>
              <a:t>analysis set 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974012" y="1556365"/>
            <a:ext cx="1762730" cy="631384"/>
            <a:chOff x="974012" y="1556365"/>
            <a:chExt cx="1762730" cy="631384"/>
          </a:xfrm>
        </p:grpSpPr>
        <p:sp>
          <p:nvSpPr>
            <p:cNvPr id="62" name="正方形/長方形 61"/>
            <p:cNvSpPr/>
            <p:nvPr/>
          </p:nvSpPr>
          <p:spPr>
            <a:xfrm>
              <a:off x="2509165" y="1652741"/>
              <a:ext cx="227577" cy="179239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2019193" y="1652741"/>
              <a:ext cx="227577" cy="179239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316666" y="1646587"/>
              <a:ext cx="17953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400" dirty="0" smtClean="0">
                  <a:solidFill>
                    <a:prstClr val="black"/>
                  </a:solidFill>
                </a:rPr>
                <a:t>＋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974012" y="1556365"/>
              <a:ext cx="10370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dirty="0" smtClean="0">
                  <a:solidFill>
                    <a:prstClr val="black"/>
                  </a:solidFill>
                </a:rPr>
                <a:t>SF   (</a:t>
              </a:r>
              <a:r>
                <a:rPr lang="en-US" altLang="ja-JP" sz="1400" i="1" dirty="0" smtClean="0">
                  <a:solidFill>
                    <a:prstClr val="black"/>
                  </a:solidFill>
                </a:rPr>
                <a:t>n</a:t>
              </a:r>
              <a:r>
                <a:rPr lang="en-US" altLang="ja-JP" sz="1400" dirty="0" smtClean="0">
                  <a:solidFill>
                    <a:prstClr val="black"/>
                  </a:solidFill>
                </a:rPr>
                <a:t>=213)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019193" y="1976348"/>
              <a:ext cx="227577" cy="179239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974012" y="1879972"/>
              <a:ext cx="10597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18284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6569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54853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473138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91422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09707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8279915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462760" algn="l" defTabSz="2365690" rtl="0" eaLnBrk="1" latinLnBrk="0" hangingPunct="1">
                <a:defRPr kumimoji="1" sz="465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dirty="0" smtClean="0">
                  <a:solidFill>
                    <a:prstClr val="black"/>
                  </a:solidFill>
                </a:rPr>
                <a:t>FAS (</a:t>
              </a:r>
              <a:r>
                <a:rPr lang="en-US" altLang="ja-JP" sz="1400" i="1" dirty="0" smtClean="0">
                  <a:solidFill>
                    <a:prstClr val="black"/>
                  </a:solidFill>
                </a:rPr>
                <a:t>n</a:t>
              </a:r>
              <a:r>
                <a:rPr lang="en-US" altLang="ja-JP" sz="1400" dirty="0" smtClean="0">
                  <a:solidFill>
                    <a:prstClr val="black"/>
                  </a:solidFill>
                </a:rPr>
                <a:t>=212)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3490490" y="1411248"/>
            <a:ext cx="2151937" cy="590349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First registration,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</a:t>
            </a:r>
            <a:r>
              <a:rPr lang="en-US" altLang="ja-JP" sz="1200" dirty="0" smtClean="0">
                <a:solidFill>
                  <a:prstClr val="black"/>
                </a:solidFill>
              </a:rPr>
              <a:t>atients assessed for eligibility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=246)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490490" y="2352723"/>
            <a:ext cx="2151937" cy="590349"/>
          </a:xfrm>
          <a:prstGeom prst="rect">
            <a:avLst/>
          </a:prstGeom>
          <a:solidFill>
            <a:srgbClr val="D0D8E8"/>
          </a:solidFill>
          <a:ln w="190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Secondary registration and</a:t>
            </a:r>
            <a:r>
              <a:rPr lang="ja-JP" altLang="en-US" sz="1200" dirty="0" smtClean="0">
                <a:solidFill>
                  <a:prstClr val="black"/>
                </a:solidFill>
              </a:rPr>
              <a:t> </a:t>
            </a:r>
            <a:r>
              <a:rPr lang="en-US" altLang="ja-JP" sz="1200" dirty="0" err="1" smtClean="0">
                <a:solidFill>
                  <a:prstClr val="black"/>
                </a:solidFill>
              </a:rPr>
              <a:t>randomisation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=215)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818799" y="1740419"/>
            <a:ext cx="2766133" cy="959681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prstClr val="black"/>
                </a:solidFill>
              </a:rPr>
              <a:t>HER2- confirmed by central laboratory 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=29)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prstClr val="black"/>
                </a:solidFill>
              </a:rPr>
              <a:t>Confirmation by central lab was not done 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=1)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altLang="ja-JP" sz="1200" dirty="0" smtClean="0">
                <a:solidFill>
                  <a:prstClr val="black"/>
                </a:solidFill>
              </a:rPr>
              <a:t>Withdrew consent 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=1)</a:t>
            </a:r>
            <a:endParaRPr lang="en-US" altLang="ja-JP" sz="1200" dirty="0">
              <a:solidFill>
                <a:srgbClr val="FF0000"/>
              </a:solidFill>
            </a:endParaRPr>
          </a:p>
        </p:txBody>
      </p:sp>
      <p:cxnSp>
        <p:nvCxnSpPr>
          <p:cNvPr id="9" name="直線コネクタ 8"/>
          <p:cNvCxnSpPr>
            <a:stCxn id="6" idx="2"/>
            <a:endCxn id="7" idx="0"/>
          </p:cNvCxnSpPr>
          <p:nvPr/>
        </p:nvCxnSpPr>
        <p:spPr>
          <a:xfrm>
            <a:off x="4566459" y="2001597"/>
            <a:ext cx="0" cy="3511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カギ線コネクタ 9"/>
          <p:cNvCxnSpPr>
            <a:stCxn id="7" idx="2"/>
            <a:endCxn id="28" idx="0"/>
          </p:cNvCxnSpPr>
          <p:nvPr/>
        </p:nvCxnSpPr>
        <p:spPr>
          <a:xfrm rot="5400000">
            <a:off x="2817865" y="1423140"/>
            <a:ext cx="228663" cy="326852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カギ線コネクタ 10"/>
          <p:cNvCxnSpPr>
            <a:stCxn id="7" idx="2"/>
            <a:endCxn id="30" idx="0"/>
          </p:cNvCxnSpPr>
          <p:nvPr/>
        </p:nvCxnSpPr>
        <p:spPr>
          <a:xfrm rot="5400000">
            <a:off x="3630898" y="2236173"/>
            <a:ext cx="228663" cy="164246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stCxn id="28" idx="2"/>
            <a:endCxn id="39" idx="0"/>
          </p:cNvCxnSpPr>
          <p:nvPr/>
        </p:nvCxnSpPr>
        <p:spPr>
          <a:xfrm flipH="1">
            <a:off x="1294811" y="3577418"/>
            <a:ext cx="3121" cy="108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図形 86"/>
          <p:cNvCxnSpPr>
            <a:stCxn id="28" idx="2"/>
            <a:endCxn id="33" idx="1"/>
          </p:cNvCxnSpPr>
          <p:nvPr/>
        </p:nvCxnSpPr>
        <p:spPr>
          <a:xfrm rot="16200000" flipH="1">
            <a:off x="1115070" y="3760279"/>
            <a:ext cx="543923" cy="178199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図形 48"/>
          <p:cNvCxnSpPr>
            <a:stCxn id="35" idx="2"/>
            <a:endCxn id="34" idx="1"/>
          </p:cNvCxnSpPr>
          <p:nvPr/>
        </p:nvCxnSpPr>
        <p:spPr>
          <a:xfrm rot="16200000" flipH="1">
            <a:off x="4385866" y="3759429"/>
            <a:ext cx="543922" cy="179899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図形 65"/>
          <p:cNvCxnSpPr>
            <a:stCxn id="39" idx="2"/>
            <a:endCxn id="44" idx="1"/>
          </p:cNvCxnSpPr>
          <p:nvPr/>
        </p:nvCxnSpPr>
        <p:spPr>
          <a:xfrm rot="16200000" flipH="1">
            <a:off x="1242245" y="5123512"/>
            <a:ext cx="286452" cy="18132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図形 67"/>
          <p:cNvCxnSpPr>
            <a:stCxn id="40" idx="2"/>
            <a:endCxn id="45" idx="1"/>
          </p:cNvCxnSpPr>
          <p:nvPr/>
        </p:nvCxnSpPr>
        <p:spPr>
          <a:xfrm rot="16200000" flipH="1">
            <a:off x="2878070" y="5123511"/>
            <a:ext cx="286451" cy="18132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図形 72"/>
          <p:cNvCxnSpPr>
            <a:stCxn id="41" idx="2"/>
            <a:endCxn id="46" idx="1"/>
          </p:cNvCxnSpPr>
          <p:nvPr/>
        </p:nvCxnSpPr>
        <p:spPr>
          <a:xfrm rot="16200000" flipH="1">
            <a:off x="4513893" y="5123511"/>
            <a:ext cx="286451" cy="181319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39" idx="2"/>
            <a:endCxn id="29" idx="0"/>
          </p:cNvCxnSpPr>
          <p:nvPr/>
        </p:nvCxnSpPr>
        <p:spPr>
          <a:xfrm>
            <a:off x="1294811" y="5070946"/>
            <a:ext cx="0" cy="5775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41" idx="0"/>
            <a:endCxn id="35" idx="2"/>
          </p:cNvCxnSpPr>
          <p:nvPr/>
        </p:nvCxnSpPr>
        <p:spPr>
          <a:xfrm flipV="1">
            <a:off x="4566459" y="3577418"/>
            <a:ext cx="1419" cy="108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stCxn id="36" idx="0"/>
            <a:endCxn id="41" idx="2"/>
          </p:cNvCxnSpPr>
          <p:nvPr/>
        </p:nvCxnSpPr>
        <p:spPr>
          <a:xfrm flipV="1">
            <a:off x="4566459" y="5070946"/>
            <a:ext cx="0" cy="5775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40" idx="0"/>
            <a:endCxn id="30" idx="2"/>
          </p:cNvCxnSpPr>
          <p:nvPr/>
        </p:nvCxnSpPr>
        <p:spPr>
          <a:xfrm flipH="1" flipV="1">
            <a:off x="2923998" y="3577418"/>
            <a:ext cx="6637" cy="108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stCxn id="31" idx="0"/>
            <a:endCxn id="40" idx="2"/>
          </p:cNvCxnSpPr>
          <p:nvPr/>
        </p:nvCxnSpPr>
        <p:spPr>
          <a:xfrm flipV="1">
            <a:off x="2930635" y="5070946"/>
            <a:ext cx="0" cy="5775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図形 71"/>
          <p:cNvCxnSpPr>
            <a:stCxn id="26" idx="2"/>
            <a:endCxn id="32" idx="1"/>
          </p:cNvCxnSpPr>
          <p:nvPr/>
        </p:nvCxnSpPr>
        <p:spPr>
          <a:xfrm rot="16200000" flipH="1">
            <a:off x="6017859" y="3755598"/>
            <a:ext cx="543923" cy="187562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38" idx="0"/>
            <a:endCxn id="26" idx="2"/>
          </p:cNvCxnSpPr>
          <p:nvPr/>
        </p:nvCxnSpPr>
        <p:spPr>
          <a:xfrm flipH="1" flipV="1">
            <a:off x="6196039" y="3577418"/>
            <a:ext cx="6243" cy="108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7" idx="0"/>
            <a:endCxn id="38" idx="2"/>
          </p:cNvCxnSpPr>
          <p:nvPr/>
        </p:nvCxnSpPr>
        <p:spPr>
          <a:xfrm flipV="1">
            <a:off x="6202282" y="5070946"/>
            <a:ext cx="0" cy="572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5751560" y="3171735"/>
            <a:ext cx="888957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Regimen</a:t>
            </a:r>
            <a:r>
              <a:rPr lang="en-US" altLang="ja-JP" sz="1200" dirty="0" smtClean="0">
                <a:solidFill>
                  <a:prstClr val="black"/>
                </a:solidFill>
              </a:rPr>
              <a:t> D 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=40)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825251" y="5643849"/>
            <a:ext cx="754062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PPS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=39)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840302" y="3171735"/>
            <a:ext cx="915260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Regimen A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=45)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917780" y="5648452"/>
            <a:ext cx="754062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PPS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=41)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388107" y="3171735"/>
            <a:ext cx="1071781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Regimen</a:t>
            </a:r>
            <a:r>
              <a:rPr lang="en-US" altLang="ja-JP" sz="1200" dirty="0" smtClean="0">
                <a:solidFill>
                  <a:prstClr val="black"/>
                </a:solidFill>
              </a:rPr>
              <a:t> B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=48)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553604" y="5648452"/>
            <a:ext cx="754062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PPS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=45)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383601" y="3641500"/>
            <a:ext cx="1236085" cy="9596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HER2- confirmed</a:t>
            </a:r>
            <a:endParaRPr lang="ja-JP" altLang="en-US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after </a:t>
            </a:r>
            <a:r>
              <a:rPr lang="en-US" altLang="ja-JP" sz="1200" dirty="0" smtClean="0">
                <a:solidFill>
                  <a:prstClr val="black"/>
                </a:solidFill>
              </a:rPr>
              <a:t>starting 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study drug</a:t>
            </a:r>
            <a:br>
              <a:rPr lang="en-US" altLang="ja-JP" sz="1200" dirty="0">
                <a:solidFill>
                  <a:prstClr val="black"/>
                </a:solidFill>
              </a:rPr>
            </a:br>
            <a:r>
              <a:rPr lang="en-US" altLang="ja-JP" sz="1200" dirty="0">
                <a:solidFill>
                  <a:prstClr val="black"/>
                </a:solidFill>
              </a:rPr>
              <a:t>administration</a:t>
            </a:r>
            <a:endParaRPr lang="ja-JP" altLang="en-US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=1)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476131" y="3826166"/>
            <a:ext cx="942578" cy="590349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Withdrew consent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=1)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747777" y="3918498"/>
            <a:ext cx="1295951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prstClr val="black"/>
                </a:solidFill>
              </a:rPr>
              <a:t>HER2- confirmed</a:t>
            </a:r>
            <a:endParaRPr lang="ja-JP" altLang="en-US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>
                <a:solidFill>
                  <a:prstClr val="black"/>
                </a:solidFill>
              </a:rPr>
              <a:t>n</a:t>
            </a:r>
            <a:r>
              <a:rPr lang="en-US" altLang="ja-JP" sz="1200" dirty="0">
                <a:solidFill>
                  <a:prstClr val="black"/>
                </a:solidFill>
              </a:rPr>
              <a:t>=1)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086565" y="3171735"/>
            <a:ext cx="962625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Regimen</a:t>
            </a:r>
            <a:r>
              <a:rPr lang="en-US" altLang="ja-JP" sz="1200" dirty="0" smtClean="0">
                <a:solidFill>
                  <a:prstClr val="black"/>
                </a:solidFill>
              </a:rPr>
              <a:t> C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=42)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189428" y="5648452"/>
            <a:ext cx="754062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PPS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=39)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387384" y="3171735"/>
            <a:ext cx="888958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Regimen</a:t>
            </a:r>
            <a:r>
              <a:rPr lang="en-US" altLang="ja-JP" sz="1200" dirty="0" smtClean="0">
                <a:solidFill>
                  <a:prstClr val="black"/>
                </a:solidFill>
              </a:rPr>
              <a:t> E</a:t>
            </a:r>
            <a:endParaRPr lang="en-US" altLang="ja-JP" sz="1200" dirty="0">
              <a:solidFill>
                <a:prstClr val="black"/>
              </a:solidFill>
            </a:endParaRP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=40)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825251" y="4665263"/>
            <a:ext cx="754062" cy="405683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FAS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=39)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917780" y="4665263"/>
            <a:ext cx="754062" cy="405683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FAS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=44)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553604" y="4665263"/>
            <a:ext cx="754062" cy="405683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FAS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=48)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189428" y="4665263"/>
            <a:ext cx="754062" cy="405683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FAS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=41)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461076" y="4665263"/>
            <a:ext cx="754062" cy="405683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FAS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=40)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7461076" y="5643849"/>
            <a:ext cx="754062" cy="405683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prstClr val="black"/>
                </a:solidFill>
              </a:rPr>
              <a:t>PPS</a:t>
            </a:r>
          </a:p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=38)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476131" y="5246889"/>
            <a:ext cx="942578" cy="2210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>
                <a:solidFill>
                  <a:prstClr val="black"/>
                </a:solidFill>
              </a:rPr>
              <a:t>n</a:t>
            </a:r>
            <a:r>
              <a:rPr lang="en-US" altLang="ja-JP" sz="1200" dirty="0">
                <a:solidFill>
                  <a:prstClr val="black"/>
                </a:solidFill>
              </a:rPr>
              <a:t>=3</a:t>
            </a:r>
            <a:r>
              <a:rPr lang="en-US" altLang="ja-JP" sz="1200" dirty="0" smtClean="0">
                <a:solidFill>
                  <a:prstClr val="black"/>
                </a:solidFill>
              </a:rPr>
              <a:t>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111955" y="5246888"/>
            <a:ext cx="942578" cy="2210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=3)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747778" y="5246888"/>
            <a:ext cx="942578" cy="2210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=2)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019427" y="5246888"/>
            <a:ext cx="942578" cy="2210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18000" rIns="90000" bIns="18000" rtlCol="0" anchor="ctr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 smtClean="0">
                <a:solidFill>
                  <a:prstClr val="black"/>
                </a:solidFill>
              </a:rPr>
              <a:t>(</a:t>
            </a:r>
            <a:r>
              <a:rPr lang="en-US" altLang="ja-JP" sz="1200" i="1" dirty="0" smtClean="0">
                <a:solidFill>
                  <a:prstClr val="black"/>
                </a:solidFill>
              </a:rPr>
              <a:t>n</a:t>
            </a:r>
            <a:r>
              <a:rPr lang="en-US" altLang="ja-JP" sz="1200" dirty="0" smtClean="0">
                <a:solidFill>
                  <a:prstClr val="black"/>
                </a:solidFill>
              </a:rPr>
              <a:t>=2)</a:t>
            </a:r>
            <a:endParaRPr lang="en-US" altLang="ja-JP" sz="1200" dirty="0">
              <a:solidFill>
                <a:prstClr val="black"/>
              </a:solidFill>
            </a:endParaRPr>
          </a:p>
        </p:txBody>
      </p:sp>
      <p:cxnSp>
        <p:nvCxnSpPr>
          <p:cNvPr id="48" name="図形 93"/>
          <p:cNvCxnSpPr>
            <a:stCxn id="42" idx="2"/>
            <a:endCxn id="47" idx="1"/>
          </p:cNvCxnSpPr>
          <p:nvPr/>
        </p:nvCxnSpPr>
        <p:spPr>
          <a:xfrm rot="16200000" flipH="1">
            <a:off x="7785542" y="5123511"/>
            <a:ext cx="286451" cy="18132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stCxn id="42" idx="0"/>
            <a:endCxn id="37" idx="2"/>
          </p:cNvCxnSpPr>
          <p:nvPr/>
        </p:nvCxnSpPr>
        <p:spPr>
          <a:xfrm flipH="1" flipV="1">
            <a:off x="7831863" y="3577418"/>
            <a:ext cx="6244" cy="108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43" idx="0"/>
            <a:endCxn id="42" idx="2"/>
          </p:cNvCxnSpPr>
          <p:nvPr/>
        </p:nvCxnSpPr>
        <p:spPr>
          <a:xfrm flipV="1">
            <a:off x="7838107" y="5070946"/>
            <a:ext cx="0" cy="572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カギ線コネクタ 50"/>
          <p:cNvCxnSpPr>
            <a:stCxn id="7" idx="2"/>
            <a:endCxn id="26" idx="0"/>
          </p:cNvCxnSpPr>
          <p:nvPr/>
        </p:nvCxnSpPr>
        <p:spPr>
          <a:xfrm rot="16200000" flipH="1">
            <a:off x="5266918" y="2242613"/>
            <a:ext cx="228663" cy="162958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カギ線コネクタ 51"/>
          <p:cNvCxnSpPr>
            <a:stCxn id="7" idx="2"/>
            <a:endCxn id="37" idx="0"/>
          </p:cNvCxnSpPr>
          <p:nvPr/>
        </p:nvCxnSpPr>
        <p:spPr>
          <a:xfrm rot="16200000" flipH="1">
            <a:off x="6084830" y="1424701"/>
            <a:ext cx="228663" cy="32654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>
            <a:stCxn id="6" idx="2"/>
            <a:endCxn id="8" idx="1"/>
          </p:cNvCxnSpPr>
          <p:nvPr/>
        </p:nvCxnSpPr>
        <p:spPr>
          <a:xfrm rot="16200000" flipH="1">
            <a:off x="5083298" y="1484758"/>
            <a:ext cx="218663" cy="125234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5765551" y="2668932"/>
            <a:ext cx="2812336" cy="306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/>
              <a:t>S</a:t>
            </a:r>
            <a:r>
              <a:rPr lang="en-US" sz="1000" dirty="0"/>
              <a:t>econdary registration: </a:t>
            </a:r>
            <a:r>
              <a:rPr lang="en-US" sz="1000" dirty="0" smtClean="0"/>
              <a:t>April </a:t>
            </a:r>
            <a:r>
              <a:rPr lang="en-US" sz="1000" dirty="0"/>
              <a:t>2012 to September </a:t>
            </a:r>
            <a:r>
              <a:rPr lang="en-US" sz="1000" dirty="0" smtClean="0"/>
              <a:t>2013</a:t>
            </a:r>
            <a:endParaRPr lang="en-US" sz="1000" dirty="0"/>
          </a:p>
        </p:txBody>
      </p:sp>
      <p:cxnSp>
        <p:nvCxnSpPr>
          <p:cNvPr id="55" name="直線コネクタ 54"/>
          <p:cNvCxnSpPr>
            <a:stCxn id="7" idx="2"/>
            <a:endCxn id="35" idx="0"/>
          </p:cNvCxnSpPr>
          <p:nvPr/>
        </p:nvCxnSpPr>
        <p:spPr>
          <a:xfrm>
            <a:off x="4566459" y="2943072"/>
            <a:ext cx="1419" cy="2286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174410" y="3968103"/>
            <a:ext cx="1120905" cy="306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prstClr val="black"/>
                </a:solidFill>
              </a:rPr>
              <a:t>Excluded from FAS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0978" y="5074479"/>
            <a:ext cx="11897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prstClr val="black"/>
                </a:solidFill>
              </a:rPr>
              <a:t>Excluded from PPS,</a:t>
            </a:r>
          </a:p>
          <a:p>
            <a:r>
              <a:rPr lang="en-US" altLang="ja-JP" sz="1000" dirty="0" smtClean="0">
                <a:solidFill>
                  <a:prstClr val="black"/>
                </a:solidFill>
              </a:rPr>
              <a:t>mainly because of</a:t>
            </a:r>
          </a:p>
          <a:p>
            <a:r>
              <a:rPr lang="en-US" altLang="ja-JP" sz="1000" dirty="0" smtClean="0">
                <a:solidFill>
                  <a:prstClr val="black"/>
                </a:solidFill>
              </a:rPr>
              <a:t>withdrawn consent</a:t>
            </a:r>
          </a:p>
        </p:txBody>
      </p:sp>
    </p:spTree>
    <p:extLst>
      <p:ext uri="{BB962C8B-B14F-4D97-AF65-F5344CB8AC3E}">
        <p14:creationId xmlns:p14="http://schemas.microsoft.com/office/powerpoint/2010/main" val="6556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EFF_LAP_c001_newnl.png"/>
          <p:cNvPicPr>
            <a:picLocks noChangeAspect="1"/>
          </p:cNvPicPr>
          <p:nvPr/>
        </p:nvPicPr>
        <p:blipFill rotWithShape="1">
          <a:blip r:embed="rId2" cstate="print"/>
          <a:srcRect l="4525" t="7778" b="5317"/>
          <a:stretch/>
        </p:blipFill>
        <p:spPr>
          <a:xfrm>
            <a:off x="357593" y="820340"/>
            <a:ext cx="4218329" cy="2901779"/>
          </a:xfrm>
          <a:prstGeom prst="rect">
            <a:avLst/>
          </a:prstGeom>
        </p:spPr>
      </p:pic>
      <p:pic>
        <p:nvPicPr>
          <p:cNvPr id="26" name="図 25" descr="EFF_LAP_c011_newnl.png"/>
          <p:cNvPicPr>
            <a:picLocks noChangeAspect="1"/>
          </p:cNvPicPr>
          <p:nvPr/>
        </p:nvPicPr>
        <p:blipFill rotWithShape="1">
          <a:blip r:embed="rId3" cstate="print"/>
          <a:srcRect l="3321" t="8095" b="5537"/>
          <a:stretch/>
        </p:blipFill>
        <p:spPr>
          <a:xfrm>
            <a:off x="304424" y="3722119"/>
            <a:ext cx="4271498" cy="2883867"/>
          </a:xfrm>
          <a:prstGeom prst="rect">
            <a:avLst/>
          </a:prstGeom>
        </p:spPr>
      </p:pic>
      <p:pic>
        <p:nvPicPr>
          <p:cNvPr id="27" name="図 26" descr="EFF_LAP_c021_newbl.png"/>
          <p:cNvPicPr>
            <a:picLocks noChangeAspect="1"/>
          </p:cNvPicPr>
          <p:nvPr/>
        </p:nvPicPr>
        <p:blipFill rotWithShape="1">
          <a:blip r:embed="rId4" cstate="print"/>
          <a:srcRect l="4119" t="6916" b="4839"/>
          <a:stretch/>
        </p:blipFill>
        <p:spPr>
          <a:xfrm>
            <a:off x="4681711" y="3690772"/>
            <a:ext cx="4236240" cy="2946560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25788" y="36159"/>
            <a:ext cx="8792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 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S7</a:t>
            </a:r>
            <a:r>
              <a:rPr lang="en-US" altLang="ja-JP" sz="2000" b="1" dirty="0" smtClean="0"/>
              <a:t>. STEPP analysis: relationship between clinical response </a:t>
            </a:r>
            <a:r>
              <a:rPr lang="en-US" altLang="ja-JP" sz="2000" b="1" dirty="0"/>
              <a:t>and </a:t>
            </a:r>
            <a:r>
              <a:rPr lang="en-US" altLang="ja-JP" sz="2000" b="1" dirty="0" smtClean="0"/>
              <a:t>the accumulation dose of </a:t>
            </a:r>
            <a:r>
              <a:rPr lang="en-US" altLang="ja-JP" sz="2000" b="1" dirty="0" err="1" smtClean="0"/>
              <a:t>lapatinib</a:t>
            </a:r>
            <a:endParaRPr lang="en-US" sz="20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8820" y="985884"/>
            <a:ext cx="107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Total 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8820" y="3798414"/>
            <a:ext cx="107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ER (-)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83177" y="3811282"/>
            <a:ext cx="107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ER (+)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56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79" y="943264"/>
            <a:ext cx="7609089" cy="536278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63812" y="223550"/>
            <a:ext cx="5789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284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6569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4853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73138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1422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09707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79915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62760" algn="l" defTabSz="2365690" rtl="0" eaLnBrk="1" latinLnBrk="0" hangingPunct="1">
              <a:defRPr kumimoji="1" sz="46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b="1" dirty="0"/>
              <a:t> </a:t>
            </a:r>
            <a:r>
              <a:rPr lang="en-US" altLang="ja-JP" sz="2800" b="1" dirty="0" smtClean="0">
                <a:solidFill>
                  <a:prstClr val="black"/>
                </a:solidFill>
              </a:rPr>
              <a:t>S8</a:t>
            </a:r>
            <a:r>
              <a:rPr lang="en-US" altLang="ja-JP" sz="2800" b="1" dirty="0" smtClean="0"/>
              <a:t>. Efficacy (</a:t>
            </a:r>
            <a:r>
              <a:rPr lang="en-US" altLang="ja-JP" sz="2800" b="1" dirty="0" err="1" smtClean="0"/>
              <a:t>QpCR</a:t>
            </a:r>
            <a:r>
              <a:rPr lang="en-US" altLang="ja-JP" sz="2800" b="1" dirty="0" smtClean="0"/>
              <a:t>=</a:t>
            </a:r>
            <a:r>
              <a:rPr lang="en-US" altLang="ja-JP" sz="2800" b="1" dirty="0" err="1" smtClean="0"/>
              <a:t>CpCR</a:t>
            </a:r>
            <a:r>
              <a:rPr lang="ja-JP" altLang="en-US" sz="2800" b="1" dirty="0"/>
              <a:t> </a:t>
            </a:r>
            <a:r>
              <a:rPr lang="en-US" altLang="ja-JP" sz="2800" b="1" dirty="0" smtClean="0"/>
              <a:t>+ near pCR) 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510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25788" y="0"/>
            <a:ext cx="8792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prstClr val="black"/>
                </a:solidFill>
              </a:rPr>
              <a:t>S9</a:t>
            </a:r>
            <a:r>
              <a:rPr lang="en-US" altLang="ja-JP" sz="2000" b="1" dirty="0" smtClean="0"/>
              <a:t>. Time course of </a:t>
            </a:r>
            <a:r>
              <a:rPr lang="en-US" altLang="ja-JP" sz="2000" b="1" dirty="0" err="1" smtClean="0"/>
              <a:t>tumour</a:t>
            </a:r>
            <a:r>
              <a:rPr lang="en-US" altLang="ja-JP" sz="2000" b="1" dirty="0" smtClean="0"/>
              <a:t> response and relationship between clinical response and pathological response (ER−)</a:t>
            </a:r>
            <a:endParaRPr lang="en-US" sz="20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7969" t="20382" r="38418" b="22868"/>
          <a:stretch/>
        </p:blipFill>
        <p:spPr>
          <a:xfrm>
            <a:off x="545689" y="862421"/>
            <a:ext cx="4259943" cy="2597726"/>
          </a:xfrm>
          <a:prstGeom prst="rect">
            <a:avLst/>
          </a:prstGeom>
        </p:spPr>
      </p:pic>
      <p:pic>
        <p:nvPicPr>
          <p:cNvPr id="13" name="Picture 279" descr="\\npkk-f01\02_project\Lapatinib-JBCRG\09_解析業務\03_解析\02_解析帳票\02_OUTPUT\01_Main\Figure\FE003-3_X軸FIX_a2.png"/>
          <p:cNvPicPr>
            <a:picLocks noChangeAspect="1" noChangeArrowheads="1"/>
          </p:cNvPicPr>
          <p:nvPr/>
        </p:nvPicPr>
        <p:blipFill rotWithShape="1">
          <a:blip r:embed="rId3" cstate="print"/>
          <a:srcRect l="8122" t="20485" r="7637" b="22863"/>
          <a:stretch/>
        </p:blipFill>
        <p:spPr bwMode="auto">
          <a:xfrm>
            <a:off x="545689" y="3874389"/>
            <a:ext cx="6695769" cy="2592779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958645" y="744045"/>
            <a:ext cx="9584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Group A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58645" y="3784966"/>
            <a:ext cx="9584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uFill>
                  <a:solidFill>
                    <a:srgbClr val="7030A0"/>
                  </a:solidFill>
                </a:uFill>
              </a:rPr>
              <a:t>Group B</a:t>
            </a:r>
            <a:endParaRPr kumimoji="1" lang="ja-JP" altLang="en-US" dirty="0">
              <a:uFill>
                <a:solidFill>
                  <a:srgbClr val="7030A0"/>
                </a:solidFill>
              </a:u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2500" y="3346539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10197" y="3362495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(6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21209" y="336449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La+T+wP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3532" y="6405100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21229" y="6421056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(6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339331" y="643613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La+T+wP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56985" y="6416731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(18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52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2" descr="\\npkk-f01\02_project\Lapatinib-JBCRG\09_解析業務\03_解析\02_解析帳票\02_OUTPUT\01_Main\Figure\FE003-3_X軸FIX_a5.png"/>
          <p:cNvPicPr>
            <a:picLocks noChangeAspect="1" noChangeArrowheads="1"/>
          </p:cNvPicPr>
          <p:nvPr/>
        </p:nvPicPr>
        <p:blipFill rotWithShape="1">
          <a:blip r:embed="rId2" cstate="print"/>
          <a:srcRect l="7910" t="19950" r="9496" b="22936"/>
          <a:stretch/>
        </p:blipFill>
        <p:spPr bwMode="auto">
          <a:xfrm>
            <a:off x="1061884" y="4768794"/>
            <a:ext cx="5146678" cy="1749993"/>
          </a:xfrm>
          <a:prstGeom prst="rect">
            <a:avLst/>
          </a:prstGeom>
          <a:noFill/>
        </p:spPr>
      </p:pic>
      <p:pic>
        <p:nvPicPr>
          <p:cNvPr id="7" name="Picture 281" descr="\\npkk-f01\02_project\Lapatinib-JBCRG\09_解析業務\03_解析\02_解析帳票\02_OUTPUT\01_Main\Figure\FE003-3_X軸FIX_a4.png"/>
          <p:cNvPicPr>
            <a:picLocks noChangeAspect="1" noChangeArrowheads="1"/>
          </p:cNvPicPr>
          <p:nvPr/>
        </p:nvPicPr>
        <p:blipFill rotWithShape="1">
          <a:blip r:embed="rId3" cstate="print"/>
          <a:srcRect l="7622" t="19105" r="9497" b="22885"/>
          <a:stretch/>
        </p:blipFill>
        <p:spPr bwMode="auto">
          <a:xfrm>
            <a:off x="1047136" y="2746725"/>
            <a:ext cx="5164580" cy="1777443"/>
          </a:xfrm>
          <a:prstGeom prst="rect">
            <a:avLst/>
          </a:prstGeom>
          <a:noFill/>
        </p:spPr>
      </p:pic>
      <p:pic>
        <p:nvPicPr>
          <p:cNvPr id="8" name="Picture 280" descr="\\npkk-f01\02_project\Lapatinib-JBCRG\09_解析業務\03_解析\02_解析帳票\02_OUTPUT\01_Main\Figure\FE003-3_X軸FIX_a3.png"/>
          <p:cNvPicPr>
            <a:picLocks noChangeAspect="1" noChangeArrowheads="1"/>
          </p:cNvPicPr>
          <p:nvPr/>
        </p:nvPicPr>
        <p:blipFill rotWithShape="1">
          <a:blip r:embed="rId4" cstate="print"/>
          <a:srcRect l="8197" t="20724" r="8492" b="23506"/>
          <a:stretch/>
        </p:blipFill>
        <p:spPr bwMode="auto">
          <a:xfrm>
            <a:off x="1076632" y="811161"/>
            <a:ext cx="5191433" cy="1708817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0" y="4798547"/>
            <a:ext cx="9584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uFill>
                  <a:solidFill>
                    <a:srgbClr val="7030A0"/>
                  </a:solidFill>
                </a:uFill>
              </a:rPr>
              <a:t>Group E</a:t>
            </a:r>
            <a:endParaRPr kumimoji="1" lang="ja-JP" altLang="en-US" dirty="0">
              <a:uFill>
                <a:solidFill>
                  <a:srgbClr val="7030A0"/>
                </a:solidFill>
              </a:u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1884" y="6466222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60442" y="6435481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(6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00468" y="6466222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La+T+wP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71945" y="6466222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(18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00432" y="4497002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98990" y="4466261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(6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48193" y="4497002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La+T+wP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00432" y="2478325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98990" y="2447584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</a:t>
            </a:r>
            <a:r>
              <a:rPr kumimoji="1" lang="en-US" altLang="ja-JP" dirty="0" smtClean="0"/>
              <a:t> (6 </a:t>
            </a:r>
            <a:r>
              <a:rPr kumimoji="1" lang="en-US" altLang="ja-JP" dirty="0" err="1" smtClean="0"/>
              <a:t>wks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48193" y="2478325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La+T+wP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676" y="2662991"/>
            <a:ext cx="96802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uFill>
                  <a:solidFill>
                    <a:srgbClr val="7030A0"/>
                  </a:solidFill>
                </a:uFill>
              </a:rPr>
              <a:t>Group D</a:t>
            </a:r>
            <a:endParaRPr kumimoji="1" lang="ja-JP" altLang="en-US" dirty="0">
              <a:uFill>
                <a:solidFill>
                  <a:srgbClr val="7030A0"/>
                </a:solidFill>
              </a:u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676" y="712101"/>
            <a:ext cx="9584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uFill>
                  <a:solidFill>
                    <a:srgbClr val="7030A0"/>
                  </a:solidFill>
                </a:uFill>
              </a:rPr>
              <a:t>Group C</a:t>
            </a:r>
            <a:endParaRPr kumimoji="1" lang="ja-JP" altLang="en-US" dirty="0">
              <a:uFill>
                <a:solidFill>
                  <a:srgbClr val="7030A0"/>
                </a:solidFill>
              </a:u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5788" y="0"/>
            <a:ext cx="8792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prstClr val="black"/>
                </a:solidFill>
              </a:rPr>
              <a:t>S9</a:t>
            </a:r>
            <a:r>
              <a:rPr lang="en-US" altLang="ja-JP" sz="2000" b="1" dirty="0" smtClean="0"/>
              <a:t>. Time course of </a:t>
            </a:r>
            <a:r>
              <a:rPr lang="en-US" altLang="ja-JP" sz="2000" b="1" dirty="0" err="1" smtClean="0"/>
              <a:t>tumour</a:t>
            </a:r>
            <a:r>
              <a:rPr lang="en-US" altLang="ja-JP" sz="2000" b="1" dirty="0" smtClean="0"/>
              <a:t> response and relationship between clinical response and pathological response (ER+)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836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3649</TotalTime>
  <Words>297</Words>
  <Application>Microsoft Office PowerPoint</Application>
  <PresentationFormat>画面に合わせる (4:3)</PresentationFormat>
  <Paragraphs>88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ホワイト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千葉県がんセンター乳腺外科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HER2陽性乳癌における術前Dual-HER2 blockage 療法±ホルモン療法の検討(Neo-LaTH, JBCRG-16試験)</dc:title>
  <dc:creator>NAOHITO YAMAMOTO</dc:creator>
  <cp:lastModifiedBy>Mitani, Kimiko</cp:lastModifiedBy>
  <cp:revision>321</cp:revision>
  <cp:lastPrinted>2015-10-07T16:52:32Z</cp:lastPrinted>
  <dcterms:created xsi:type="dcterms:W3CDTF">2015-06-03T04:38:41Z</dcterms:created>
  <dcterms:modified xsi:type="dcterms:W3CDTF">2017-10-18T01:26:45Z</dcterms:modified>
</cp:coreProperties>
</file>