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6858000" cy="9144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6" userDrawn="1">
          <p15:clr>
            <a:srgbClr val="A4A3A4"/>
          </p15:clr>
        </p15:guide>
        <p15:guide id="2" pos="40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47" d="100"/>
          <a:sy n="47" d="100"/>
        </p:scale>
        <p:origin x="2172" y="64"/>
      </p:cViewPr>
      <p:guideLst>
        <p:guide orient="horz" pos="3606"/>
        <p:guide pos="40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406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0798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2790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8175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350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5228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077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5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3342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8737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007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0701E-B631-4232-A102-94120483D2F4}" type="datetimeFigureOut">
              <a:rPr lang="ko-KR" altLang="en-US" smtClean="0"/>
              <a:pPr/>
              <a:t>2017-12-22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F06E2-EA2E-4F7D-BBBF-C9109B8AE8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8489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6632" y="3549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Suppplementary</a:t>
            </a:r>
            <a:r>
              <a:rPr lang="en-US" altLang="ko-KR" dirty="0"/>
              <a:t> Fig S1. (A) HA</a:t>
            </a:r>
            <a:endParaRPr lang="ko-KR" altLang="en-US" dirty="0"/>
          </a:p>
        </p:txBody>
      </p:sp>
      <p:graphicFrame>
        <p:nvGraphicFramePr>
          <p:cNvPr id="296" name="표 2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136060"/>
              </p:ext>
            </p:extLst>
          </p:nvPr>
        </p:nvGraphicFramePr>
        <p:xfrm>
          <a:off x="6221920" y="1155725"/>
          <a:ext cx="150740" cy="301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15044">
                <a:tc>
                  <a:txBody>
                    <a:bodyPr/>
                    <a:lstStyle/>
                    <a:p>
                      <a:pPr latinLnBrk="1"/>
                      <a:endParaRPr lang="ko-KR" altLang="en-US" sz="100" dirty="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97" name="표 2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16404"/>
              </p:ext>
            </p:extLst>
          </p:nvPr>
        </p:nvGraphicFramePr>
        <p:xfrm>
          <a:off x="6209364" y="4292760"/>
          <a:ext cx="163296" cy="1418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18490">
                <a:tc>
                  <a:txBody>
                    <a:bodyPr/>
                    <a:lstStyle/>
                    <a:p>
                      <a:pPr latinLnBrk="1"/>
                      <a:endParaRPr lang="ko-KR" altLang="en-US" sz="100" dirty="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98" name="표 2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576200"/>
              </p:ext>
            </p:extLst>
          </p:nvPr>
        </p:nvGraphicFramePr>
        <p:xfrm>
          <a:off x="6235368" y="5789670"/>
          <a:ext cx="137714" cy="1959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59974">
                <a:tc>
                  <a:txBody>
                    <a:bodyPr/>
                    <a:lstStyle/>
                    <a:p>
                      <a:pPr latinLnBrk="1"/>
                      <a:endParaRPr lang="ko-KR" altLang="en-US" sz="100" dirty="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99" name="표 2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526046"/>
              </p:ext>
            </p:extLst>
          </p:nvPr>
        </p:nvGraphicFramePr>
        <p:xfrm>
          <a:off x="6240676" y="586710"/>
          <a:ext cx="131984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latinLnBrk="1"/>
                      <a:endParaRPr lang="ko-KR" altLang="en-US" sz="100" dirty="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2" name="그룹 1"/>
          <p:cNvGrpSpPr/>
          <p:nvPr/>
        </p:nvGrpSpPr>
        <p:grpSpPr>
          <a:xfrm>
            <a:off x="13286" y="539552"/>
            <a:ext cx="6681410" cy="7634996"/>
            <a:chOff x="13286" y="539552"/>
            <a:chExt cx="6681410" cy="7634996"/>
          </a:xfrm>
        </p:grpSpPr>
        <p:sp>
          <p:nvSpPr>
            <p:cNvPr id="279" name="TextBox 278"/>
            <p:cNvSpPr txBox="1"/>
            <p:nvPr/>
          </p:nvSpPr>
          <p:spPr>
            <a:xfrm>
              <a:off x="6394614" y="6578932"/>
              <a:ext cx="293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A</a:t>
              </a:r>
              <a:endParaRPr lang="ko-KR" altLang="en-US" sz="1200" b="1" dirty="0"/>
            </a:p>
          </p:txBody>
        </p:sp>
        <p:sp>
          <p:nvSpPr>
            <p:cNvPr id="289" name="TextBox 288"/>
            <p:cNvSpPr txBox="1"/>
            <p:nvPr/>
          </p:nvSpPr>
          <p:spPr>
            <a:xfrm>
              <a:off x="6394614" y="4850740"/>
              <a:ext cx="2824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C</a:t>
              </a:r>
              <a:endParaRPr lang="ko-KR" altLang="en-US" sz="1200" b="1" dirty="0"/>
            </a:p>
          </p:txBody>
        </p:sp>
        <p:sp>
          <p:nvSpPr>
            <p:cNvPr id="300" name="TextBox 299"/>
            <p:cNvSpPr txBox="1"/>
            <p:nvPr/>
          </p:nvSpPr>
          <p:spPr>
            <a:xfrm>
              <a:off x="6394614" y="663568"/>
              <a:ext cx="3000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D</a:t>
              </a:r>
              <a:endParaRPr lang="ko-KR" altLang="en-US" sz="1200" b="1" dirty="0"/>
            </a:p>
          </p:txBody>
        </p:sp>
        <p:sp>
          <p:nvSpPr>
            <p:cNvPr id="301" name="TextBox 300"/>
            <p:cNvSpPr txBox="1"/>
            <p:nvPr/>
          </p:nvSpPr>
          <p:spPr>
            <a:xfrm>
              <a:off x="6394614" y="2501512"/>
              <a:ext cx="2824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B</a:t>
              </a:r>
              <a:endParaRPr lang="ko-KR" altLang="en-US" sz="1200" b="1" dirty="0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13286" y="539552"/>
              <a:ext cx="6309320" cy="7634996"/>
              <a:chOff x="0" y="539552"/>
              <a:chExt cx="6309320" cy="763499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539552"/>
                <a:ext cx="6309320" cy="76349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2" name="Oval 200"/>
              <p:cNvSpPr>
                <a:spLocks noChangeArrowheads="1"/>
              </p:cNvSpPr>
              <p:nvPr/>
            </p:nvSpPr>
            <p:spPr bwMode="auto">
              <a:xfrm>
                <a:off x="4283057" y="1992621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4" name="Oval 200"/>
              <p:cNvSpPr>
                <a:spLocks noChangeArrowheads="1"/>
              </p:cNvSpPr>
              <p:nvPr/>
            </p:nvSpPr>
            <p:spPr bwMode="auto">
              <a:xfrm>
                <a:off x="4283057" y="2091860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79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755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-3322" y="610618"/>
            <a:ext cx="7032722" cy="6049614"/>
            <a:chOff x="-3322" y="610618"/>
            <a:chExt cx="7032722" cy="6049614"/>
          </a:xfrm>
        </p:grpSpPr>
        <p:grpSp>
          <p:nvGrpSpPr>
            <p:cNvPr id="3" name="그룹 2"/>
            <p:cNvGrpSpPr/>
            <p:nvPr/>
          </p:nvGrpSpPr>
          <p:grpSpPr>
            <a:xfrm>
              <a:off x="-3322" y="610618"/>
              <a:ext cx="6216570" cy="6049614"/>
              <a:chOff x="20742" y="610618"/>
              <a:chExt cx="5998934" cy="5833589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742" y="610618"/>
                <a:ext cx="5998934" cy="5833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" name="그룹 1"/>
              <p:cNvGrpSpPr/>
              <p:nvPr/>
            </p:nvGrpSpPr>
            <p:grpSpPr>
              <a:xfrm>
                <a:off x="4141264" y="4578019"/>
                <a:ext cx="45719" cy="137267"/>
                <a:chOff x="4141264" y="4578019"/>
                <a:chExt cx="45719" cy="137267"/>
              </a:xfrm>
            </p:grpSpPr>
            <p:sp>
              <p:nvSpPr>
                <p:cNvPr id="212" name="Oval 200"/>
                <p:cNvSpPr>
                  <a:spLocks noChangeArrowheads="1"/>
                </p:cNvSpPr>
                <p:nvPr/>
              </p:nvSpPr>
              <p:spPr bwMode="auto">
                <a:xfrm>
                  <a:off x="4141264" y="4578019"/>
                  <a:ext cx="45719" cy="45719"/>
                </a:xfrm>
                <a:prstGeom prst="ellipse">
                  <a:avLst/>
                </a:prstGeom>
                <a:solidFill>
                  <a:srgbClr val="000000"/>
                </a:solidFill>
                <a:ln w="793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14" name="Oval 200"/>
                <p:cNvSpPr>
                  <a:spLocks noChangeArrowheads="1"/>
                </p:cNvSpPr>
                <p:nvPr/>
              </p:nvSpPr>
              <p:spPr bwMode="auto">
                <a:xfrm>
                  <a:off x="4141264" y="4669567"/>
                  <a:ext cx="45719" cy="45719"/>
                </a:xfrm>
                <a:prstGeom prst="ellipse">
                  <a:avLst/>
                </a:prstGeom>
                <a:solidFill>
                  <a:srgbClr val="000000"/>
                </a:solidFill>
                <a:ln w="793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sp>
          <p:nvSpPr>
            <p:cNvPr id="220" name="TextBox 219"/>
            <p:cNvSpPr txBox="1"/>
            <p:nvPr/>
          </p:nvSpPr>
          <p:spPr>
            <a:xfrm>
              <a:off x="6121042" y="1907704"/>
              <a:ext cx="7643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/>
                <a:t>H5N6</a:t>
              </a:r>
            </a:p>
            <a:p>
              <a:pPr algn="ctr"/>
              <a:r>
                <a:rPr lang="en-US" altLang="ko-KR" sz="1200" b="1" dirty="0"/>
                <a:t>HPAI</a:t>
              </a:r>
              <a:endParaRPr lang="ko-KR" altLang="en-US" sz="1200" b="1" dirty="0"/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6049342" y="5220072"/>
              <a:ext cx="9800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/>
                <a:t>Eurasian </a:t>
              </a:r>
            </a:p>
            <a:p>
              <a:pPr algn="ctr"/>
              <a:r>
                <a:rPr lang="en-US" altLang="ko-KR" sz="1200" b="1" dirty="0"/>
                <a:t>LPAI</a:t>
              </a:r>
              <a:endParaRPr lang="ko-KR" altLang="en-US" sz="1200" b="1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16631" y="35496"/>
            <a:ext cx="3914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Suppplementary</a:t>
            </a:r>
            <a:r>
              <a:rPr lang="en-US" altLang="ko-KR" dirty="0"/>
              <a:t> Fig S1. (B) NA</a:t>
            </a:r>
            <a:endParaRPr lang="ko-KR" altLang="en-US" dirty="0"/>
          </a:p>
        </p:txBody>
      </p:sp>
      <p:graphicFrame>
        <p:nvGraphicFramePr>
          <p:cNvPr id="218" name="표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95628"/>
              </p:ext>
            </p:extLst>
          </p:nvPr>
        </p:nvGraphicFramePr>
        <p:xfrm>
          <a:off x="6142818" y="4610456"/>
          <a:ext cx="45719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28192">
                <a:tc>
                  <a:txBody>
                    <a:bodyPr/>
                    <a:lstStyle/>
                    <a:p>
                      <a:pPr latinLnBrk="1"/>
                      <a:endParaRPr lang="ko-KR" altLang="en-US" sz="100" dirty="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2" name="표 2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80388"/>
              </p:ext>
            </p:extLst>
          </p:nvPr>
        </p:nvGraphicFramePr>
        <p:xfrm>
          <a:off x="6143869" y="653500"/>
          <a:ext cx="45719" cy="3888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88432">
                <a:tc>
                  <a:txBody>
                    <a:bodyPr/>
                    <a:lstStyle/>
                    <a:p>
                      <a:pPr latinLnBrk="1"/>
                      <a:endParaRPr lang="ko-KR" altLang="en-US" sz="100" dirty="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20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24</Words>
  <Application>Microsoft Office PowerPoint</Application>
  <PresentationFormat>화면 슬라이드 쇼(4:3)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허경범</cp:lastModifiedBy>
  <cp:revision>28</cp:revision>
  <cp:lastPrinted>2017-12-15T15:36:46Z</cp:lastPrinted>
  <dcterms:created xsi:type="dcterms:W3CDTF">2017-12-09T09:14:40Z</dcterms:created>
  <dcterms:modified xsi:type="dcterms:W3CDTF">2017-12-22T11:54:22Z</dcterms:modified>
</cp:coreProperties>
</file>