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.xml" ContentType="application/vnd.openxmlformats-officedocument.presentationml.notesSlide+xml"/>
  <Override PartName="/ppt/charts/chart2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5" r:id="rId5"/>
    <p:sldId id="262" r:id="rId6"/>
    <p:sldId id="263" r:id="rId7"/>
    <p:sldId id="264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9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1882" y="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Stef_071516_A_data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qRT-PCR:Stef_092416-BPE_dat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qRT-PCR:Stef_092416-BT549_dat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qRT-PCR:Stef_092416-BT549_data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qRT-PCR:Stef_092716-MB436_dat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qRT-PCR:Stef_092716-MB436_data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Library:Containers:com.apple.mail:Data:Library:Mail%20Downloads:11FE339D-361D-4E6E-B1B8-501D13E13578:Stef_100616_MB468KU_data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ownloads:HCC1187%20validation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ownloads:HCC1187%20validation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ownloads:Stef_092716-MCF7_data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ownloads:HCC1187%20-%20PRPF8,%20SF3B1%20Cell%20Count%20Viability%20Results-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ropbox:Splicesome:Stefanie's%20data:Stef_050716_data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ownloads:CTG%20-%20PRPF8,SF3B1%20Cell%20Viability%20Results-2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ropbox:Splicesome:Stefanie's%20data:TX%20LO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ropbox:Splicesome:Stefanie's%20data:Stef_050716_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Stef_071516_A_data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fabio-10-2011\Downloads\Stef_120815_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fabio-10-2011\Desktop\Stef_120715_dat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Library:Containers:com.apple.mail:Data:Library:Mail%20Downloads:11FE339D-361D-4E6E-B1B8-501D13E13578:Stef_100616_MB468KU_dat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qRT-PCR:Stef_092716-MCF7_dat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biopetrocca:Desktop:qRT-PCR:Stef_092416-BPE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Sheet1!$K$85</c:f>
              <c:strCache>
                <c:ptCount val="1"/>
                <c:pt idx="0">
                  <c:v>Non-targeting</c:v>
                </c:pt>
              </c:strCache>
            </c:strRef>
          </c:tx>
          <c:spPr>
            <a:solidFill>
              <a:schemeClr val="tx1"/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Sheet1!$L$97:$T$97</c:f>
                <c:numCache>
                  <c:formatCode>General</c:formatCode>
                  <c:ptCount val="9"/>
                  <c:pt idx="0">
                    <c:v>5.6286841548654999E-3</c:v>
                  </c:pt>
                  <c:pt idx="1">
                    <c:v>0.28242373793657599</c:v>
                  </c:pt>
                  <c:pt idx="2">
                    <c:v>0.13638129336798599</c:v>
                  </c:pt>
                  <c:pt idx="3">
                    <c:v>0.93301944181698004</c:v>
                  </c:pt>
                  <c:pt idx="4">
                    <c:v>0.151381859088492</c:v>
                  </c:pt>
                  <c:pt idx="5">
                    <c:v>7.7724244567178399E-2</c:v>
                  </c:pt>
                  <c:pt idx="6">
                    <c:v>9.8616557745185296E-2</c:v>
                  </c:pt>
                  <c:pt idx="7">
                    <c:v>6.2468803661119801E-2</c:v>
                  </c:pt>
                  <c:pt idx="8">
                    <c:v>8.1271959033140898E-2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Sheet1!$L$84:$T$84</c:f>
              <c:strCache>
                <c:ptCount val="9"/>
                <c:pt idx="0">
                  <c:v>CLDN1</c:v>
                </c:pt>
                <c:pt idx="1">
                  <c:v>CXCL8</c:v>
                </c:pt>
                <c:pt idx="2">
                  <c:v>TNF</c:v>
                </c:pt>
                <c:pt idx="3">
                  <c:v>MARVELD1</c:v>
                </c:pt>
                <c:pt idx="4">
                  <c:v>SAR1B</c:v>
                </c:pt>
                <c:pt idx="5">
                  <c:v>MAPKAP1</c:v>
                </c:pt>
                <c:pt idx="6">
                  <c:v>CXCL1</c:v>
                </c:pt>
                <c:pt idx="7">
                  <c:v>OPN3</c:v>
                </c:pt>
                <c:pt idx="8">
                  <c:v>SNORA59B</c:v>
                </c:pt>
              </c:strCache>
            </c:strRef>
          </c:cat>
          <c:val>
            <c:numRef>
              <c:f>Sheet1!$L$85:$T$85</c:f>
              <c:numCache>
                <c:formatCode>General</c:formatCode>
                <c:ptCount val="9"/>
                <c:pt idx="0">
                  <c:v>1.000036296886333</c:v>
                </c:pt>
                <c:pt idx="1">
                  <c:v>1.00120833441974</c:v>
                </c:pt>
                <c:pt idx="2">
                  <c:v>1.0013958149302611</c:v>
                </c:pt>
                <c:pt idx="3">
                  <c:v>1.0029679534364619</c:v>
                </c:pt>
                <c:pt idx="4">
                  <c:v>1.001560781752308</c:v>
                </c:pt>
                <c:pt idx="5">
                  <c:v>1.0010559300827611</c:v>
                </c:pt>
                <c:pt idx="6">
                  <c:v>1.007769537215317</c:v>
                </c:pt>
                <c:pt idx="7">
                  <c:v>1.0004133831509761</c:v>
                </c:pt>
                <c:pt idx="8">
                  <c:v>1.0001422383194001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57-4DF2-BCD5-51D2FF511177}"/>
            </c:ext>
          </c:extLst>
        </c:ser>
        <c:ser>
          <c:idx val="1"/>
          <c:order val="1"/>
          <c:tx>
            <c:strRef>
              <c:f>Sheet1!$K$86</c:f>
              <c:strCache>
                <c:ptCount val="1"/>
                <c:pt idx="0">
                  <c:v>PRPF8-1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Sheet1!$L$98:$T$98</c:f>
                <c:numCache>
                  <c:formatCode>General</c:formatCode>
                  <c:ptCount val="9"/>
                  <c:pt idx="0">
                    <c:v>1.2752137489393469</c:v>
                  </c:pt>
                  <c:pt idx="1">
                    <c:v>3.4892032318711199</c:v>
                  </c:pt>
                  <c:pt idx="2">
                    <c:v>0.57736805647344003</c:v>
                  </c:pt>
                  <c:pt idx="3">
                    <c:v>1.527870862138978</c:v>
                  </c:pt>
                  <c:pt idx="4">
                    <c:v>0.15974571063201501</c:v>
                  </c:pt>
                  <c:pt idx="5">
                    <c:v>1.49739030300293E-3</c:v>
                  </c:pt>
                  <c:pt idx="6">
                    <c:v>0.104489501298295</c:v>
                  </c:pt>
                  <c:pt idx="7">
                    <c:v>0.44748900038617301</c:v>
                  </c:pt>
                  <c:pt idx="8">
                    <c:v>6.4166688901222596E-2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Sheet1!$L$84:$T$84</c:f>
              <c:strCache>
                <c:ptCount val="9"/>
                <c:pt idx="0">
                  <c:v>CLDN1</c:v>
                </c:pt>
                <c:pt idx="1">
                  <c:v>CXCL8</c:v>
                </c:pt>
                <c:pt idx="2">
                  <c:v>TNF</c:v>
                </c:pt>
                <c:pt idx="3">
                  <c:v>MARVELD1</c:v>
                </c:pt>
                <c:pt idx="4">
                  <c:v>SAR1B</c:v>
                </c:pt>
                <c:pt idx="5">
                  <c:v>MAPKAP1</c:v>
                </c:pt>
                <c:pt idx="6">
                  <c:v>CXCL1</c:v>
                </c:pt>
                <c:pt idx="7">
                  <c:v>OPN3</c:v>
                </c:pt>
                <c:pt idx="8">
                  <c:v>SNORA59B</c:v>
                </c:pt>
              </c:strCache>
            </c:strRef>
          </c:cat>
          <c:val>
            <c:numRef>
              <c:f>Sheet1!$L$86:$T$86</c:f>
              <c:numCache>
                <c:formatCode>General</c:formatCode>
                <c:ptCount val="9"/>
                <c:pt idx="0">
                  <c:v>3.6201499917932072</c:v>
                </c:pt>
                <c:pt idx="1">
                  <c:v>9.5679573344314974</c:v>
                </c:pt>
                <c:pt idx="2">
                  <c:v>2.4583069545083229</c:v>
                </c:pt>
                <c:pt idx="3">
                  <c:v>27.167946694397639</c:v>
                </c:pt>
                <c:pt idx="4">
                  <c:v>2.8305961018580721</c:v>
                </c:pt>
                <c:pt idx="5">
                  <c:v>0.81269198080727101</c:v>
                </c:pt>
                <c:pt idx="6">
                  <c:v>10.769860895440081</c:v>
                </c:pt>
                <c:pt idx="7">
                  <c:v>2.1077091032058228</c:v>
                </c:pt>
                <c:pt idx="8">
                  <c:v>1.8224992885433551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57-4DF2-BCD5-51D2FF511177}"/>
            </c:ext>
          </c:extLst>
        </c:ser>
        <c:ser>
          <c:idx val="2"/>
          <c:order val="2"/>
          <c:tx>
            <c:strRef>
              <c:f>Sheet1!$K$87</c:f>
              <c:strCache>
                <c:ptCount val="1"/>
                <c:pt idx="0">
                  <c:v>PRPF38A-3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Sheet1!$L$99:$T$99</c:f>
                <c:numCache>
                  <c:formatCode>General</c:formatCode>
                  <c:ptCount val="9"/>
                  <c:pt idx="0">
                    <c:v>0.148490614548829</c:v>
                  </c:pt>
                  <c:pt idx="1">
                    <c:v>0.16766208763763699</c:v>
                  </c:pt>
                  <c:pt idx="2">
                    <c:v>0.677547811136053</c:v>
                  </c:pt>
                  <c:pt idx="3">
                    <c:v>3.3804123832464603E-2</c:v>
                  </c:pt>
                  <c:pt idx="4">
                    <c:v>0.52251043820808996</c:v>
                  </c:pt>
                  <c:pt idx="5">
                    <c:v>0.21131176652289099</c:v>
                  </c:pt>
                  <c:pt idx="6">
                    <c:v>0.41727851139469402</c:v>
                  </c:pt>
                  <c:pt idx="7">
                    <c:v>0.36794332234349397</c:v>
                  </c:pt>
                  <c:pt idx="8">
                    <c:v>1.7109212588818999E-2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Sheet1!$L$84:$T$84</c:f>
              <c:strCache>
                <c:ptCount val="9"/>
                <c:pt idx="0">
                  <c:v>CLDN1</c:v>
                </c:pt>
                <c:pt idx="1">
                  <c:v>CXCL8</c:v>
                </c:pt>
                <c:pt idx="2">
                  <c:v>TNF</c:v>
                </c:pt>
                <c:pt idx="3">
                  <c:v>MARVELD1</c:v>
                </c:pt>
                <c:pt idx="4">
                  <c:v>SAR1B</c:v>
                </c:pt>
                <c:pt idx="5">
                  <c:v>MAPKAP1</c:v>
                </c:pt>
                <c:pt idx="6">
                  <c:v>CXCL1</c:v>
                </c:pt>
                <c:pt idx="7">
                  <c:v>OPN3</c:v>
                </c:pt>
                <c:pt idx="8">
                  <c:v>SNORA59B</c:v>
                </c:pt>
              </c:strCache>
            </c:strRef>
          </c:cat>
          <c:val>
            <c:numRef>
              <c:f>Sheet1!$L$87:$T$87</c:f>
              <c:numCache>
                <c:formatCode>General</c:formatCode>
                <c:ptCount val="9"/>
                <c:pt idx="0">
                  <c:v>3.2631708516498459</c:v>
                </c:pt>
                <c:pt idx="1">
                  <c:v>3.3891905659068908</c:v>
                </c:pt>
                <c:pt idx="2">
                  <c:v>3.843223680978304</c:v>
                </c:pt>
                <c:pt idx="3">
                  <c:v>12.260793528197929</c:v>
                </c:pt>
                <c:pt idx="4">
                  <c:v>5.5314626862932004</c:v>
                </c:pt>
                <c:pt idx="5">
                  <c:v>2.5031485703176499</c:v>
                </c:pt>
                <c:pt idx="6">
                  <c:v>4.0218343410465343</c:v>
                </c:pt>
                <c:pt idx="7">
                  <c:v>3.6038679999119312</c:v>
                </c:pt>
                <c:pt idx="8">
                  <c:v>1.9227376503884079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57-4DF2-BCD5-51D2FF5111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3784848"/>
        <c:axId val="1945765760"/>
      </c:barChart>
      <c:catAx>
        <c:axId val="1903784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45765760"/>
        <c:crosses val="autoZero"/>
        <c:auto val="1"/>
        <c:lblAlgn val="ctr"/>
        <c:lblOffset val="100"/>
        <c:noMultiLvlLbl val="0"/>
      </c:catAx>
      <c:valAx>
        <c:axId val="19457657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HCC1187 mRNA expression </a:t>
                </a:r>
              </a:p>
              <a:p>
                <a:pPr>
                  <a:defRPr b="0"/>
                </a:pPr>
                <a:r>
                  <a:rPr lang="en-US" b="0"/>
                  <a:t>(normalized</a:t>
                </a:r>
                <a:r>
                  <a:rPr lang="en-US" b="0" baseline="0"/>
                  <a:t> to GAPDH)</a:t>
                </a:r>
                <a:endParaRPr lang="en-US" b="0"/>
              </a:p>
            </c:rich>
          </c:tx>
          <c:overlay val="0"/>
          <c:spPr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crossAx val="19037848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Sheet1!$S$15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Sheet1!$P$13:$P$16</c:f>
                <c:numCache>
                  <c:formatCode>General</c:formatCode>
                  <c:ptCount val="4"/>
                  <c:pt idx="0">
                    <c:v>2.4627924232867401E-2</c:v>
                  </c:pt>
                  <c:pt idx="1">
                    <c:v>7.2758501209254402E-3</c:v>
                  </c:pt>
                  <c:pt idx="2">
                    <c:v>1.8981863464654899E-2</c:v>
                  </c:pt>
                  <c:pt idx="3">
                    <c:v>0.18224008105436801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Sheet1!$R$20:$R$23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Sheet1!$S$20:$S$23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81-4173-81C3-7F0FD2F52B4C}"/>
            </c:ext>
          </c:extLst>
        </c:ser>
        <c:ser>
          <c:idx val="1"/>
          <c:order val="1"/>
          <c:tx>
            <c:strRef>
              <c:f>Sheet1!$T$15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Sheet1!$P$37:$P$40</c:f>
                <c:numCache>
                  <c:formatCode>General</c:formatCode>
                  <c:ptCount val="4"/>
                  <c:pt idx="0">
                    <c:v>3.3381892884500698E-2</c:v>
                  </c:pt>
                  <c:pt idx="1">
                    <c:v>4.8745577049010301E-2</c:v>
                  </c:pt>
                  <c:pt idx="2">
                    <c:v>2.7798463676651099E-2</c:v>
                  </c:pt>
                  <c:pt idx="3">
                    <c:v>4.0252320163734499E-2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Sheet1!$R$20:$R$23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Sheet1!$T$20:$T$23</c:f>
              <c:numCache>
                <c:formatCode>General</c:formatCode>
                <c:ptCount val="4"/>
                <c:pt idx="0">
                  <c:v>0.23624173633467299</c:v>
                </c:pt>
                <c:pt idx="1">
                  <c:v>0.30662655752824702</c:v>
                </c:pt>
                <c:pt idx="2">
                  <c:v>0.25845254830189301</c:v>
                </c:pt>
                <c:pt idx="3">
                  <c:v>0.150186912871313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81-4173-81C3-7F0FD2F52B4C}"/>
            </c:ext>
          </c:extLst>
        </c:ser>
        <c:ser>
          <c:idx val="2"/>
          <c:order val="2"/>
          <c:tx>
            <c:strRef>
              <c:f>Sheet1!$U$15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Sheet1!$P$61:$P$64</c:f>
                <c:numCache>
                  <c:formatCode>General</c:formatCode>
                  <c:ptCount val="4"/>
                  <c:pt idx="0">
                    <c:v>4.0450549161970203E-2</c:v>
                  </c:pt>
                  <c:pt idx="1">
                    <c:v>7.9367344489246899E-2</c:v>
                  </c:pt>
                  <c:pt idx="2">
                    <c:v>7.2583880311200402E-2</c:v>
                  </c:pt>
                  <c:pt idx="3">
                    <c:v>1.7003632804252951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Sheet1!$R$20:$R$23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Sheet1!$U$20:$U$23</c:f>
              <c:numCache>
                <c:formatCode>General</c:formatCode>
                <c:ptCount val="4"/>
                <c:pt idx="0">
                  <c:v>0.23133523797870401</c:v>
                </c:pt>
                <c:pt idx="1">
                  <c:v>0.50450047988714997</c:v>
                </c:pt>
                <c:pt idx="2">
                  <c:v>0.121337164936529</c:v>
                </c:pt>
                <c:pt idx="3">
                  <c:v>0.29914590110682698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81-4173-81C3-7F0FD2F52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435512"/>
        <c:axId val="-2110725304"/>
      </c:barChart>
      <c:catAx>
        <c:axId val="-2110435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0725304"/>
        <c:crosses val="autoZero"/>
        <c:auto val="1"/>
        <c:lblAlgn val="ctr"/>
        <c:lblOffset val="100"/>
        <c:noMultiLvlLbl val="0"/>
      </c:catAx>
      <c:valAx>
        <c:axId val="-2110725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104355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Sheet1!$S$9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Sheet1!$P$9:$P$18</c:f>
                <c:numCache>
                  <c:formatCode>General</c:formatCode>
                  <c:ptCount val="10"/>
                  <c:pt idx="0">
                    <c:v>8.2493434757835798E-2</c:v>
                  </c:pt>
                  <c:pt idx="1">
                    <c:v>9.3617762793430995E-2</c:v>
                  </c:pt>
                  <c:pt idx="2">
                    <c:v>1.2733207090701099E-2</c:v>
                  </c:pt>
                  <c:pt idx="3">
                    <c:v>4.94351268170077E-2</c:v>
                  </c:pt>
                  <c:pt idx="4">
                    <c:v>5.5359513418454298E-2</c:v>
                  </c:pt>
                  <c:pt idx="5">
                    <c:v>3.9279644964700301E-2</c:v>
                  </c:pt>
                  <c:pt idx="6">
                    <c:v>4.4788370739398398E-3</c:v>
                  </c:pt>
                  <c:pt idx="7">
                    <c:v>0.12475830952634499</c:v>
                  </c:pt>
                  <c:pt idx="8">
                    <c:v>3.2771738075655803E-2</c:v>
                  </c:pt>
                  <c:pt idx="9">
                    <c:v>0.80472942982427598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Sheet1!$R$10:$R$13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Sheet1!$S$10:$S$13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C4-4893-91EC-F86F283F2FE8}"/>
            </c:ext>
          </c:extLst>
        </c:ser>
        <c:ser>
          <c:idx val="1"/>
          <c:order val="1"/>
          <c:tx>
            <c:strRef>
              <c:f>Sheet1!$T$9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Sheet1!$P$33:$P$42</c:f>
                <c:numCache>
                  <c:formatCode>General</c:formatCode>
                  <c:ptCount val="10"/>
                  <c:pt idx="0">
                    <c:v>0.30927134563483299</c:v>
                  </c:pt>
                  <c:pt idx="1">
                    <c:v>0.25666292385904799</c:v>
                  </c:pt>
                  <c:pt idx="2">
                    <c:v>0.83423405502304604</c:v>
                  </c:pt>
                  <c:pt idx="3">
                    <c:v>0.35550436585025003</c:v>
                  </c:pt>
                  <c:pt idx="4">
                    <c:v>3.1975252231427699E-2</c:v>
                  </c:pt>
                  <c:pt idx="5">
                    <c:v>5.4097296054545801E-2</c:v>
                  </c:pt>
                  <c:pt idx="6">
                    <c:v>1.1279969676056999E-2</c:v>
                  </c:pt>
                  <c:pt idx="7">
                    <c:v>0.23786416625677601</c:v>
                  </c:pt>
                  <c:pt idx="8">
                    <c:v>0.92673867359992002</c:v>
                  </c:pt>
                  <c:pt idx="9">
                    <c:v>0.33370930896044798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Sheet1!$R$10:$R$13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Sheet1!$T$10:$T$13</c:f>
              <c:numCache>
                <c:formatCode>General</c:formatCode>
                <c:ptCount val="4"/>
                <c:pt idx="0">
                  <c:v>2.2850148035353901</c:v>
                </c:pt>
                <c:pt idx="1">
                  <c:v>1.7970871021826831</c:v>
                </c:pt>
                <c:pt idx="2">
                  <c:v>5.8692686002620071</c:v>
                </c:pt>
                <c:pt idx="3">
                  <c:v>5.2396701872917699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C4-4893-91EC-F86F283F2FE8}"/>
            </c:ext>
          </c:extLst>
        </c:ser>
        <c:ser>
          <c:idx val="2"/>
          <c:order val="2"/>
          <c:tx>
            <c:strRef>
              <c:f>Sheet1!$U$9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Sheet1!$P$57:$P$66</c:f>
                <c:numCache>
                  <c:formatCode>General</c:formatCode>
                  <c:ptCount val="10"/>
                  <c:pt idx="0">
                    <c:v>3.9125605981672397E-2</c:v>
                  </c:pt>
                  <c:pt idx="1">
                    <c:v>4.1559531045708004E-3</c:v>
                  </c:pt>
                  <c:pt idx="2">
                    <c:v>3.49989385176162E-3</c:v>
                  </c:pt>
                  <c:pt idx="3">
                    <c:v>7.1001640779106102E-3</c:v>
                  </c:pt>
                  <c:pt idx="4">
                    <c:v>8.2277262991989394E-3</c:v>
                  </c:pt>
                  <c:pt idx="5">
                    <c:v>1.06055555569406E-2</c:v>
                  </c:pt>
                  <c:pt idx="6">
                    <c:v>0.29144061037149199</c:v>
                  </c:pt>
                  <c:pt idx="7">
                    <c:v>3.1122268684305E-2</c:v>
                  </c:pt>
                  <c:pt idx="8">
                    <c:v>1.1363550160499701E-3</c:v>
                  </c:pt>
                  <c:pt idx="9">
                    <c:v>2.2568228914819698E-2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Sheet1!$R$10:$R$13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Sheet1!$U$10:$U$13</c:f>
              <c:numCache>
                <c:formatCode>General</c:formatCode>
                <c:ptCount val="4"/>
                <c:pt idx="0">
                  <c:v>1.8933848650910501</c:v>
                </c:pt>
                <c:pt idx="1">
                  <c:v>1.456812557377319</c:v>
                </c:pt>
                <c:pt idx="2">
                  <c:v>3.417885431816476</c:v>
                </c:pt>
                <c:pt idx="3">
                  <c:v>0.46667289241542098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C4-4893-91EC-F86F283F2F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547272"/>
        <c:axId val="-2110006024"/>
      </c:barChart>
      <c:catAx>
        <c:axId val="-211054727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0006024"/>
        <c:crosses val="autoZero"/>
        <c:auto val="1"/>
        <c:lblAlgn val="ctr"/>
        <c:lblOffset val="100"/>
        <c:noMultiLvlLbl val="0"/>
      </c:catAx>
      <c:valAx>
        <c:axId val="-21100060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US"/>
                  <a:t>mRNA expression normalized to GAPDH </a:t>
                </a:r>
              </a:p>
              <a:p>
                <a:pPr algn="ctr" rtl="0">
                  <a:defRPr/>
                </a:pP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10547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Sheet1!$S$9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Sheet1!$P$9:$P$12</c:f>
                <c:numCache>
                  <c:formatCode>General</c:formatCode>
                  <c:ptCount val="4"/>
                  <c:pt idx="0">
                    <c:v>8.2493434757835798E-2</c:v>
                  </c:pt>
                  <c:pt idx="1">
                    <c:v>9.3617762793430995E-2</c:v>
                  </c:pt>
                  <c:pt idx="2">
                    <c:v>1.2733207090701099E-2</c:v>
                  </c:pt>
                  <c:pt idx="3">
                    <c:v>4.94351268170077E-2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Sheet1!$R$14:$R$17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Sheet1!$S$14:$S$17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7F-4964-A2F4-D9EF23304708}"/>
            </c:ext>
          </c:extLst>
        </c:ser>
        <c:ser>
          <c:idx val="1"/>
          <c:order val="1"/>
          <c:tx>
            <c:strRef>
              <c:f>Sheet1!$T$9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Sheet1!$P$37:$P$40</c:f>
                <c:numCache>
                  <c:formatCode>General</c:formatCode>
                  <c:ptCount val="4"/>
                  <c:pt idx="0">
                    <c:v>3.1975252231427699E-2</c:v>
                  </c:pt>
                  <c:pt idx="1">
                    <c:v>5.4097296054545801E-2</c:v>
                  </c:pt>
                  <c:pt idx="2">
                    <c:v>1.1279969676056999E-2</c:v>
                  </c:pt>
                  <c:pt idx="3">
                    <c:v>0.23786416625677601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Sheet1!$R$14:$R$17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Sheet1!$T$14:$T$17</c:f>
              <c:numCache>
                <c:formatCode>General</c:formatCode>
                <c:ptCount val="4"/>
                <c:pt idx="0">
                  <c:v>0.46697896565013702</c:v>
                </c:pt>
                <c:pt idx="1">
                  <c:v>0.52189901361036395</c:v>
                </c:pt>
                <c:pt idx="2">
                  <c:v>0.35181123910106099</c:v>
                </c:pt>
                <c:pt idx="3">
                  <c:v>0.69591591682155096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7F-4964-A2F4-D9EF23304708}"/>
            </c:ext>
          </c:extLst>
        </c:ser>
        <c:ser>
          <c:idx val="2"/>
          <c:order val="2"/>
          <c:tx>
            <c:strRef>
              <c:f>Sheet1!$U$9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Sheet1!$P$61:$P$64</c:f>
                <c:numCache>
                  <c:formatCode>General</c:formatCode>
                  <c:ptCount val="4"/>
                  <c:pt idx="0">
                    <c:v>8.2277262991989394E-3</c:v>
                  </c:pt>
                  <c:pt idx="1">
                    <c:v>1.06055555569406E-2</c:v>
                  </c:pt>
                  <c:pt idx="2">
                    <c:v>0.29144061037149199</c:v>
                  </c:pt>
                  <c:pt idx="3">
                    <c:v>3.1122268684305E-2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Sheet1!$R$14:$R$17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Sheet1!$U$14:$U$17</c:f>
              <c:numCache>
                <c:formatCode>General</c:formatCode>
                <c:ptCount val="4"/>
                <c:pt idx="0">
                  <c:v>0.55071472784656295</c:v>
                </c:pt>
                <c:pt idx="1">
                  <c:v>0.44504949623420897</c:v>
                </c:pt>
                <c:pt idx="2">
                  <c:v>0.58193321197844095</c:v>
                </c:pt>
                <c:pt idx="3">
                  <c:v>0.48384485192653898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7F-4964-A2F4-D9EF233047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136760"/>
        <c:axId val="-2111144680"/>
      </c:barChart>
      <c:catAx>
        <c:axId val="-21111367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1144680"/>
        <c:crosses val="autoZero"/>
        <c:auto val="1"/>
        <c:lblAlgn val="ctr"/>
        <c:lblOffset val="100"/>
        <c:noMultiLvlLbl val="0"/>
      </c:catAx>
      <c:valAx>
        <c:axId val="-2111144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111367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Sheet1!$S$8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Sheet1!$P$9:$P$18</c:f>
                <c:numCache>
                  <c:formatCode>General</c:formatCode>
                  <c:ptCount val="10"/>
                  <c:pt idx="0">
                    <c:v>5.8310724340970101E-2</c:v>
                  </c:pt>
                  <c:pt idx="1">
                    <c:v>5.09243303924393E-2</c:v>
                  </c:pt>
                  <c:pt idx="2">
                    <c:v>7.7913443896994006E-2</c:v>
                  </c:pt>
                  <c:pt idx="3">
                    <c:v>0.122401002654683</c:v>
                  </c:pt>
                  <c:pt idx="4">
                    <c:v>0.11688219277553299</c:v>
                  </c:pt>
                  <c:pt idx="5">
                    <c:v>8.1986597778866896E-2</c:v>
                  </c:pt>
                  <c:pt idx="6">
                    <c:v>0.136370179523432</c:v>
                  </c:pt>
                  <c:pt idx="7">
                    <c:v>0.12706669844646701</c:v>
                  </c:pt>
                  <c:pt idx="8">
                    <c:v>0.119590079584244</c:v>
                  </c:pt>
                  <c:pt idx="9">
                    <c:v>7.6777274100753495E-2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Sheet1!$S$9:$S$12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18-4CF5-B19E-18BA662DA826}"/>
            </c:ext>
          </c:extLst>
        </c:ser>
        <c:ser>
          <c:idx val="1"/>
          <c:order val="1"/>
          <c:tx>
            <c:strRef>
              <c:f>Sheet1!$T$8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Sheet1!$P$33:$P$42</c:f>
                <c:numCache>
                  <c:formatCode>General</c:formatCode>
                  <c:ptCount val="10"/>
                  <c:pt idx="0">
                    <c:v>0.45829478261067302</c:v>
                  </c:pt>
                  <c:pt idx="1">
                    <c:v>0.25768434282114</c:v>
                  </c:pt>
                  <c:pt idx="2">
                    <c:v>0.53709202049946403</c:v>
                  </c:pt>
                  <c:pt idx="3">
                    <c:v>0.24963886971795499</c:v>
                  </c:pt>
                  <c:pt idx="4">
                    <c:v>4.6923707587634297E-2</c:v>
                  </c:pt>
                  <c:pt idx="5">
                    <c:v>4.6887985947190298E-2</c:v>
                  </c:pt>
                  <c:pt idx="6">
                    <c:v>5.6605267842693902E-2</c:v>
                  </c:pt>
                  <c:pt idx="7">
                    <c:v>6.7636915816915097E-2</c:v>
                  </c:pt>
                  <c:pt idx="8">
                    <c:v>0.15393812472585799</c:v>
                  </c:pt>
                  <c:pt idx="9">
                    <c:v>0.345689801266026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Sheet1!$T$9:$T$12</c:f>
              <c:numCache>
                <c:formatCode>General</c:formatCode>
                <c:ptCount val="4"/>
                <c:pt idx="0">
                  <c:v>3.8050462729709582</c:v>
                </c:pt>
                <c:pt idx="1">
                  <c:v>2.5478416898835352</c:v>
                </c:pt>
                <c:pt idx="2">
                  <c:v>4.6172005705815709</c:v>
                </c:pt>
                <c:pt idx="3">
                  <c:v>3.3553930462999659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18-4CF5-B19E-18BA662DA826}"/>
            </c:ext>
          </c:extLst>
        </c:ser>
        <c:ser>
          <c:idx val="2"/>
          <c:order val="2"/>
          <c:tx>
            <c:strRef>
              <c:f>Sheet1!$U$8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Sheet1!$P$57:$P$67</c:f>
                <c:numCache>
                  <c:formatCode>General</c:formatCode>
                  <c:ptCount val="11"/>
                  <c:pt idx="0">
                    <c:v>0.15986935453102899</c:v>
                  </c:pt>
                  <c:pt idx="1">
                    <c:v>0.154908653570693</c:v>
                  </c:pt>
                  <c:pt idx="2">
                    <c:v>6.4147545663581204E-2</c:v>
                  </c:pt>
                  <c:pt idx="3">
                    <c:v>2.1101739556390501E-2</c:v>
                  </c:pt>
                  <c:pt idx="4">
                    <c:v>9.6016916604517999E-2</c:v>
                  </c:pt>
                  <c:pt idx="5">
                    <c:v>0.165608699325241</c:v>
                  </c:pt>
                  <c:pt idx="6">
                    <c:v>6.7061220124627494E-2</c:v>
                  </c:pt>
                  <c:pt idx="7">
                    <c:v>6.5686047610056799E-3</c:v>
                  </c:pt>
                  <c:pt idx="8">
                    <c:v>2.9628016085764802E-2</c:v>
                  </c:pt>
                  <c:pt idx="9">
                    <c:v>3.07080774671992E-2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Sheet1!$U$9:$U$12</c:f>
              <c:numCache>
                <c:formatCode>General</c:formatCode>
                <c:ptCount val="4"/>
                <c:pt idx="0">
                  <c:v>5.1914013487264281</c:v>
                </c:pt>
                <c:pt idx="1">
                  <c:v>3.508330215002438</c:v>
                </c:pt>
                <c:pt idx="2">
                  <c:v>5.1490134476872669</c:v>
                </c:pt>
                <c:pt idx="3">
                  <c:v>1.229734501867302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18-4CF5-B19E-18BA662DA8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206568"/>
        <c:axId val="-2111219832"/>
      </c:barChart>
      <c:catAx>
        <c:axId val="-2111206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1219832"/>
        <c:crosses val="autoZero"/>
        <c:auto val="1"/>
        <c:lblAlgn val="ctr"/>
        <c:lblOffset val="100"/>
        <c:noMultiLvlLbl val="0"/>
      </c:catAx>
      <c:valAx>
        <c:axId val="-211121983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US"/>
                  <a:t>mRNA expression normalized to GAPDH </a:t>
                </a:r>
              </a:p>
              <a:p>
                <a:pPr algn="ctr" rtl="0">
                  <a:defRPr/>
                </a:pP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11206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Sheet1!$S$8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Sheet1!$P$13:$P$16</c:f>
                <c:numCache>
                  <c:formatCode>General</c:formatCode>
                  <c:ptCount val="4"/>
                  <c:pt idx="0">
                    <c:v>0.11688219277553299</c:v>
                  </c:pt>
                  <c:pt idx="1">
                    <c:v>8.1986597778866896E-2</c:v>
                  </c:pt>
                  <c:pt idx="2">
                    <c:v>0.136370179523432</c:v>
                  </c:pt>
                  <c:pt idx="3">
                    <c:v>0.12706669844646701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SPC24-002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Sheet1!$S$13:$S$16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59-4302-9411-DF634E30F2B9}"/>
            </c:ext>
          </c:extLst>
        </c:ser>
        <c:ser>
          <c:idx val="1"/>
          <c:order val="1"/>
          <c:tx>
            <c:strRef>
              <c:f>Sheet1!$T$8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Sheet1!$P$37:$P$40</c:f>
                <c:numCache>
                  <c:formatCode>General</c:formatCode>
                  <c:ptCount val="4"/>
                  <c:pt idx="0">
                    <c:v>4.6923707587634297E-2</c:v>
                  </c:pt>
                  <c:pt idx="1">
                    <c:v>4.6887985947190298E-2</c:v>
                  </c:pt>
                  <c:pt idx="2">
                    <c:v>5.6605267842693902E-2</c:v>
                  </c:pt>
                  <c:pt idx="3">
                    <c:v>6.7636915816915097E-2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SPC24-002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Sheet1!$T$13:$T$16</c:f>
              <c:numCache>
                <c:formatCode>General</c:formatCode>
                <c:ptCount val="4"/>
                <c:pt idx="0">
                  <c:v>0.53131138383657495</c:v>
                </c:pt>
                <c:pt idx="1">
                  <c:v>0.57838581889487295</c:v>
                </c:pt>
                <c:pt idx="2">
                  <c:v>0.59762571108912399</c:v>
                </c:pt>
                <c:pt idx="3">
                  <c:v>0.86227562388933698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59-4302-9411-DF634E30F2B9}"/>
            </c:ext>
          </c:extLst>
        </c:ser>
        <c:ser>
          <c:idx val="2"/>
          <c:order val="2"/>
          <c:tx>
            <c:strRef>
              <c:f>Sheet1!$U$8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Sheet1!$P$61:$P$64</c:f>
                <c:numCache>
                  <c:formatCode>General</c:formatCode>
                  <c:ptCount val="4"/>
                  <c:pt idx="0">
                    <c:v>9.6016916604517999E-2</c:v>
                  </c:pt>
                  <c:pt idx="1">
                    <c:v>0.165608699325241</c:v>
                  </c:pt>
                  <c:pt idx="2">
                    <c:v>6.7061220124627494E-2</c:v>
                  </c:pt>
                  <c:pt idx="3">
                    <c:v>6.5686047610056799E-3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SPC24-002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Sheet1!$U$13:$U$16</c:f>
              <c:numCache>
                <c:formatCode>General</c:formatCode>
                <c:ptCount val="4"/>
                <c:pt idx="0">
                  <c:v>1.1062181598004219</c:v>
                </c:pt>
                <c:pt idx="1">
                  <c:v>0.71625620925338995</c:v>
                </c:pt>
                <c:pt idx="2">
                  <c:v>0.45771647689202899</c:v>
                </c:pt>
                <c:pt idx="3">
                  <c:v>0.93904621976776503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59-4302-9411-DF634E30F2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251448"/>
        <c:axId val="-2111256456"/>
      </c:barChart>
      <c:catAx>
        <c:axId val="-2111251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1256456"/>
        <c:crosses val="autoZero"/>
        <c:auto val="1"/>
        <c:lblAlgn val="ctr"/>
        <c:lblOffset val="100"/>
        <c:noMultiLvlLbl val="0"/>
      </c:catAx>
      <c:valAx>
        <c:axId val="-2111256456"/>
        <c:scaling>
          <c:orientation val="minMax"/>
          <c:max val="1.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-2111251448"/>
        <c:crosses val="autoZero"/>
        <c:crossBetween val="between"/>
        <c:majorUnit val="0.5"/>
        <c:minorUnit val="0.04"/>
      </c:valAx>
    </c:plotArea>
    <c:legend>
      <c:legendPos val="r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Sheet1!$S$8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Sheet1!$S$46:$S$49</c:f>
                <c:numCache>
                  <c:formatCode>General</c:formatCode>
                  <c:ptCount val="4"/>
                  <c:pt idx="0">
                    <c:v>6.1746627628523697E-2</c:v>
                  </c:pt>
                  <c:pt idx="1">
                    <c:v>2.1097931721859701E-2</c:v>
                  </c:pt>
                  <c:pt idx="2">
                    <c:v>3.5217752772033102E-2</c:v>
                  </c:pt>
                  <c:pt idx="3">
                    <c:v>0.13598766768704401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Sheet1!$S$13:$S$16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47-48FA-A7B7-7807C8A86E6F}"/>
            </c:ext>
          </c:extLst>
        </c:ser>
        <c:ser>
          <c:idx val="1"/>
          <c:order val="1"/>
          <c:tx>
            <c:strRef>
              <c:f>Sheet1!$T$8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Sheet1!$T$46:$T$49</c:f>
                <c:numCache>
                  <c:formatCode>General</c:formatCode>
                  <c:ptCount val="4"/>
                  <c:pt idx="0">
                    <c:v>2.5128974111365298E-3</c:v>
                  </c:pt>
                  <c:pt idx="1">
                    <c:v>1.50433095744165E-2</c:v>
                  </c:pt>
                  <c:pt idx="2">
                    <c:v>3.15455548070585E-3</c:v>
                  </c:pt>
                  <c:pt idx="3">
                    <c:v>0.18098155596683799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Sheet1!$T$13:$T$16</c:f>
              <c:numCache>
                <c:formatCode>General</c:formatCode>
                <c:ptCount val="4"/>
                <c:pt idx="0">
                  <c:v>0.39752270531668399</c:v>
                </c:pt>
                <c:pt idx="1">
                  <c:v>0.41612349100037499</c:v>
                </c:pt>
                <c:pt idx="2">
                  <c:v>0.23927575752209099</c:v>
                </c:pt>
                <c:pt idx="3">
                  <c:v>0.62622976152173704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47-48FA-A7B7-7807C8A86E6F}"/>
            </c:ext>
          </c:extLst>
        </c:ser>
        <c:ser>
          <c:idx val="2"/>
          <c:order val="2"/>
          <c:tx>
            <c:strRef>
              <c:f>Sheet1!$U$8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Sheet1!$U$46:$U$49</c:f>
                <c:numCache>
                  <c:formatCode>General</c:formatCode>
                  <c:ptCount val="4"/>
                  <c:pt idx="0">
                    <c:v>2.9479994135012799E-2</c:v>
                  </c:pt>
                  <c:pt idx="1">
                    <c:v>7.4491916125316901E-2</c:v>
                  </c:pt>
                  <c:pt idx="2">
                    <c:v>5.5522555934041297E-2</c:v>
                  </c:pt>
                  <c:pt idx="3">
                    <c:v>0.66109470644304302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Sheet1!$U$13:$U$16</c:f>
              <c:numCache>
                <c:formatCode>General</c:formatCode>
                <c:ptCount val="4"/>
                <c:pt idx="0">
                  <c:v>0.73715762667267004</c:v>
                </c:pt>
                <c:pt idx="1">
                  <c:v>0.97317577611817496</c:v>
                </c:pt>
                <c:pt idx="2">
                  <c:v>0.264137790567393</c:v>
                </c:pt>
                <c:pt idx="3">
                  <c:v>0.91141538300292702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47-48FA-A7B7-7807C8A86E6F}"/>
            </c:ext>
          </c:extLst>
        </c:ser>
        <c:ser>
          <c:idx val="3"/>
          <c:order val="3"/>
          <c:tx>
            <c:strRef>
              <c:f>Sheet1!$V$8</c:f>
              <c:strCache>
                <c:ptCount val="1"/>
                <c:pt idx="0">
                  <c:v>PRPF8-04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Sheet1!$V$46:$V$49</c:f>
                <c:numCache>
                  <c:formatCode>General</c:formatCode>
                  <c:ptCount val="4"/>
                  <c:pt idx="0">
                    <c:v>1.7619539088617801E-2</c:v>
                  </c:pt>
                  <c:pt idx="1">
                    <c:v>3.4562550452780699E-2</c:v>
                  </c:pt>
                  <c:pt idx="2">
                    <c:v>4.7401831430418902E-3</c:v>
                  </c:pt>
                  <c:pt idx="3">
                    <c:v>0.75217550787767695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Sheet1!$V$13:$V$16</c:f>
              <c:numCache>
                <c:formatCode>General</c:formatCode>
                <c:ptCount val="4"/>
                <c:pt idx="0">
                  <c:v>0.53999988638867802</c:v>
                </c:pt>
                <c:pt idx="1">
                  <c:v>0.95915723450052603</c:v>
                </c:pt>
                <c:pt idx="2">
                  <c:v>0.27896728039902402</c:v>
                </c:pt>
                <c:pt idx="3">
                  <c:v>0.87371646066155595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47-48FA-A7B7-7807C8A86E6F}"/>
            </c:ext>
          </c:extLst>
        </c:ser>
        <c:ser>
          <c:idx val="4"/>
          <c:order val="4"/>
          <c:tx>
            <c:strRef>
              <c:f>Sheet1!$W$8</c:f>
              <c:strCache>
                <c:ptCount val="1"/>
                <c:pt idx="0">
                  <c:v>PRPF8-05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Sheet1!$W$46:$W$49</c:f>
                <c:numCache>
                  <c:formatCode>General</c:formatCode>
                  <c:ptCount val="4"/>
                  <c:pt idx="0">
                    <c:v>0.25598375778677002</c:v>
                  </c:pt>
                  <c:pt idx="1">
                    <c:v>0.32105047741277998</c:v>
                  </c:pt>
                  <c:pt idx="2">
                    <c:v>1.1811375727220901E-2</c:v>
                  </c:pt>
                  <c:pt idx="3">
                    <c:v>2.4416783501184001E-2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Sheet1!$R$13:$R$16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Sheet1!$W$13:$W$16</c:f>
              <c:numCache>
                <c:formatCode>General</c:formatCode>
                <c:ptCount val="4"/>
                <c:pt idx="0">
                  <c:v>1.2154408767207729</c:v>
                </c:pt>
                <c:pt idx="1">
                  <c:v>1.876557958413821</c:v>
                </c:pt>
                <c:pt idx="2">
                  <c:v>0.43283288053124502</c:v>
                </c:pt>
                <c:pt idx="3">
                  <c:v>0.313803868104651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47-48FA-A7B7-7807C8A86E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320056"/>
        <c:axId val="-2111317080"/>
      </c:barChart>
      <c:catAx>
        <c:axId val="-21113200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11317080"/>
        <c:crosses val="autoZero"/>
        <c:auto val="1"/>
        <c:lblAlgn val="ctr"/>
        <c:lblOffset val="100"/>
        <c:noMultiLvlLbl val="0"/>
      </c:catAx>
      <c:valAx>
        <c:axId val="-2111317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113200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Sheet1!$C$4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Sheet1!$F$5:$F$14</c:f>
                <c:numCache>
                  <c:formatCode>General</c:formatCode>
                  <c:ptCount val="10"/>
                  <c:pt idx="0">
                    <c:v>4.7220259661751599E-2</c:v>
                  </c:pt>
                  <c:pt idx="1">
                    <c:v>3.1907456804438399E-2</c:v>
                  </c:pt>
                  <c:pt idx="2">
                    <c:v>1.5121508992273399E-2</c:v>
                  </c:pt>
                  <c:pt idx="3">
                    <c:v>4.3474445865406101E-2</c:v>
                  </c:pt>
                  <c:pt idx="4">
                    <c:v>6.9724144562043899E-2</c:v>
                  </c:pt>
                  <c:pt idx="5">
                    <c:v>3.44964893329495E-2</c:v>
                  </c:pt>
                  <c:pt idx="6">
                    <c:v>9.0295646123624198E-3</c:v>
                  </c:pt>
                  <c:pt idx="7">
                    <c:v>4.3171839680470697E-2</c:v>
                  </c:pt>
                  <c:pt idx="8">
                    <c:v>0.28242373793657599</c:v>
                  </c:pt>
                  <c:pt idx="9">
                    <c:v>9.8616557745185296E-2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Sheet1!$B$5:$B$8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BC-422A-B55F-40BEDA0F8475}"/>
            </c:ext>
          </c:extLst>
        </c:ser>
        <c:ser>
          <c:idx val="1"/>
          <c:order val="1"/>
          <c:tx>
            <c:strRef>
              <c:f>Sheet1!$D$4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Sheet1!$G$5:$G$14</c:f>
                <c:numCache>
                  <c:formatCode>General</c:formatCode>
                  <c:ptCount val="10"/>
                  <c:pt idx="0">
                    <c:v>0.31268467116586401</c:v>
                  </c:pt>
                  <c:pt idx="1">
                    <c:v>0.30194907105679197</c:v>
                  </c:pt>
                  <c:pt idx="2">
                    <c:v>0.41702517632783598</c:v>
                  </c:pt>
                  <c:pt idx="3">
                    <c:v>0.27673448574800802</c:v>
                  </c:pt>
                  <c:pt idx="4">
                    <c:v>4.7198424448844298E-2</c:v>
                  </c:pt>
                  <c:pt idx="5">
                    <c:v>1.0740944133486001E-2</c:v>
                  </c:pt>
                  <c:pt idx="6">
                    <c:v>1.2670490898050999E-2</c:v>
                  </c:pt>
                  <c:pt idx="7">
                    <c:v>2.5482493243148802E-2</c:v>
                  </c:pt>
                  <c:pt idx="8">
                    <c:v>3.4892032318711199</c:v>
                  </c:pt>
                  <c:pt idx="9">
                    <c:v>0.104489501298295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Sheet1!$B$5:$B$8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Sheet1!$D$5:$D$8</c:f>
              <c:numCache>
                <c:formatCode>General</c:formatCode>
                <c:ptCount val="4"/>
                <c:pt idx="0">
                  <c:v>2.9869390648323422</c:v>
                </c:pt>
                <c:pt idx="1">
                  <c:v>2.420614168492158</c:v>
                </c:pt>
                <c:pt idx="2">
                  <c:v>4.1495711100252519</c:v>
                </c:pt>
                <c:pt idx="3">
                  <c:v>9.4284787320336196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BC-422A-B55F-40BEDA0F8475}"/>
            </c:ext>
          </c:extLst>
        </c:ser>
        <c:ser>
          <c:idx val="2"/>
          <c:order val="2"/>
          <c:tx>
            <c:strRef>
              <c:f>Sheet1!$E$4</c:f>
              <c:strCache>
                <c:ptCount val="1"/>
                <c:pt idx="0">
                  <c:v>PRPF8-04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Sheet1!$H$5:$H$14</c:f>
                <c:numCache>
                  <c:formatCode>General</c:formatCode>
                  <c:ptCount val="10"/>
                  <c:pt idx="0">
                    <c:v>0.13958908358161201</c:v>
                  </c:pt>
                  <c:pt idx="1">
                    <c:v>0.31421990911676301</c:v>
                  </c:pt>
                  <c:pt idx="2">
                    <c:v>0.59446979814865297</c:v>
                  </c:pt>
                  <c:pt idx="3">
                    <c:v>0.72859063164002802</c:v>
                  </c:pt>
                  <c:pt idx="4">
                    <c:v>2.2425283802753899E-2</c:v>
                  </c:pt>
                  <c:pt idx="5">
                    <c:v>0.16679711995159099</c:v>
                  </c:pt>
                  <c:pt idx="6">
                    <c:v>1.2763096856069101E-2</c:v>
                  </c:pt>
                  <c:pt idx="7">
                    <c:v>0.160628741089204</c:v>
                  </c:pt>
                  <c:pt idx="8">
                    <c:v>2.0890300727027671</c:v>
                  </c:pt>
                  <c:pt idx="9">
                    <c:v>0.34562988091246899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Sheet1!$B$5:$B$8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Sheet1!$E$5:$E$8</c:f>
              <c:numCache>
                <c:formatCode>General</c:formatCode>
                <c:ptCount val="4"/>
                <c:pt idx="0">
                  <c:v>3.1496632036226262</c:v>
                </c:pt>
                <c:pt idx="1">
                  <c:v>2.4241264000610681</c:v>
                </c:pt>
                <c:pt idx="2">
                  <c:v>4.1518864294801494</c:v>
                </c:pt>
                <c:pt idx="3">
                  <c:v>21.11328452449235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BC-422A-B55F-40BEDA0F84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349656"/>
        <c:axId val="-2111354008"/>
      </c:barChart>
      <c:catAx>
        <c:axId val="-211134965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1354008"/>
        <c:crosses val="autoZero"/>
        <c:auto val="1"/>
        <c:lblAlgn val="ctr"/>
        <c:lblOffset val="100"/>
        <c:noMultiLvlLbl val="0"/>
      </c:catAx>
      <c:valAx>
        <c:axId val="-211135400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 mRNA expression normalized to GAPDH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113496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Sheet1!$C$4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Sheet1!$F$9:$F$12</c:f>
                <c:numCache>
                  <c:formatCode>General</c:formatCode>
                  <c:ptCount val="4"/>
                  <c:pt idx="0">
                    <c:v>6.9724144562043899E-2</c:v>
                  </c:pt>
                  <c:pt idx="1">
                    <c:v>3.44964893329495E-2</c:v>
                  </c:pt>
                  <c:pt idx="2">
                    <c:v>9.0295646123624198E-3</c:v>
                  </c:pt>
                  <c:pt idx="3">
                    <c:v>4.3171839680470697E-2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Sheet1!$B$9:$B$12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Sheet1!$C$9:$C$12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46-43FE-AFDB-1F302B0906BF}"/>
            </c:ext>
          </c:extLst>
        </c:ser>
        <c:ser>
          <c:idx val="1"/>
          <c:order val="1"/>
          <c:tx>
            <c:strRef>
              <c:f>Sheet1!$D$4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Sheet1!$G$9:$G$12</c:f>
                <c:numCache>
                  <c:formatCode>General</c:formatCode>
                  <c:ptCount val="4"/>
                  <c:pt idx="0">
                    <c:v>4.7198424448844298E-2</c:v>
                  </c:pt>
                  <c:pt idx="1">
                    <c:v>1.0740944133486001E-2</c:v>
                  </c:pt>
                  <c:pt idx="2">
                    <c:v>1.2670490898050999E-2</c:v>
                  </c:pt>
                  <c:pt idx="3">
                    <c:v>2.5482493243148802E-2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Sheet1!$B$9:$B$12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Sheet1!$D$9:$D$12</c:f>
              <c:numCache>
                <c:formatCode>General</c:formatCode>
                <c:ptCount val="4"/>
                <c:pt idx="0">
                  <c:v>0.50819300569598302</c:v>
                </c:pt>
                <c:pt idx="1">
                  <c:v>0.272211646690806</c:v>
                </c:pt>
                <c:pt idx="2">
                  <c:v>0.28082905583746698</c:v>
                </c:pt>
                <c:pt idx="3">
                  <c:v>0.44805606661588199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46-43FE-AFDB-1F302B0906BF}"/>
            </c:ext>
          </c:extLst>
        </c:ser>
        <c:ser>
          <c:idx val="2"/>
          <c:order val="2"/>
          <c:tx>
            <c:strRef>
              <c:f>Sheet1!$E$4</c:f>
              <c:strCache>
                <c:ptCount val="1"/>
                <c:pt idx="0">
                  <c:v>PRPF8-04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Sheet1!$H$9:$H$12</c:f>
                <c:numCache>
                  <c:formatCode>General</c:formatCode>
                  <c:ptCount val="4"/>
                  <c:pt idx="0">
                    <c:v>2.2425283802753899E-2</c:v>
                  </c:pt>
                  <c:pt idx="1">
                    <c:v>0.16679711995159099</c:v>
                  </c:pt>
                  <c:pt idx="2">
                    <c:v>1.2763096856069101E-2</c:v>
                  </c:pt>
                  <c:pt idx="3">
                    <c:v>0.160628741089204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Sheet1!$B$9:$B$12</c:f>
              <c:strCache>
                <c:ptCount val="4"/>
                <c:pt idx="0">
                  <c:v>SPC24-001</c:v>
                </c:pt>
                <c:pt idx="1">
                  <c:v>B9D2-001</c:v>
                </c:pt>
                <c:pt idx="2">
                  <c:v>E2F1-001</c:v>
                </c:pt>
                <c:pt idx="3">
                  <c:v>PSMB10-003</c:v>
                </c:pt>
              </c:strCache>
            </c:strRef>
          </c:cat>
          <c:val>
            <c:numRef>
              <c:f>Sheet1!$E$9:$E$12</c:f>
              <c:numCache>
                <c:formatCode>General</c:formatCode>
                <c:ptCount val="4"/>
                <c:pt idx="0">
                  <c:v>0.667038450139532</c:v>
                </c:pt>
                <c:pt idx="1">
                  <c:v>0.89862429738817995</c:v>
                </c:pt>
                <c:pt idx="2">
                  <c:v>0.28335078078699399</c:v>
                </c:pt>
                <c:pt idx="3">
                  <c:v>0.75154825581600204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46-43FE-AFDB-1F302B0906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401096"/>
        <c:axId val="-2111398040"/>
      </c:barChart>
      <c:catAx>
        <c:axId val="-211140109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1398040"/>
        <c:crosses val="autoZero"/>
        <c:auto val="1"/>
        <c:lblAlgn val="ctr"/>
        <c:lblOffset val="100"/>
        <c:noMultiLvlLbl val="0"/>
      </c:catAx>
      <c:valAx>
        <c:axId val="-2111398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114010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Sheet1!$B$9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Sheet1!$P$13:$P$16</c:f>
                <c:numCache>
                  <c:formatCode>General</c:formatCode>
                  <c:ptCount val="4"/>
                  <c:pt idx="0">
                    <c:v>7.0449488282233897E-3</c:v>
                  </c:pt>
                  <c:pt idx="1">
                    <c:v>6.8252650632201796E-3</c:v>
                  </c:pt>
                  <c:pt idx="2">
                    <c:v>0.10233520803632</c:v>
                  </c:pt>
                  <c:pt idx="3">
                    <c:v>2.2533514916415601E-2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Sheet1!$C$9:$C$18</c:f>
              <c:strCache>
                <c:ptCount val="10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  <c:pt idx="4">
                  <c:v>SPC24-001</c:v>
                </c:pt>
                <c:pt idx="5">
                  <c:v>B9D2-001</c:v>
                </c:pt>
                <c:pt idx="6">
                  <c:v>E2F1-001</c:v>
                </c:pt>
                <c:pt idx="7">
                  <c:v>PSMB-003</c:v>
                </c:pt>
                <c:pt idx="8">
                  <c:v>CXCL8</c:v>
                </c:pt>
                <c:pt idx="9">
                  <c:v>CXCL1</c:v>
                </c:pt>
              </c:strCache>
            </c:strRef>
          </c:cat>
          <c:val>
            <c:numRef>
              <c:f>Sheet1!$O$13:$O$16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20-4BC3-ABB3-9C2B8D593393}"/>
            </c:ext>
          </c:extLst>
        </c:ser>
        <c:ser>
          <c:idx val="1"/>
          <c:order val="1"/>
          <c:tx>
            <c:strRef>
              <c:f>Sheet1!$B$33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Sheet1!$P$37:$P$40</c:f>
                <c:numCache>
                  <c:formatCode>General</c:formatCode>
                  <c:ptCount val="4"/>
                  <c:pt idx="0">
                    <c:v>5.2245780152242502E-2</c:v>
                  </c:pt>
                  <c:pt idx="1">
                    <c:v>6.2947017712978406E-2</c:v>
                  </c:pt>
                  <c:pt idx="2">
                    <c:v>3.9897899994569198E-2</c:v>
                  </c:pt>
                  <c:pt idx="3">
                    <c:v>8.4271591736949605E-2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Sheet1!$C$9:$C$18</c:f>
              <c:strCache>
                <c:ptCount val="10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  <c:pt idx="4">
                  <c:v>SPC24-001</c:v>
                </c:pt>
                <c:pt idx="5">
                  <c:v>B9D2-001</c:v>
                </c:pt>
                <c:pt idx="6">
                  <c:v>E2F1-001</c:v>
                </c:pt>
                <c:pt idx="7">
                  <c:v>PSMB-003</c:v>
                </c:pt>
                <c:pt idx="8">
                  <c:v>CXCL8</c:v>
                </c:pt>
                <c:pt idx="9">
                  <c:v>CXCL1</c:v>
                </c:pt>
              </c:strCache>
            </c:strRef>
          </c:cat>
          <c:val>
            <c:numRef>
              <c:f>Sheet1!$O$37:$O$40</c:f>
              <c:numCache>
                <c:formatCode>General</c:formatCode>
                <c:ptCount val="4"/>
                <c:pt idx="0">
                  <c:v>0.43959659772716497</c:v>
                </c:pt>
                <c:pt idx="1">
                  <c:v>0.71830060243958804</c:v>
                </c:pt>
                <c:pt idx="2">
                  <c:v>0.17157333949525</c:v>
                </c:pt>
                <c:pt idx="3">
                  <c:v>1.09031787884543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20-4BC3-ABB3-9C2B8D593393}"/>
            </c:ext>
          </c:extLst>
        </c:ser>
        <c:ser>
          <c:idx val="2"/>
          <c:order val="2"/>
          <c:tx>
            <c:strRef>
              <c:f>Sheet1!$B$57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Sheet1!$P$61:$P$64</c:f>
                <c:numCache>
                  <c:formatCode>General</c:formatCode>
                  <c:ptCount val="4"/>
                  <c:pt idx="0">
                    <c:v>0.111285465356499</c:v>
                  </c:pt>
                  <c:pt idx="1">
                    <c:v>6.9674825674246793E-2</c:v>
                  </c:pt>
                  <c:pt idx="2">
                    <c:v>0.154829733485851</c:v>
                  </c:pt>
                  <c:pt idx="3">
                    <c:v>8.2507041041286505E-2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Sheet1!$C$9:$C$18</c:f>
              <c:strCache>
                <c:ptCount val="10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  <c:pt idx="4">
                  <c:v>SPC24-001</c:v>
                </c:pt>
                <c:pt idx="5">
                  <c:v>B9D2-001</c:v>
                </c:pt>
                <c:pt idx="6">
                  <c:v>E2F1-001</c:v>
                </c:pt>
                <c:pt idx="7">
                  <c:v>PSMB-003</c:v>
                </c:pt>
                <c:pt idx="8">
                  <c:v>CXCL8</c:v>
                </c:pt>
                <c:pt idx="9">
                  <c:v>CXCL1</c:v>
                </c:pt>
              </c:strCache>
            </c:strRef>
          </c:cat>
          <c:val>
            <c:numRef>
              <c:f>Sheet1!$O$61:$O$64</c:f>
              <c:numCache>
                <c:formatCode>General</c:formatCode>
                <c:ptCount val="4"/>
                <c:pt idx="0">
                  <c:v>0.668678735390835</c:v>
                </c:pt>
                <c:pt idx="1">
                  <c:v>0.66841596236804701</c:v>
                </c:pt>
                <c:pt idx="2">
                  <c:v>0.39121640217467202</c:v>
                </c:pt>
                <c:pt idx="3">
                  <c:v>0.74313812948378699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20-4BC3-ABB3-9C2B8D593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1477512"/>
        <c:axId val="-2111480680"/>
      </c:barChart>
      <c:catAx>
        <c:axId val="-2111477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1480680"/>
        <c:crosses val="autoZero"/>
        <c:auto val="1"/>
        <c:lblAlgn val="ctr"/>
        <c:lblOffset val="100"/>
        <c:noMultiLvlLbl val="0"/>
      </c:catAx>
      <c:valAx>
        <c:axId val="-2111480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114775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Sheet1!$J$58:$J$60</c:f>
                <c:numCache>
                  <c:formatCode>General</c:formatCode>
                  <c:ptCount val="3"/>
                  <c:pt idx="0">
                    <c:v>0.13341637380878299</c:v>
                  </c:pt>
                  <c:pt idx="1">
                    <c:v>2.9351602237932199E-2</c:v>
                  </c:pt>
                  <c:pt idx="2">
                    <c:v>4.26932396188104E-2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Sheet1!$C$58:$C$60</c:f>
              <c:strCache>
                <c:ptCount val="3"/>
                <c:pt idx="0">
                  <c:v>CTRL</c:v>
                </c:pt>
                <c:pt idx="1">
                  <c:v>SF3B1-07</c:v>
                </c:pt>
                <c:pt idx="2">
                  <c:v>SF3B1-08</c:v>
                </c:pt>
              </c:strCache>
            </c:strRef>
          </c:cat>
          <c:val>
            <c:numRef>
              <c:f>Sheet1!$H$58:$H$60</c:f>
              <c:numCache>
                <c:formatCode>General</c:formatCode>
                <c:ptCount val="3"/>
                <c:pt idx="0">
                  <c:v>1</c:v>
                </c:pt>
                <c:pt idx="1">
                  <c:v>8.8679245283018807E-2</c:v>
                </c:pt>
                <c:pt idx="2">
                  <c:v>0.23396226415094301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42-46AC-BFCE-8C280598C5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9688816"/>
        <c:axId val="839147168"/>
      </c:barChart>
      <c:catAx>
        <c:axId val="839688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39147168"/>
        <c:crosses val="autoZero"/>
        <c:auto val="1"/>
        <c:lblAlgn val="ctr"/>
        <c:lblOffset val="100"/>
        <c:noMultiLvlLbl val="0"/>
      </c:catAx>
      <c:valAx>
        <c:axId val="8391471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HCC1187 viability </a:t>
                </a:r>
              </a:p>
              <a:p>
                <a:pPr>
                  <a:defRPr/>
                </a:pPr>
                <a:r>
                  <a:rPr lang="en-US"/>
                  <a:t>(normalized to CTRL)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39688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Sheet1!$L$36</c:f>
              <c:strCache>
                <c:ptCount val="1"/>
                <c:pt idx="0">
                  <c:v>Non-targeting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Sheet1!$P$37:$P$48</c:f>
                <c:numCache>
                  <c:formatCode>General</c:formatCode>
                  <c:ptCount val="12"/>
                  <c:pt idx="0">
                    <c:v>0.108147250021699</c:v>
                  </c:pt>
                  <c:pt idx="1">
                    <c:v>0.113843178948242</c:v>
                  </c:pt>
                  <c:pt idx="2">
                    <c:v>0.29324121435134398</c:v>
                  </c:pt>
                  <c:pt idx="3">
                    <c:v>0.15321776611263499</c:v>
                  </c:pt>
                  <c:pt idx="4">
                    <c:v>0.184967029806234</c:v>
                  </c:pt>
                  <c:pt idx="5">
                    <c:v>0.26967802721241102</c:v>
                  </c:pt>
                  <c:pt idx="6">
                    <c:v>0.148718253511048</c:v>
                  </c:pt>
                  <c:pt idx="7">
                    <c:v>4.6303919579866199E-3</c:v>
                  </c:pt>
                  <c:pt idx="8">
                    <c:v>0.19112808889727601</c:v>
                  </c:pt>
                  <c:pt idx="9">
                    <c:v>0.169843846704999</c:v>
                  </c:pt>
                  <c:pt idx="10">
                    <c:v>0.24548077181282901</c:v>
                  </c:pt>
                  <c:pt idx="11">
                    <c:v>0.14243133819909801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Sheet1!$K$37:$K$47</c:f>
              <c:strCache>
                <c:ptCount val="11"/>
                <c:pt idx="0">
                  <c:v>CLDN1</c:v>
                </c:pt>
                <c:pt idx="1">
                  <c:v>CXCL8</c:v>
                </c:pt>
                <c:pt idx="2">
                  <c:v>PSG1</c:v>
                </c:pt>
                <c:pt idx="3">
                  <c:v>TNF</c:v>
                </c:pt>
                <c:pt idx="4">
                  <c:v>MARVELD1</c:v>
                </c:pt>
                <c:pt idx="5">
                  <c:v>SAR1B</c:v>
                </c:pt>
                <c:pt idx="6">
                  <c:v>MAPKAP1</c:v>
                </c:pt>
                <c:pt idx="7">
                  <c:v>CXCL1</c:v>
                </c:pt>
                <c:pt idx="8">
                  <c:v>OPN3</c:v>
                </c:pt>
                <c:pt idx="9">
                  <c:v>SNORA59B</c:v>
                </c:pt>
                <c:pt idx="10">
                  <c:v>GREM1</c:v>
                </c:pt>
              </c:strCache>
            </c:strRef>
          </c:cat>
          <c:val>
            <c:numRef>
              <c:f>Sheet1!$L$37:$L$47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53-4E7E-8696-E73484FFADAF}"/>
            </c:ext>
          </c:extLst>
        </c:ser>
        <c:ser>
          <c:idx val="1"/>
          <c:order val="1"/>
          <c:tx>
            <c:strRef>
              <c:f>Sheet1!$M$36</c:f>
              <c:strCache>
                <c:ptCount val="1"/>
                <c:pt idx="0">
                  <c:v>si-PRPF8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Sheet1!$Q$37:$Q$47</c:f>
                <c:numCache>
                  <c:formatCode>General</c:formatCode>
                  <c:ptCount val="11"/>
                  <c:pt idx="0">
                    <c:v>1.1844835007935131</c:v>
                  </c:pt>
                  <c:pt idx="1">
                    <c:v>6.2742774213293933</c:v>
                  </c:pt>
                  <c:pt idx="2">
                    <c:v>0.31960027153878201</c:v>
                  </c:pt>
                  <c:pt idx="3">
                    <c:v>3.5352039184525919</c:v>
                  </c:pt>
                  <c:pt idx="4">
                    <c:v>2.3824130471635812</c:v>
                  </c:pt>
                  <c:pt idx="5">
                    <c:v>1.858903736297091</c:v>
                  </c:pt>
                  <c:pt idx="6">
                    <c:v>1.24439507471005E-2</c:v>
                  </c:pt>
                  <c:pt idx="7">
                    <c:v>0.78157508494993999</c:v>
                  </c:pt>
                  <c:pt idx="8">
                    <c:v>7.1460765942631801E-2</c:v>
                  </c:pt>
                  <c:pt idx="9">
                    <c:v>5.04036484078908E-2</c:v>
                  </c:pt>
                  <c:pt idx="10">
                    <c:v>0.52371166365597499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Sheet1!$K$37:$K$47</c:f>
              <c:strCache>
                <c:ptCount val="11"/>
                <c:pt idx="0">
                  <c:v>CLDN1</c:v>
                </c:pt>
                <c:pt idx="1">
                  <c:v>CXCL8</c:v>
                </c:pt>
                <c:pt idx="2">
                  <c:v>PSG1</c:v>
                </c:pt>
                <c:pt idx="3">
                  <c:v>TNF</c:v>
                </c:pt>
                <c:pt idx="4">
                  <c:v>MARVELD1</c:v>
                </c:pt>
                <c:pt idx="5">
                  <c:v>SAR1B</c:v>
                </c:pt>
                <c:pt idx="6">
                  <c:v>MAPKAP1</c:v>
                </c:pt>
                <c:pt idx="7">
                  <c:v>CXCL1</c:v>
                </c:pt>
                <c:pt idx="8">
                  <c:v>OPN3</c:v>
                </c:pt>
                <c:pt idx="9">
                  <c:v>SNORA59B</c:v>
                </c:pt>
                <c:pt idx="10">
                  <c:v>GREM1</c:v>
                </c:pt>
              </c:strCache>
            </c:strRef>
          </c:cat>
          <c:val>
            <c:numRef>
              <c:f>Sheet1!$M$37:$M$47</c:f>
              <c:numCache>
                <c:formatCode>0.00</c:formatCode>
                <c:ptCount val="11"/>
                <c:pt idx="0">
                  <c:v>9.8198057492028621</c:v>
                </c:pt>
                <c:pt idx="1">
                  <c:v>15.126104122683209</c:v>
                </c:pt>
                <c:pt idx="2">
                  <c:v>19.204419037041411</c:v>
                </c:pt>
                <c:pt idx="3">
                  <c:v>33.743058670300037</c:v>
                </c:pt>
                <c:pt idx="4">
                  <c:v>9.2085846969409992</c:v>
                </c:pt>
                <c:pt idx="5">
                  <c:v>3.6433491805658909</c:v>
                </c:pt>
                <c:pt idx="6">
                  <c:v>1.023529395513449</c:v>
                </c:pt>
                <c:pt idx="7">
                  <c:v>6.3869440971422327</c:v>
                </c:pt>
                <c:pt idx="8">
                  <c:v>2.3797371438323611</c:v>
                </c:pt>
                <c:pt idx="9">
                  <c:v>1.7427046630431959</c:v>
                </c:pt>
                <c:pt idx="10">
                  <c:v>7.3463369030182371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53-4E7E-8696-E73484FFADAF}"/>
            </c:ext>
          </c:extLst>
        </c:ser>
        <c:ser>
          <c:idx val="2"/>
          <c:order val="2"/>
          <c:tx>
            <c:strRef>
              <c:f>Sheet1!$N$36</c:f>
              <c:strCache>
                <c:ptCount val="1"/>
                <c:pt idx="0">
                  <c:v>si-PRPF38A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Sheet1!$R$37:$R$47</c:f>
                <c:numCache>
                  <c:formatCode>General</c:formatCode>
                  <c:ptCount val="11"/>
                  <c:pt idx="0">
                    <c:v>0.52831846075192401</c:v>
                  </c:pt>
                  <c:pt idx="1">
                    <c:v>0.98280116933779604</c:v>
                  </c:pt>
                  <c:pt idx="2">
                    <c:v>0.121882826062736</c:v>
                  </c:pt>
                  <c:pt idx="3">
                    <c:v>3.7580883167941082</c:v>
                  </c:pt>
                  <c:pt idx="4">
                    <c:v>0.97301681108692595</c:v>
                  </c:pt>
                  <c:pt idx="5">
                    <c:v>0.240691324952298</c:v>
                  </c:pt>
                  <c:pt idx="6">
                    <c:v>0.15314419172434199</c:v>
                  </c:pt>
                  <c:pt idx="7">
                    <c:v>0.18647524680409699</c:v>
                  </c:pt>
                  <c:pt idx="8">
                    <c:v>0.10352106930704599</c:v>
                  </c:pt>
                  <c:pt idx="9">
                    <c:v>0.20271586595164701</c:v>
                  </c:pt>
                  <c:pt idx="10">
                    <c:v>0.55677589965962404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Sheet1!$K$37:$K$47</c:f>
              <c:strCache>
                <c:ptCount val="11"/>
                <c:pt idx="0">
                  <c:v>CLDN1</c:v>
                </c:pt>
                <c:pt idx="1">
                  <c:v>CXCL8</c:v>
                </c:pt>
                <c:pt idx="2">
                  <c:v>PSG1</c:v>
                </c:pt>
                <c:pt idx="3">
                  <c:v>TNF</c:v>
                </c:pt>
                <c:pt idx="4">
                  <c:v>MARVELD1</c:v>
                </c:pt>
                <c:pt idx="5">
                  <c:v>SAR1B</c:v>
                </c:pt>
                <c:pt idx="6">
                  <c:v>MAPKAP1</c:v>
                </c:pt>
                <c:pt idx="7">
                  <c:v>CXCL1</c:v>
                </c:pt>
                <c:pt idx="8">
                  <c:v>OPN3</c:v>
                </c:pt>
                <c:pt idx="9">
                  <c:v>SNORA59B</c:v>
                </c:pt>
                <c:pt idx="10">
                  <c:v>GREM1</c:v>
                </c:pt>
              </c:strCache>
            </c:strRef>
          </c:cat>
          <c:val>
            <c:numRef>
              <c:f>Sheet1!$N$37:$N$47</c:f>
              <c:numCache>
                <c:formatCode>0.00</c:formatCode>
                <c:ptCount val="11"/>
                <c:pt idx="0">
                  <c:v>6.9822875900425299</c:v>
                </c:pt>
                <c:pt idx="1">
                  <c:v>9.7507500996754235</c:v>
                </c:pt>
                <c:pt idx="2">
                  <c:v>5.5410757128246804</c:v>
                </c:pt>
                <c:pt idx="3">
                  <c:v>13.46785261392268</c:v>
                </c:pt>
                <c:pt idx="4">
                  <c:v>3.9803202011615628</c:v>
                </c:pt>
                <c:pt idx="5">
                  <c:v>3.9242200126785209</c:v>
                </c:pt>
                <c:pt idx="6">
                  <c:v>2.5624978855381721</c:v>
                </c:pt>
                <c:pt idx="7">
                  <c:v>10.272291209870611</c:v>
                </c:pt>
                <c:pt idx="8">
                  <c:v>3.48342907108949</c:v>
                </c:pt>
                <c:pt idx="9">
                  <c:v>2.011641486026138</c:v>
                </c:pt>
                <c:pt idx="10">
                  <c:v>6.4496429864387901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53-4E7E-8696-E73484FFAD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4088416"/>
        <c:axId val="1945519696"/>
      </c:barChart>
      <c:catAx>
        <c:axId val="1904088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45519696"/>
        <c:crosses val="autoZero"/>
        <c:auto val="1"/>
        <c:lblAlgn val="ctr"/>
        <c:lblOffset val="100"/>
        <c:noMultiLvlLbl val="0"/>
      </c:catAx>
      <c:valAx>
        <c:axId val="19455196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MB468 mRNA expression</a:t>
                </a:r>
              </a:p>
              <a:p>
                <a:pPr>
                  <a:defRPr b="0"/>
                </a:pPr>
                <a:r>
                  <a:rPr lang="en-US" b="0"/>
                  <a:t>(normalized to GAPDH)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90408841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BFBFBF"/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(Sheet1!$L$4,Sheet1!$L$11,Sheet1!$L$12)</c:f>
                <c:numCache>
                  <c:formatCode>General</c:formatCode>
                  <c:ptCount val="3"/>
                  <c:pt idx="0">
                    <c:v>7.9956751991090896E-2</c:v>
                  </c:pt>
                  <c:pt idx="1">
                    <c:v>8.4124298739591992E-3</c:v>
                  </c:pt>
                  <c:pt idx="2">
                    <c:v>4.3164881089191497E-2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(Sheet1!$G$4,Sheet1!$G$11,Sheet1!$G$12)</c:f>
              <c:strCache>
                <c:ptCount val="3"/>
                <c:pt idx="0">
                  <c:v>CTRL</c:v>
                </c:pt>
                <c:pt idx="1">
                  <c:v>SF3B1-07</c:v>
                </c:pt>
                <c:pt idx="2">
                  <c:v>SF3B1-08</c:v>
                </c:pt>
              </c:strCache>
            </c:strRef>
          </c:cat>
          <c:val>
            <c:numRef>
              <c:f>(Sheet1!$I$4,Sheet1!$I$11,Sheet1!$I$12)</c:f>
              <c:numCache>
                <c:formatCode>General</c:formatCode>
                <c:ptCount val="3"/>
                <c:pt idx="0">
                  <c:v>1</c:v>
                </c:pt>
                <c:pt idx="1">
                  <c:v>0.13003035099999999</c:v>
                </c:pt>
                <c:pt idx="2">
                  <c:v>0.29892668700000002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BA-4024-A317-BAAD633FF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9684992"/>
        <c:axId val="839614336"/>
      </c:barChart>
      <c:catAx>
        <c:axId val="83968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39614336"/>
        <c:crosses val="autoZero"/>
        <c:auto val="1"/>
        <c:lblAlgn val="ctr"/>
        <c:lblOffset val="100"/>
        <c:noMultiLvlLbl val="0"/>
      </c:catAx>
      <c:valAx>
        <c:axId val="8396143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MB468 viability </a:t>
                </a:r>
              </a:p>
              <a:p>
                <a:pPr>
                  <a:defRPr/>
                </a:pPr>
                <a:r>
                  <a:rPr lang="en-US"/>
                  <a:t>(normalized to CTRL)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396849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Sheet1!$O$33</c:f>
              <c:strCache>
                <c:ptCount val="1"/>
                <c:pt idx="0">
                  <c:v>DMSO</c:v>
                </c:pt>
              </c:strCache>
            </c:strRef>
          </c:tx>
          <c:spPr>
            <a:ln w="19050" cmpd="sng">
              <a:solidFill>
                <a:schemeClr val="tx1"/>
              </a:solidFill>
            </a:ln>
            <a:effectLst/>
          </c:spPr>
          <c:marker>
            <c:spPr>
              <a:solidFill>
                <a:schemeClr val="tx1"/>
              </a:solidFill>
              <a:ln w="19050" cmpd="sng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Sheet1!$R$57:$R$76</c:f>
                <c:numCache>
                  <c:formatCode>General</c:formatCode>
                  <c:ptCount val="20"/>
                  <c:pt idx="0">
                    <c:v>3.2000000000000001E-2</c:v>
                  </c:pt>
                  <c:pt idx="3">
                    <c:v>5.6568542494923803E-2</c:v>
                  </c:pt>
                  <c:pt idx="6">
                    <c:v>0.25411928831806002</c:v>
                  </c:pt>
                  <c:pt idx="10">
                    <c:v>0.14761139728408701</c:v>
                  </c:pt>
                  <c:pt idx="13">
                    <c:v>1.249867759034883</c:v>
                  </c:pt>
                  <c:pt idx="15">
                    <c:v>2.4</c:v>
                  </c:pt>
                  <c:pt idx="19">
                    <c:v>2.72</c:v>
                  </c:pt>
                </c:numCache>
              </c:numRef>
            </c:plus>
            <c:minus>
              <c:numRef>
                <c:f>Sheet1!$R$57:$R$76</c:f>
                <c:numCache>
                  <c:formatCode>General</c:formatCode>
                  <c:ptCount val="20"/>
                  <c:pt idx="0">
                    <c:v>3.2000000000000001E-2</c:v>
                  </c:pt>
                  <c:pt idx="3">
                    <c:v>5.6568542494923803E-2</c:v>
                  </c:pt>
                  <c:pt idx="6">
                    <c:v>0.25411928831806002</c:v>
                  </c:pt>
                  <c:pt idx="10">
                    <c:v>0.14761139728408701</c:v>
                  </c:pt>
                  <c:pt idx="13">
                    <c:v>1.249867759034883</c:v>
                  </c:pt>
                  <c:pt idx="15">
                    <c:v>2.4</c:v>
                  </c:pt>
                  <c:pt idx="19">
                    <c:v>2.72</c:v>
                  </c:pt>
                </c:numCache>
              </c:numRef>
            </c:minus>
          </c:errBars>
          <c:cat>
            <c:numRef>
              <c:f>Sheet1!$N$57:$N$76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numCache>
            </c:numRef>
          </c:cat>
          <c:val>
            <c:numRef>
              <c:f>Sheet1!$O$57:$O$76</c:f>
              <c:numCache>
                <c:formatCode>General</c:formatCode>
                <c:ptCount val="20"/>
                <c:pt idx="0">
                  <c:v>1</c:v>
                </c:pt>
                <c:pt idx="3">
                  <c:v>2.048</c:v>
                </c:pt>
                <c:pt idx="6">
                  <c:v>2.56</c:v>
                </c:pt>
                <c:pt idx="10">
                  <c:v>2.3519999999999981</c:v>
                </c:pt>
                <c:pt idx="13">
                  <c:v>2.9279999999999999</c:v>
                </c:pt>
                <c:pt idx="15">
                  <c:v>4.8639999999999937</c:v>
                </c:pt>
                <c:pt idx="19">
                  <c:v>5.7759999999999998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E004-42A2-B0E6-E863C39CB766}"/>
            </c:ext>
          </c:extLst>
        </c:ser>
        <c:ser>
          <c:idx val="1"/>
          <c:order val="1"/>
          <c:tx>
            <c:strRef>
              <c:f>Sheet1!$P$33</c:f>
              <c:strCache>
                <c:ptCount val="1"/>
                <c:pt idx="0">
                  <c:v>E7107</c:v>
                </c:pt>
              </c:strCache>
            </c:strRef>
          </c:tx>
          <c:spPr>
            <a:ln w="12700" cmpd="sng">
              <a:solidFill>
                <a:srgbClr val="FF0000"/>
              </a:solidFill>
            </a:ln>
            <a:effectLst/>
          </c:spPr>
          <c:marker>
            <c:spPr>
              <a:solidFill>
                <a:srgbClr val="FF0000"/>
              </a:solidFill>
              <a:ln w="12700" cmpd="sng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Sheet1!$S$57:$S$76</c:f>
                <c:numCache>
                  <c:formatCode>General</c:formatCode>
                  <c:ptCount val="20"/>
                  <c:pt idx="0">
                    <c:v>0.08</c:v>
                  </c:pt>
                  <c:pt idx="3">
                    <c:v>0.23001449229704299</c:v>
                  </c:pt>
                  <c:pt idx="6">
                    <c:v>0.26856291959890799</c:v>
                  </c:pt>
                  <c:pt idx="10">
                    <c:v>0.18926008718403001</c:v>
                  </c:pt>
                  <c:pt idx="13">
                    <c:v>0.22976124810558601</c:v>
                  </c:pt>
                  <c:pt idx="15">
                    <c:v>0.21760869525643201</c:v>
                  </c:pt>
                  <c:pt idx="19">
                    <c:v>0.57590163832969499</c:v>
                  </c:pt>
                </c:numCache>
              </c:numRef>
            </c:plus>
            <c:minus>
              <c:numRef>
                <c:f>Sheet1!$S$57:$S$76</c:f>
                <c:numCache>
                  <c:formatCode>General</c:formatCode>
                  <c:ptCount val="20"/>
                  <c:pt idx="0">
                    <c:v>0.08</c:v>
                  </c:pt>
                  <c:pt idx="3">
                    <c:v>0.23001449229704299</c:v>
                  </c:pt>
                  <c:pt idx="6">
                    <c:v>0.26856291959890799</c:v>
                  </c:pt>
                  <c:pt idx="10">
                    <c:v>0.18926008718403001</c:v>
                  </c:pt>
                  <c:pt idx="13">
                    <c:v>0.22976124810558601</c:v>
                  </c:pt>
                  <c:pt idx="15">
                    <c:v>0.21760869525643201</c:v>
                  </c:pt>
                  <c:pt idx="19">
                    <c:v>0.57590163832969499</c:v>
                  </c:pt>
                </c:numCache>
              </c:numRef>
            </c:minus>
          </c:errBars>
          <c:cat>
            <c:numRef>
              <c:f>Sheet1!$N$57:$N$76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numCache>
            </c:numRef>
          </c:cat>
          <c:val>
            <c:numRef>
              <c:f>Sheet1!$P$57:$P$76</c:f>
              <c:numCache>
                <c:formatCode>General</c:formatCode>
                <c:ptCount val="20"/>
                <c:pt idx="0">
                  <c:v>1</c:v>
                </c:pt>
                <c:pt idx="3">
                  <c:v>1.1200000000000001</c:v>
                </c:pt>
                <c:pt idx="6">
                  <c:v>1.0704</c:v>
                </c:pt>
                <c:pt idx="10">
                  <c:v>0.72</c:v>
                </c:pt>
                <c:pt idx="13">
                  <c:v>0.68799999999999994</c:v>
                </c:pt>
                <c:pt idx="15">
                  <c:v>0.81599999999999995</c:v>
                </c:pt>
                <c:pt idx="19">
                  <c:v>1.0880000000000001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E004-42A2-B0E6-E863C39CB7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592358416"/>
        <c:axId val="-1630568368"/>
      </c:lineChart>
      <c:catAx>
        <c:axId val="-1592358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Days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630568368"/>
        <c:crosses val="autoZero"/>
        <c:auto val="1"/>
        <c:lblAlgn val="ctr"/>
        <c:lblOffset val="100"/>
        <c:noMultiLvlLbl val="0"/>
      </c:catAx>
      <c:valAx>
        <c:axId val="-16305683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tumor volume </a:t>
                </a:r>
              </a:p>
              <a:p>
                <a:pPr>
                  <a:defRPr/>
                </a:pPr>
                <a:r>
                  <a:rPr lang="en-US"/>
                  <a:t>(fold-change)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592358416"/>
        <c:crosses val="autoZero"/>
        <c:crossBetween val="between"/>
      </c:valAx>
    </c:plotArea>
    <c:legend>
      <c:legendPos val="b"/>
      <c:overlay val="0"/>
    </c:legend>
    <c:plotVisOnly val="1"/>
    <c:dispBlanksAs val="span"/>
    <c:showDLblsOverMax val="0"/>
  </c:chart>
  <c:spPr>
    <a:ln>
      <a:noFill/>
    </a:ln>
  </c:spPr>
  <c:txPr>
    <a:bodyPr/>
    <a:lstStyle/>
    <a:p>
      <a:pPr>
        <a:defRPr sz="8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Sheet1!$L$36</c:f>
              <c:strCache>
                <c:ptCount val="1"/>
                <c:pt idx="0">
                  <c:v>Non-targeting</c:v>
                </c:pt>
              </c:strCache>
            </c:strRef>
          </c:tx>
          <c:spPr>
            <a:solidFill>
              <a:srgbClr val="000000"/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Sheet1!$P$48</c:f>
                <c:numCache>
                  <c:formatCode>General</c:formatCode>
                  <c:ptCount val="1"/>
                  <c:pt idx="0">
                    <c:v>0.14243133819909801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Sheet1!$K$48</c:f>
              <c:strCache>
                <c:ptCount val="1"/>
                <c:pt idx="0">
                  <c:v>ELF5</c:v>
                </c:pt>
              </c:strCache>
            </c:strRef>
          </c:cat>
          <c:val>
            <c:numRef>
              <c:f>Sheet1!$L$48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86-498B-BD5D-092B3AE7A627}"/>
            </c:ext>
          </c:extLst>
        </c:ser>
        <c:ser>
          <c:idx val="1"/>
          <c:order val="1"/>
          <c:tx>
            <c:strRef>
              <c:f>Sheet1!$M$36</c:f>
              <c:strCache>
                <c:ptCount val="1"/>
                <c:pt idx="0">
                  <c:v>si-PRPF8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Sheet1!$Q$48</c:f>
                <c:numCache>
                  <c:formatCode>General</c:formatCode>
                  <c:ptCount val="1"/>
                  <c:pt idx="0">
                    <c:v>1.45280475415891E-2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Sheet1!$K$48</c:f>
              <c:strCache>
                <c:ptCount val="1"/>
                <c:pt idx="0">
                  <c:v>ELF5</c:v>
                </c:pt>
              </c:strCache>
            </c:strRef>
          </c:cat>
          <c:val>
            <c:numRef>
              <c:f>Sheet1!$M$48</c:f>
              <c:numCache>
                <c:formatCode>0.00</c:formatCode>
                <c:ptCount val="1"/>
                <c:pt idx="0">
                  <c:v>3.7451266074423499E-2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86-498B-BD5D-092B3AE7A627}"/>
            </c:ext>
          </c:extLst>
        </c:ser>
        <c:ser>
          <c:idx val="2"/>
          <c:order val="2"/>
          <c:tx>
            <c:strRef>
              <c:f>Sheet1!$N$36</c:f>
              <c:strCache>
                <c:ptCount val="1"/>
                <c:pt idx="0">
                  <c:v>si-PRPF38A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Sheet1!$R$48</c:f>
                <c:numCache>
                  <c:formatCode>General</c:formatCode>
                  <c:ptCount val="1"/>
                  <c:pt idx="0">
                    <c:v>3.1590268888077901E-3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Sheet1!$K$48</c:f>
              <c:strCache>
                <c:ptCount val="1"/>
                <c:pt idx="0">
                  <c:v>ELF5</c:v>
                </c:pt>
              </c:strCache>
            </c:strRef>
          </c:cat>
          <c:val>
            <c:numRef>
              <c:f>Sheet1!$N$48</c:f>
              <c:numCache>
                <c:formatCode>0.00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86-498B-BD5D-092B3AE7A6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2742704"/>
        <c:axId val="1903918432"/>
      </c:barChart>
      <c:catAx>
        <c:axId val="1982742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03918432"/>
        <c:crosses val="autoZero"/>
        <c:auto val="1"/>
        <c:lblAlgn val="ctr"/>
        <c:lblOffset val="100"/>
        <c:noMultiLvlLbl val="0"/>
      </c:catAx>
      <c:valAx>
        <c:axId val="1903918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98274270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Sheet1!$V$85</c:f>
              <c:strCache>
                <c:ptCount val="1"/>
                <c:pt idx="0">
                  <c:v>Non-targeting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Sheet1!$W$97</c:f>
                <c:numCache>
                  <c:formatCode>General</c:formatCode>
                  <c:ptCount val="1"/>
                  <c:pt idx="0">
                    <c:v>0.20479334200317401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Sheet1!$W$84</c:f>
              <c:strCache>
                <c:ptCount val="1"/>
                <c:pt idx="0">
                  <c:v>ELF5</c:v>
                </c:pt>
              </c:strCache>
            </c:strRef>
          </c:cat>
          <c:val>
            <c:numRef>
              <c:f>Sheet1!$W$85</c:f>
              <c:numCache>
                <c:formatCode>General</c:formatCode>
                <c:ptCount val="1"/>
                <c:pt idx="0">
                  <c:v>1.0003362006241741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54-4017-9327-01EC987DC1E1}"/>
            </c:ext>
          </c:extLst>
        </c:ser>
        <c:ser>
          <c:idx val="1"/>
          <c:order val="1"/>
          <c:tx>
            <c:strRef>
              <c:f>Sheet1!$V$86</c:f>
              <c:strCache>
                <c:ptCount val="1"/>
                <c:pt idx="0">
                  <c:v>PRPF8-1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Sheet1!$W$98</c:f>
                <c:numCache>
                  <c:formatCode>General</c:formatCode>
                  <c:ptCount val="1"/>
                  <c:pt idx="0">
                    <c:v>3.41053064981917E-3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Sheet1!$W$84</c:f>
              <c:strCache>
                <c:ptCount val="1"/>
                <c:pt idx="0">
                  <c:v>ELF5</c:v>
                </c:pt>
              </c:strCache>
            </c:strRef>
          </c:cat>
          <c:val>
            <c:numRef>
              <c:f>Sheet1!$W$86</c:f>
              <c:numCache>
                <c:formatCode>General</c:formatCode>
                <c:ptCount val="1"/>
                <c:pt idx="0">
                  <c:v>8.9622676458263995E-2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54-4017-9327-01EC987DC1E1}"/>
            </c:ext>
          </c:extLst>
        </c:ser>
        <c:ser>
          <c:idx val="2"/>
          <c:order val="2"/>
          <c:tx>
            <c:strRef>
              <c:f>Sheet1!$V$87</c:f>
              <c:strCache>
                <c:ptCount val="1"/>
                <c:pt idx="0">
                  <c:v>PRPF38A-3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Sheet1!$W$99</c:f>
                <c:numCache>
                  <c:formatCode>General</c:formatCode>
                  <c:ptCount val="1"/>
                  <c:pt idx="0">
                    <c:v>0.13990557121884301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Sheet1!$W$84</c:f>
              <c:strCache>
                <c:ptCount val="1"/>
                <c:pt idx="0">
                  <c:v>ELF5</c:v>
                </c:pt>
              </c:strCache>
            </c:strRef>
          </c:cat>
          <c:val>
            <c:numRef>
              <c:f>Sheet1!$W$87</c:f>
              <c:numCache>
                <c:formatCode>General</c:formatCode>
                <c:ptCount val="1"/>
                <c:pt idx="0">
                  <c:v>0.79116491936075295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54-4017-9327-01EC987DC1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943936"/>
        <c:axId val="1980872080"/>
      </c:barChart>
      <c:catAx>
        <c:axId val="1986943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0872080"/>
        <c:crosses val="autoZero"/>
        <c:auto val="1"/>
        <c:lblAlgn val="ctr"/>
        <c:lblOffset val="100"/>
        <c:noMultiLvlLbl val="0"/>
      </c:catAx>
      <c:valAx>
        <c:axId val="1980872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9869439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3740957323901"/>
          <c:y val="3.46666666666667E-2"/>
          <c:w val="0.74807984216419898"/>
          <c:h val="0.7982640297053169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Sheet1!$N$13:$N$17</c:f>
                <c:numCache>
                  <c:formatCode>General</c:formatCode>
                  <c:ptCount val="5"/>
                  <c:pt idx="0">
                    <c:v>0.36729693199664698</c:v>
                  </c:pt>
                  <c:pt idx="1">
                    <c:v>2.62152577267394E-3</c:v>
                  </c:pt>
                  <c:pt idx="2">
                    <c:v>1.78843217758241E-4</c:v>
                  </c:pt>
                  <c:pt idx="3">
                    <c:v>7.5843908738450197E-3</c:v>
                  </c:pt>
                  <c:pt idx="4">
                    <c:v>8.1782765322700897E-4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Sheet1!$L$13:$L$17</c:f>
              <c:strCache>
                <c:ptCount val="5"/>
                <c:pt idx="0">
                  <c:v>CTRL</c:v>
                </c:pt>
                <c:pt idx="1">
                  <c:v>PRPF8-01</c:v>
                </c:pt>
                <c:pt idx="2">
                  <c:v>PRPF8-02</c:v>
                </c:pt>
                <c:pt idx="3">
                  <c:v>PRPF8-04</c:v>
                </c:pt>
                <c:pt idx="4">
                  <c:v>PRPF8-05</c:v>
                </c:pt>
              </c:strCache>
            </c:strRef>
          </c:cat>
          <c:val>
            <c:numRef>
              <c:f>Sheet1!$M$13:$M$17</c:f>
              <c:numCache>
                <c:formatCode>General</c:formatCode>
                <c:ptCount val="5"/>
                <c:pt idx="0">
                  <c:v>100</c:v>
                </c:pt>
                <c:pt idx="1">
                  <c:v>0.81936364511442605</c:v>
                </c:pt>
                <c:pt idx="2">
                  <c:v>0.95150313850927504</c:v>
                </c:pt>
                <c:pt idx="3">
                  <c:v>1.616178256590403</c:v>
                </c:pt>
                <c:pt idx="4">
                  <c:v>8.3764747256029697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EA-478B-B7BE-F103A689FA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8033856"/>
        <c:axId val="1987823664"/>
      </c:barChart>
      <c:catAx>
        <c:axId val="1988033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7823664"/>
        <c:crosses val="autoZero"/>
        <c:auto val="1"/>
        <c:lblAlgn val="ctr"/>
        <c:lblOffset val="100"/>
        <c:noMultiLvlLbl val="0"/>
      </c:catAx>
      <c:valAx>
        <c:axId val="1987823664"/>
        <c:scaling>
          <c:orientation val="minMax"/>
          <c:max val="10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988033856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918387763005001"/>
          <c:y val="4.5060658578856098E-2"/>
          <c:w val="0.72753743384535896"/>
          <c:h val="0.5543649008086010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Sheet1!$S$8:$S$12</c:f>
                <c:numCache>
                  <c:formatCode>General</c:formatCode>
                  <c:ptCount val="5"/>
                  <c:pt idx="0">
                    <c:v>0.14080694144081299</c:v>
                  </c:pt>
                  <c:pt idx="1">
                    <c:v>2.3094498623182501E-3</c:v>
                  </c:pt>
                  <c:pt idx="2">
                    <c:v>7.2270558664199597E-4</c:v>
                  </c:pt>
                  <c:pt idx="3">
                    <c:v>4.5607920700557698E-4</c:v>
                  </c:pt>
                  <c:pt idx="4">
                    <c:v>4.9042144762400298E-5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Sheet1!$Q$8:$Q$12</c:f>
              <c:strCache>
                <c:ptCount val="5"/>
                <c:pt idx="0">
                  <c:v>CTRL</c:v>
                </c:pt>
                <c:pt idx="1">
                  <c:v>PRPF38A-01</c:v>
                </c:pt>
                <c:pt idx="2">
                  <c:v>PRPF38A-02</c:v>
                </c:pt>
                <c:pt idx="3">
                  <c:v>PRPF38A-03</c:v>
                </c:pt>
                <c:pt idx="4">
                  <c:v>PRPF38A-04</c:v>
                </c:pt>
              </c:strCache>
            </c:strRef>
          </c:cat>
          <c:val>
            <c:numRef>
              <c:f>Sheet1!$R$8:$R$12</c:f>
              <c:numCache>
                <c:formatCode>General</c:formatCode>
                <c:ptCount val="5"/>
                <c:pt idx="0">
                  <c:v>100</c:v>
                </c:pt>
                <c:pt idx="1">
                  <c:v>1.6401534176417061</c:v>
                </c:pt>
                <c:pt idx="2">
                  <c:v>0.51325991406878202</c:v>
                </c:pt>
                <c:pt idx="3">
                  <c:v>0.32390392287392</c:v>
                </c:pt>
                <c:pt idx="4">
                  <c:v>3.4829351636058901E-2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C4-4B68-AF9F-4327CE66C0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4427616"/>
        <c:axId val="2044429936"/>
      </c:barChart>
      <c:catAx>
        <c:axId val="2044427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44429936"/>
        <c:crosses val="autoZero"/>
        <c:auto val="1"/>
        <c:lblAlgn val="ctr"/>
        <c:lblOffset val="100"/>
        <c:noMultiLvlLbl val="0"/>
      </c:catAx>
      <c:valAx>
        <c:axId val="2044429936"/>
        <c:scaling>
          <c:orientation val="minMax"/>
          <c:max val="10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2044427616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Sheet1!$S$8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Sheet1!$S$42:$S$51</c:f>
                <c:numCache>
                  <c:formatCode>General</c:formatCode>
                  <c:ptCount val="10"/>
                  <c:pt idx="0">
                    <c:v>2.80828516006132E-2</c:v>
                  </c:pt>
                  <c:pt idx="1">
                    <c:v>4.0174521651653999E-2</c:v>
                  </c:pt>
                  <c:pt idx="2">
                    <c:v>1.60607886990665E-4</c:v>
                  </c:pt>
                  <c:pt idx="3">
                    <c:v>5.59830234952612E-2</c:v>
                  </c:pt>
                  <c:pt idx="4">
                    <c:v>6.1746627628523697E-2</c:v>
                  </c:pt>
                  <c:pt idx="5">
                    <c:v>2.1097931721859701E-2</c:v>
                  </c:pt>
                  <c:pt idx="6">
                    <c:v>3.5217752772033102E-2</c:v>
                  </c:pt>
                  <c:pt idx="7">
                    <c:v>0.13598766768704401</c:v>
                  </c:pt>
                  <c:pt idx="8">
                    <c:v>6.1314612822837102E-2</c:v>
                  </c:pt>
                  <c:pt idx="9">
                    <c:v>3.70862247155576E-2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Sheet1!$S$9:$S$12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09-4258-863C-A7A32BCBAE08}"/>
            </c:ext>
          </c:extLst>
        </c:ser>
        <c:ser>
          <c:idx val="1"/>
          <c:order val="1"/>
          <c:tx>
            <c:strRef>
              <c:f>Sheet1!$T$8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Sheet1!$T$42:$T$51</c:f>
                <c:numCache>
                  <c:formatCode>General</c:formatCode>
                  <c:ptCount val="10"/>
                  <c:pt idx="0">
                    <c:v>9.5389423302300103E-2</c:v>
                  </c:pt>
                  <c:pt idx="1">
                    <c:v>1.4460479098278129</c:v>
                  </c:pt>
                  <c:pt idx="2">
                    <c:v>5.4553910463658395E-4</c:v>
                  </c:pt>
                  <c:pt idx="3">
                    <c:v>0.123624900747939</c:v>
                  </c:pt>
                  <c:pt idx="4">
                    <c:v>2.5128974111365298E-3</c:v>
                  </c:pt>
                  <c:pt idx="5">
                    <c:v>1.50433095744165E-2</c:v>
                  </c:pt>
                  <c:pt idx="6">
                    <c:v>3.15455548070585E-3</c:v>
                  </c:pt>
                  <c:pt idx="7">
                    <c:v>0.18098155596683799</c:v>
                  </c:pt>
                  <c:pt idx="8">
                    <c:v>5.6650162629845298E-2</c:v>
                  </c:pt>
                  <c:pt idx="9">
                    <c:v>1.4372634646142701E-3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Sheet1!$T$9:$T$12</c:f>
              <c:numCache>
                <c:formatCode>General</c:formatCode>
                <c:ptCount val="4"/>
                <c:pt idx="0">
                  <c:v>6.9905210491475138</c:v>
                </c:pt>
                <c:pt idx="1">
                  <c:v>3.4276116351652028</c:v>
                </c:pt>
                <c:pt idx="2">
                  <c:v>13.61480952597644</c:v>
                </c:pt>
                <c:pt idx="3">
                  <c:v>0.93894367708958804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09-4258-863C-A7A32BCBAE08}"/>
            </c:ext>
          </c:extLst>
        </c:ser>
        <c:ser>
          <c:idx val="2"/>
          <c:order val="2"/>
          <c:tx>
            <c:strRef>
              <c:f>Sheet1!$U$8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Sheet1!$U$42:$U$51</c:f>
                <c:numCache>
                  <c:formatCode>General</c:formatCode>
                  <c:ptCount val="10"/>
                  <c:pt idx="0">
                    <c:v>1.9938839033354421</c:v>
                  </c:pt>
                  <c:pt idx="1">
                    <c:v>2.275616499535011</c:v>
                  </c:pt>
                  <c:pt idx="2">
                    <c:v>1.1403168210040801E-2</c:v>
                  </c:pt>
                  <c:pt idx="3">
                    <c:v>2.7212692042989099E-3</c:v>
                  </c:pt>
                  <c:pt idx="4">
                    <c:v>2.9479994135012799E-2</c:v>
                  </c:pt>
                  <c:pt idx="5">
                    <c:v>7.4491916125316901E-2</c:v>
                  </c:pt>
                  <c:pt idx="6">
                    <c:v>5.5522555934041297E-2</c:v>
                  </c:pt>
                  <c:pt idx="7">
                    <c:v>0.66109470644304302</c:v>
                  </c:pt>
                  <c:pt idx="8">
                    <c:v>0.28448295822377401</c:v>
                  </c:pt>
                  <c:pt idx="9">
                    <c:v>0.17671570205421799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Sheet1!$U$9:$U$12</c:f>
              <c:numCache>
                <c:formatCode>General</c:formatCode>
                <c:ptCount val="4"/>
                <c:pt idx="0">
                  <c:v>14.05243439009373</c:v>
                </c:pt>
                <c:pt idx="1">
                  <c:v>5.3956708394478836</c:v>
                </c:pt>
                <c:pt idx="2">
                  <c:v>24.26458892054897</c:v>
                </c:pt>
                <c:pt idx="3">
                  <c:v>2.0285195169053059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09-4258-863C-A7A32BCBAE08}"/>
            </c:ext>
          </c:extLst>
        </c:ser>
        <c:ser>
          <c:idx val="3"/>
          <c:order val="3"/>
          <c:tx>
            <c:strRef>
              <c:f>Sheet1!$V$8</c:f>
              <c:strCache>
                <c:ptCount val="1"/>
                <c:pt idx="0">
                  <c:v>PRPF8-04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Sheet1!$V$42:$V$51</c:f>
                <c:numCache>
                  <c:formatCode>General</c:formatCode>
                  <c:ptCount val="10"/>
                  <c:pt idx="0">
                    <c:v>0.33087980632305602</c:v>
                  </c:pt>
                  <c:pt idx="1">
                    <c:v>1.631072867931036</c:v>
                  </c:pt>
                  <c:pt idx="2">
                    <c:v>1.8923258683696601E-3</c:v>
                  </c:pt>
                  <c:pt idx="3">
                    <c:v>2.5669167612163701E-2</c:v>
                  </c:pt>
                  <c:pt idx="4">
                    <c:v>1.7619539088617801E-2</c:v>
                  </c:pt>
                  <c:pt idx="5">
                    <c:v>3.4562550452780699E-2</c:v>
                  </c:pt>
                  <c:pt idx="6">
                    <c:v>4.7401831430418902E-3</c:v>
                  </c:pt>
                  <c:pt idx="7">
                    <c:v>0.75217550787767695</c:v>
                  </c:pt>
                  <c:pt idx="8">
                    <c:v>0.18633653085342899</c:v>
                  </c:pt>
                  <c:pt idx="9">
                    <c:v>7.6636374932235601E-2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Sheet1!$V$9:$V$12</c:f>
              <c:numCache>
                <c:formatCode>General</c:formatCode>
                <c:ptCount val="4"/>
                <c:pt idx="0">
                  <c:v>11.810568802608611</c:v>
                </c:pt>
                <c:pt idx="1">
                  <c:v>3.6897254494563811</c:v>
                </c:pt>
                <c:pt idx="2">
                  <c:v>21.154073509659</c:v>
                </c:pt>
                <c:pt idx="3">
                  <c:v>1.343764033514482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09-4258-863C-A7A32BCBAE08}"/>
            </c:ext>
          </c:extLst>
        </c:ser>
        <c:ser>
          <c:idx val="4"/>
          <c:order val="4"/>
          <c:tx>
            <c:strRef>
              <c:f>Sheet1!$W$8</c:f>
              <c:strCache>
                <c:ptCount val="1"/>
                <c:pt idx="0">
                  <c:v>PRPF8-05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Sheet1!$W$42:$W$51</c:f>
                <c:numCache>
                  <c:formatCode>General</c:formatCode>
                  <c:ptCount val="10"/>
                  <c:pt idx="0">
                    <c:v>5.6695265996869386</c:v>
                  </c:pt>
                  <c:pt idx="1">
                    <c:v>3.5006149187539228</c:v>
                  </c:pt>
                  <c:pt idx="2">
                    <c:v>3.2424438243059697E-2</c:v>
                  </c:pt>
                  <c:pt idx="3">
                    <c:v>1.132430353447446</c:v>
                  </c:pt>
                  <c:pt idx="4">
                    <c:v>0.25598375778677002</c:v>
                  </c:pt>
                  <c:pt idx="5">
                    <c:v>0.32105047741277998</c:v>
                  </c:pt>
                  <c:pt idx="6">
                    <c:v>1.1811375727220901E-2</c:v>
                  </c:pt>
                  <c:pt idx="7">
                    <c:v>2.4416783501184001E-2</c:v>
                  </c:pt>
                  <c:pt idx="8">
                    <c:v>0.65879700060697999</c:v>
                  </c:pt>
                  <c:pt idx="9">
                    <c:v>0.52424020291248297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Sheet1!$R$9:$R$12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Sheet1!$W$9:$W$12</c:f>
              <c:numCache>
                <c:formatCode>General</c:formatCode>
                <c:ptCount val="4"/>
                <c:pt idx="0">
                  <c:v>18.22382313481021</c:v>
                </c:pt>
                <c:pt idx="1">
                  <c:v>5.6985135961250091</c:v>
                </c:pt>
                <c:pt idx="2">
                  <c:v>21.12012263644192</c:v>
                </c:pt>
                <c:pt idx="3">
                  <c:v>4.1733647657285937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09-4258-863C-A7A32BCBA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9859992"/>
        <c:axId val="-2122112408"/>
      </c:barChart>
      <c:catAx>
        <c:axId val="-21098599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22112408"/>
        <c:crosses val="autoZero"/>
        <c:auto val="1"/>
        <c:lblAlgn val="ctr"/>
        <c:lblOffset val="100"/>
        <c:noMultiLvlLbl val="0"/>
      </c:catAx>
      <c:valAx>
        <c:axId val="-21221124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 mRNA expression normalized to GAPDH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09859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CTRL</c:v>
          </c:tx>
          <c:invertIfNegative val="0"/>
          <c:errBars>
            <c:errBarType val="plus"/>
            <c:errValType val="cust"/>
            <c:noEndCap val="0"/>
            <c:plus>
              <c:numRef>
                <c:f>Sheet1!$P$9:$P$18</c:f>
                <c:numCache>
                  <c:formatCode>General</c:formatCode>
                  <c:ptCount val="10"/>
                  <c:pt idx="0">
                    <c:v>3.1967256500131998E-2</c:v>
                  </c:pt>
                  <c:pt idx="1">
                    <c:v>2.1753109052493301E-2</c:v>
                  </c:pt>
                  <c:pt idx="2">
                    <c:v>6.8434336036797994E-2</c:v>
                  </c:pt>
                  <c:pt idx="3">
                    <c:v>0.133985869141759</c:v>
                  </c:pt>
                  <c:pt idx="4">
                    <c:v>7.0449488282233897E-3</c:v>
                  </c:pt>
                  <c:pt idx="5">
                    <c:v>6.8252650632201796E-3</c:v>
                  </c:pt>
                  <c:pt idx="6">
                    <c:v>0.10233520803632</c:v>
                  </c:pt>
                  <c:pt idx="7">
                    <c:v>2.2533514916415601E-2</c:v>
                  </c:pt>
                  <c:pt idx="8">
                    <c:v>8.3137198849160196E-2</c:v>
                  </c:pt>
                  <c:pt idx="9">
                    <c:v>5.4469014107832503E-2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Sheet1!$C$9:$C$12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Sheet1!$O$9:$O$12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91-46D6-844B-7B2DE73FEFD9}"/>
            </c:ext>
          </c:extLst>
        </c:ser>
        <c:ser>
          <c:idx val="1"/>
          <c:order val="1"/>
          <c:tx>
            <c:strRef>
              <c:f>Sheet1!$B$33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Sheet1!$P$33:$P$42</c:f>
                <c:numCache>
                  <c:formatCode>General</c:formatCode>
                  <c:ptCount val="10"/>
                  <c:pt idx="0">
                    <c:v>4.5065162222699198E-2</c:v>
                  </c:pt>
                  <c:pt idx="1">
                    <c:v>0.18073402504320599</c:v>
                  </c:pt>
                  <c:pt idx="2">
                    <c:v>0.78584073302296698</c:v>
                  </c:pt>
                  <c:pt idx="3">
                    <c:v>9.1985387821339207E-2</c:v>
                  </c:pt>
                  <c:pt idx="4">
                    <c:v>5.2245780152242502E-2</c:v>
                  </c:pt>
                  <c:pt idx="5">
                    <c:v>6.2947017712978406E-2</c:v>
                  </c:pt>
                  <c:pt idx="6">
                    <c:v>3.9897899994569198E-2</c:v>
                  </c:pt>
                  <c:pt idx="7">
                    <c:v>8.4271591736949605E-2</c:v>
                  </c:pt>
                  <c:pt idx="8">
                    <c:v>0.17744718498346701</c:v>
                  </c:pt>
                  <c:pt idx="9">
                    <c:v>0.45858501938115798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Sheet1!$C$9:$C$12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Sheet1!$O$33:$O$36</c:f>
              <c:numCache>
                <c:formatCode>General</c:formatCode>
                <c:ptCount val="4"/>
                <c:pt idx="0">
                  <c:v>1.316567598940128</c:v>
                </c:pt>
                <c:pt idx="1">
                  <c:v>1.7204981740956109</c:v>
                </c:pt>
                <c:pt idx="2">
                  <c:v>6.0300895756639763</c:v>
                </c:pt>
                <c:pt idx="3">
                  <c:v>3.0950648704366581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91-46D6-844B-7B2DE73FEFD9}"/>
            </c:ext>
          </c:extLst>
        </c:ser>
        <c:ser>
          <c:idx val="2"/>
          <c:order val="2"/>
          <c:tx>
            <c:strRef>
              <c:f>Sheet1!$B$57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Sheet1!$P$57:$P$66</c:f>
                <c:numCache>
                  <c:formatCode>General</c:formatCode>
                  <c:ptCount val="10"/>
                  <c:pt idx="0">
                    <c:v>1.7865230960812301E-2</c:v>
                  </c:pt>
                  <c:pt idx="1">
                    <c:v>1.00609995940125E-2</c:v>
                  </c:pt>
                  <c:pt idx="2">
                    <c:v>5.4242225714953903E-3</c:v>
                  </c:pt>
                  <c:pt idx="3">
                    <c:v>2.41774706940499E-2</c:v>
                  </c:pt>
                  <c:pt idx="4">
                    <c:v>0.111285465356499</c:v>
                  </c:pt>
                  <c:pt idx="5">
                    <c:v>6.9674825674246793E-2</c:v>
                  </c:pt>
                  <c:pt idx="6">
                    <c:v>0.154829733485851</c:v>
                  </c:pt>
                  <c:pt idx="7">
                    <c:v>8.2507041041286505E-2</c:v>
                  </c:pt>
                  <c:pt idx="8">
                    <c:v>3.3338718097602499E-2</c:v>
                  </c:pt>
                  <c:pt idx="9">
                    <c:v>4.5503133057371997E-3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Sheet1!$C$9:$C$12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Sheet1!$O$57:$O$60</c:f>
              <c:numCache>
                <c:formatCode>General</c:formatCode>
                <c:ptCount val="4"/>
                <c:pt idx="0">
                  <c:v>1.7830604050866421</c:v>
                </c:pt>
                <c:pt idx="1">
                  <c:v>1.8808112446289</c:v>
                </c:pt>
                <c:pt idx="2">
                  <c:v>4.0689040429246166</c:v>
                </c:pt>
                <c:pt idx="3">
                  <c:v>0.92856025437399603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91-46D6-844B-7B2DE73FEF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067544"/>
        <c:axId val="-2110064520"/>
      </c:barChart>
      <c:catAx>
        <c:axId val="-21100675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0064520"/>
        <c:crosses val="autoZero"/>
        <c:auto val="1"/>
        <c:lblAlgn val="ctr"/>
        <c:lblOffset val="100"/>
        <c:noMultiLvlLbl val="0"/>
      </c:catAx>
      <c:valAx>
        <c:axId val="-21100645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800" b="0" i="0" u="none" strike="noStrike" baseline="0">
                    <a:effectLst/>
                  </a:rPr>
                  <a:t>mRNA expression normalized to GAPDH</a:t>
                </a:r>
                <a:r>
                  <a:rPr lang="en-US" sz="800" b="0" i="0" u="none" strike="noStrike" baseline="0"/>
                  <a:t> 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100675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Sheet1!$S$15</c:f>
              <c:strCache>
                <c:ptCount val="1"/>
                <c:pt idx="0">
                  <c:v>ctrl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Sheet1!$P$9:$P$18</c:f>
                <c:numCache>
                  <c:formatCode>General</c:formatCode>
                  <c:ptCount val="10"/>
                  <c:pt idx="0">
                    <c:v>2.2718567245357601E-2</c:v>
                  </c:pt>
                  <c:pt idx="1">
                    <c:v>5.0802023845836403E-2</c:v>
                  </c:pt>
                  <c:pt idx="2">
                    <c:v>7.4892449094529301E-2</c:v>
                  </c:pt>
                  <c:pt idx="3">
                    <c:v>5.3335758606464501E-2</c:v>
                  </c:pt>
                  <c:pt idx="4">
                    <c:v>2.4627924232867401E-2</c:v>
                  </c:pt>
                  <c:pt idx="5">
                    <c:v>7.2758501209254402E-3</c:v>
                  </c:pt>
                  <c:pt idx="6">
                    <c:v>1.8981863464654899E-2</c:v>
                  </c:pt>
                  <c:pt idx="7">
                    <c:v>0.18224008105436801</c:v>
                  </c:pt>
                  <c:pt idx="8">
                    <c:v>1.06710761453092E-2</c:v>
                  </c:pt>
                  <c:pt idx="9">
                    <c:v>2.6953049546177901E-2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Sheet1!$R$16:$R$19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Sheet1!$S$16:$S$19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1D-49CF-A1A2-0535D0FA1775}"/>
            </c:ext>
          </c:extLst>
        </c:ser>
        <c:ser>
          <c:idx val="1"/>
          <c:order val="1"/>
          <c:tx>
            <c:strRef>
              <c:f>Sheet1!$T$15</c:f>
              <c:strCache>
                <c:ptCount val="1"/>
                <c:pt idx="0">
                  <c:v>PRPF8-01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Sheet1!$P$33:$P$42</c:f>
                <c:numCache>
                  <c:formatCode>General</c:formatCode>
                  <c:ptCount val="10"/>
                  <c:pt idx="0">
                    <c:v>4.8499203585179999E-2</c:v>
                  </c:pt>
                  <c:pt idx="1">
                    <c:v>0.20378259631585999</c:v>
                  </c:pt>
                  <c:pt idx="2">
                    <c:v>3.355242867805166</c:v>
                  </c:pt>
                  <c:pt idx="3">
                    <c:v>7.4142224909779106E-2</c:v>
                  </c:pt>
                  <c:pt idx="4">
                    <c:v>3.3381892884500698E-2</c:v>
                  </c:pt>
                  <c:pt idx="5">
                    <c:v>4.8745577049010301E-2</c:v>
                  </c:pt>
                  <c:pt idx="6">
                    <c:v>2.7798463676651099E-2</c:v>
                  </c:pt>
                  <c:pt idx="7">
                    <c:v>4.0252320163734499E-2</c:v>
                  </c:pt>
                  <c:pt idx="8">
                    <c:v>5.7308961107682403E-2</c:v>
                  </c:pt>
                  <c:pt idx="9">
                    <c:v>5.5885840463898599E-2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Sheet1!$R$16:$R$19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Sheet1!$T$16:$T$19</c:f>
              <c:numCache>
                <c:formatCode>General</c:formatCode>
                <c:ptCount val="4"/>
                <c:pt idx="0">
                  <c:v>3.69179440680213</c:v>
                </c:pt>
                <c:pt idx="1">
                  <c:v>4.8845930781442464</c:v>
                </c:pt>
                <c:pt idx="2">
                  <c:v>14.311615140956601</c:v>
                </c:pt>
                <c:pt idx="3">
                  <c:v>0.85175379593852196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1D-49CF-A1A2-0535D0FA1775}"/>
            </c:ext>
          </c:extLst>
        </c:ser>
        <c:ser>
          <c:idx val="2"/>
          <c:order val="2"/>
          <c:tx>
            <c:strRef>
              <c:f>Sheet1!$U$15</c:f>
              <c:strCache>
                <c:ptCount val="1"/>
                <c:pt idx="0">
                  <c:v>PRPF8-02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Sheet1!$P$57:$P$66</c:f>
                <c:numCache>
                  <c:formatCode>General</c:formatCode>
                  <c:ptCount val="10"/>
                  <c:pt idx="0">
                    <c:v>0.10931445364853901</c:v>
                  </c:pt>
                  <c:pt idx="1">
                    <c:v>8.4324679376942102E-2</c:v>
                  </c:pt>
                  <c:pt idx="2">
                    <c:v>5.94004521282821E-2</c:v>
                  </c:pt>
                  <c:pt idx="3">
                    <c:v>2.21050209896359E-3</c:v>
                  </c:pt>
                  <c:pt idx="4">
                    <c:v>4.0450549161970203E-2</c:v>
                  </c:pt>
                  <c:pt idx="5">
                    <c:v>7.9367344489246899E-2</c:v>
                  </c:pt>
                  <c:pt idx="6">
                    <c:v>7.2583880311200402E-2</c:v>
                  </c:pt>
                  <c:pt idx="7">
                    <c:v>1.7003632804252951</c:v>
                  </c:pt>
                  <c:pt idx="8">
                    <c:v>5.9250397957058401E-2</c:v>
                  </c:pt>
                  <c:pt idx="9">
                    <c:v>4.9137963273568397E-2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Sheet1!$R$16:$R$19</c:f>
              <c:strCache>
                <c:ptCount val="4"/>
                <c:pt idx="0">
                  <c:v>RPS29-006</c:v>
                </c:pt>
                <c:pt idx="1">
                  <c:v>RPS7-005</c:v>
                </c:pt>
                <c:pt idx="2">
                  <c:v>RPS24-005</c:v>
                </c:pt>
                <c:pt idx="3">
                  <c:v>CXCL8-001</c:v>
                </c:pt>
              </c:strCache>
            </c:strRef>
          </c:cat>
          <c:val>
            <c:numRef>
              <c:f>Sheet1!$U$16:$U$19</c:f>
              <c:numCache>
                <c:formatCode>General</c:formatCode>
                <c:ptCount val="4"/>
                <c:pt idx="0">
                  <c:v>3.63810128150834</c:v>
                </c:pt>
                <c:pt idx="1">
                  <c:v>4.5978236560039916</c:v>
                </c:pt>
                <c:pt idx="2">
                  <c:v>12.242347155020999</c:v>
                </c:pt>
                <c:pt idx="3">
                  <c:v>0.519883215894692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1D-49CF-A1A2-0535D0FA17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292248"/>
        <c:axId val="-2110285160"/>
      </c:barChart>
      <c:catAx>
        <c:axId val="-21102922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0285160"/>
        <c:crosses val="autoZero"/>
        <c:auto val="1"/>
        <c:lblAlgn val="ctr"/>
        <c:lblOffset val="100"/>
        <c:noMultiLvlLbl val="0"/>
      </c:catAx>
      <c:valAx>
        <c:axId val="-21102851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800" b="0" i="0" u="none" strike="noStrike" baseline="0">
                    <a:effectLst/>
                  </a:rPr>
                  <a:t>mRNA expression normalized to GUS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10292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E6661-6ED7-2541-A0E6-9800C58A002E}" type="datetimeFigureOut"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3F191-59CE-AF44-B92B-E8E82354222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26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3F191-59CE-AF44-B92B-E8E82354222B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03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22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8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9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4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1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2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3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1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7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80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2D082-E4AA-A24F-9ACF-1A8B0E195ED4}" type="datetimeFigureOut"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70047-9F40-564F-8756-B15FA2EAE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2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chart" Target="../charts/chart2.xml"/><Relationship Id="rId7" Type="http://schemas.openxmlformats.org/officeDocument/2006/relationships/image" Target="../media/image1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chart" Target="../charts/chart6.xml"/><Relationship Id="rId5" Type="http://schemas.openxmlformats.org/officeDocument/2006/relationships/chart" Target="../charts/chart4.xml"/><Relationship Id="rId10" Type="http://schemas.openxmlformats.org/officeDocument/2006/relationships/chart" Target="../charts/chart5.xml"/><Relationship Id="rId4" Type="http://schemas.openxmlformats.org/officeDocument/2006/relationships/chart" Target="../charts/chart3.xml"/><Relationship Id="rId9" Type="http://schemas.openxmlformats.org/officeDocument/2006/relationships/image" Target="../media/image1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3.xml"/><Relationship Id="rId13" Type="http://schemas.openxmlformats.org/officeDocument/2006/relationships/chart" Target="../charts/chart18.xml"/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12" Type="http://schemas.openxmlformats.org/officeDocument/2006/relationships/chart" Target="../charts/chart17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11" Type="http://schemas.openxmlformats.org/officeDocument/2006/relationships/chart" Target="../charts/chart16.xml"/><Relationship Id="rId5" Type="http://schemas.openxmlformats.org/officeDocument/2006/relationships/chart" Target="../charts/chart10.xml"/><Relationship Id="rId10" Type="http://schemas.openxmlformats.org/officeDocument/2006/relationships/chart" Target="../charts/chart15.xml"/><Relationship Id="rId4" Type="http://schemas.openxmlformats.org/officeDocument/2006/relationships/chart" Target="../charts/chart9.xml"/><Relationship Id="rId9" Type="http://schemas.openxmlformats.org/officeDocument/2006/relationships/chart" Target="../charts/char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680"/>
            <a:ext cx="6858000" cy="44252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574" y="2124711"/>
            <a:ext cx="42863" cy="192617"/>
          </a:xfrm>
          <a:prstGeom prst="rect">
            <a:avLst/>
          </a:prstGeom>
          <a:solidFill>
            <a:srgbClr val="C7A255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574" y="1807218"/>
            <a:ext cx="42863" cy="19261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574" y="1491828"/>
            <a:ext cx="42863" cy="192617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564" y="1773722"/>
            <a:ext cx="62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Normal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498" y="1428657"/>
            <a:ext cx="623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Luminal 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965" y="2051051"/>
            <a:ext cx="504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Basal-like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14349" y="4665417"/>
            <a:ext cx="2576513" cy="9172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124199" y="4656245"/>
            <a:ext cx="2005013" cy="9172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167312" y="4647073"/>
            <a:ext cx="1457325" cy="9172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90612" y="4803330"/>
            <a:ext cx="11620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Luminal A cluster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43312" y="4803330"/>
            <a:ext cx="11620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Normal cluster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72100" y="4803330"/>
            <a:ext cx="11620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Basal-like cluster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66687" y="2370715"/>
            <a:ext cx="347663" cy="130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85576" y="4894725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B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90078" y="7381621"/>
            <a:ext cx="3106404" cy="2200135"/>
            <a:chOff x="164301" y="318439"/>
            <a:chExt cx="3106404" cy="220013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644" y="2191414"/>
              <a:ext cx="2523061" cy="32716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7644" y="1019787"/>
              <a:ext cx="2523061" cy="36848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 rot="16200000">
              <a:off x="591099" y="707241"/>
              <a:ext cx="5248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+mj-lt"/>
                </a:rPr>
                <a:t>BPE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827083" y="707242"/>
              <a:ext cx="5248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0000FF"/>
                  </a:solidFill>
                  <a:latin typeface="+mj-lt"/>
                </a:rPr>
                <a:t>MCF7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1051397" y="701825"/>
              <a:ext cx="5248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0000FF"/>
                  </a:solidFill>
                  <a:latin typeface="+mj-lt"/>
                </a:rPr>
                <a:t>BT474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1265030" y="673641"/>
              <a:ext cx="55583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0000FF"/>
                  </a:solidFill>
                  <a:latin typeface="+mj-lt"/>
                </a:rPr>
                <a:t>AU565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1494147" y="673641"/>
              <a:ext cx="55583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FF0000"/>
                  </a:solidFill>
                  <a:latin typeface="+mj-lt"/>
                </a:rPr>
                <a:t>MB468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1659334" y="596078"/>
              <a:ext cx="747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FF0000"/>
                  </a:solidFill>
                  <a:latin typeface="+mj-lt"/>
                </a:rPr>
                <a:t>HCC1187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1869400" y="597012"/>
              <a:ext cx="747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FF0000"/>
                  </a:solidFill>
                  <a:latin typeface="+mj-lt"/>
                </a:rPr>
                <a:t>HCC1937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2302232" y="590751"/>
              <a:ext cx="747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chemeClr val="accent4"/>
                  </a:solidFill>
                  <a:latin typeface="+mj-lt"/>
                </a:rPr>
                <a:t>HCC1806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2531348" y="584312"/>
              <a:ext cx="747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008000"/>
                  </a:solidFill>
                  <a:latin typeface="+mj-lt"/>
                </a:rPr>
                <a:t>MB436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2754476" y="584312"/>
              <a:ext cx="747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008000"/>
                  </a:solidFill>
                  <a:latin typeface="+mj-lt"/>
                </a:rPr>
                <a:t>BT549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2092166" y="597012"/>
              <a:ext cx="747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solidFill>
                    <a:srgbClr val="FF0000"/>
                  </a:solidFill>
                  <a:latin typeface="+mj-lt"/>
                </a:rPr>
                <a:t>HCC1954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9797" y="1125007"/>
              <a:ext cx="596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+mj-lt"/>
                </a:rPr>
                <a:t>PRPF8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147" y="2248956"/>
              <a:ext cx="596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+mj-lt"/>
                </a:rPr>
                <a:t>Tubulin</a:t>
              </a: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7644" y="1470824"/>
              <a:ext cx="2523061" cy="2540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64301" y="1493823"/>
              <a:ext cx="71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+mj-lt"/>
                </a:rPr>
                <a:t>PRPF38A</a:t>
              </a: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7644" y="1813724"/>
              <a:ext cx="2523061" cy="306972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176147" y="1874823"/>
              <a:ext cx="71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>
                  <a:latin typeface="+mj-lt"/>
                </a:rPr>
                <a:t>RBM22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055509" y="4893845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C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561276" y="7051178"/>
            <a:ext cx="2829783" cy="2554492"/>
            <a:chOff x="105236" y="2327711"/>
            <a:chExt cx="2829783" cy="2554492"/>
          </a:xfrm>
        </p:grpSpPr>
        <p:grpSp>
          <p:nvGrpSpPr>
            <p:cNvPr id="44" name="Group 43"/>
            <p:cNvGrpSpPr/>
            <p:nvPr/>
          </p:nvGrpSpPr>
          <p:grpSpPr>
            <a:xfrm>
              <a:off x="105236" y="2342351"/>
              <a:ext cx="2829783" cy="2539852"/>
              <a:chOff x="1773374" y="3145815"/>
              <a:chExt cx="2829783" cy="2539852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99535" y="4009572"/>
                <a:ext cx="2199014" cy="241300"/>
              </a:xfrm>
              <a:prstGeom prst="rect">
                <a:avLst/>
              </a:prstGeom>
            </p:spPr>
          </p:pic>
          <p:sp>
            <p:nvSpPr>
              <p:cNvPr id="51" name="TextBox 50"/>
              <p:cNvSpPr txBox="1">
                <a:spLocks noChangeAspect="1"/>
              </p:cNvSpPr>
              <p:nvPr/>
            </p:nvSpPr>
            <p:spPr>
              <a:xfrm>
                <a:off x="1836128" y="4011636"/>
                <a:ext cx="5969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+mj-lt"/>
                  </a:rPr>
                  <a:t>PRPF8</a:t>
                </a:r>
              </a:p>
            </p:txBody>
          </p:sp>
          <p:sp>
            <p:nvSpPr>
              <p:cNvPr id="52" name="TextBox 51"/>
              <p:cNvSpPr txBox="1">
                <a:spLocks noChangeAspect="1"/>
              </p:cNvSpPr>
              <p:nvPr/>
            </p:nvSpPr>
            <p:spPr>
              <a:xfrm>
                <a:off x="1840736" y="5444823"/>
                <a:ext cx="5969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+mj-lt"/>
                  </a:rPr>
                  <a:t>Tubulin</a:t>
                </a:r>
              </a:p>
            </p:txBody>
          </p:sp>
          <p:sp>
            <p:nvSpPr>
              <p:cNvPr id="53" name="TextBox 52"/>
              <p:cNvSpPr txBox="1">
                <a:spLocks noChangeAspect="1"/>
              </p:cNvSpPr>
              <p:nvPr/>
            </p:nvSpPr>
            <p:spPr>
              <a:xfrm>
                <a:off x="1821651" y="4335589"/>
                <a:ext cx="7103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+mj-lt"/>
                  </a:rPr>
                  <a:t>PRPF38A</a:t>
                </a:r>
              </a:p>
            </p:txBody>
          </p:sp>
          <p:sp>
            <p:nvSpPr>
              <p:cNvPr id="54" name="TextBox 53"/>
              <p:cNvSpPr txBox="1">
                <a:spLocks noChangeAspect="1"/>
              </p:cNvSpPr>
              <p:nvPr/>
            </p:nvSpPr>
            <p:spPr>
              <a:xfrm>
                <a:off x="1832643" y="4667697"/>
                <a:ext cx="7103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+mj-lt"/>
                  </a:rPr>
                  <a:t>RBM22</a:t>
                </a:r>
              </a:p>
            </p:txBody>
          </p:sp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98765" y="4323921"/>
                <a:ext cx="2199014" cy="239236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04143" y="4633583"/>
                <a:ext cx="2199014" cy="239236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04143" y="4952991"/>
                <a:ext cx="2199014" cy="411453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>
                <a:spLocks noChangeAspect="1"/>
              </p:cNvSpPr>
              <p:nvPr/>
            </p:nvSpPr>
            <p:spPr>
              <a:xfrm>
                <a:off x="1773374" y="5000036"/>
                <a:ext cx="6303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>
                    <a:latin typeface="+mj-lt"/>
                  </a:rPr>
                  <a:t>CASP3</a:t>
                </a:r>
              </a:p>
              <a:p>
                <a:pPr algn="ctr"/>
                <a:r>
                  <a:rPr lang="en-US" sz="800">
                    <a:latin typeface="+mj-lt"/>
                  </a:rPr>
                  <a:t>(cleaved)</a:t>
                </a:r>
              </a:p>
            </p:txBody>
          </p:sp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399535" y="5444367"/>
                <a:ext cx="2203622" cy="241300"/>
              </a:xfrm>
              <a:prstGeom prst="rect">
                <a:avLst/>
              </a:prstGeom>
            </p:spPr>
          </p:pic>
          <p:grpSp>
            <p:nvGrpSpPr>
              <p:cNvPr id="60" name="Group 59"/>
              <p:cNvGrpSpPr/>
              <p:nvPr/>
            </p:nvGrpSpPr>
            <p:grpSpPr>
              <a:xfrm>
                <a:off x="2398765" y="3333066"/>
                <a:ext cx="273050" cy="656010"/>
                <a:chOff x="2398765" y="3333066"/>
                <a:chExt cx="273050" cy="656010"/>
              </a:xfrm>
            </p:grpSpPr>
            <p:sp>
              <p:nvSpPr>
                <p:cNvPr id="100" name="TextBox 99"/>
                <p:cNvSpPr txBox="1"/>
                <p:nvPr/>
              </p:nvSpPr>
              <p:spPr>
                <a:xfrm>
                  <a:off x="2398765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2411465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2411465" y="3621683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2411464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2684514" y="3333066"/>
                <a:ext cx="273049" cy="656010"/>
                <a:chOff x="2398766" y="3333066"/>
                <a:chExt cx="273049" cy="656010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2411464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2398766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2411465" y="3621683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2411464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2951094" y="3333066"/>
                <a:ext cx="273049" cy="656010"/>
                <a:chOff x="2398766" y="3333066"/>
                <a:chExt cx="273049" cy="656010"/>
              </a:xfrm>
            </p:grpSpPr>
            <p:sp>
              <p:nvSpPr>
                <p:cNvPr id="92" name="TextBox 91"/>
                <p:cNvSpPr txBox="1"/>
                <p:nvPr/>
              </p:nvSpPr>
              <p:spPr>
                <a:xfrm>
                  <a:off x="2411464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2411465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2398766" y="3630149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2411464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3228958" y="3333066"/>
                <a:ext cx="273050" cy="656010"/>
                <a:chOff x="2398765" y="3333066"/>
                <a:chExt cx="273050" cy="656010"/>
              </a:xfrm>
            </p:grpSpPr>
            <p:sp>
              <p:nvSpPr>
                <p:cNvPr id="88" name="TextBox 87"/>
                <p:cNvSpPr txBox="1"/>
                <p:nvPr/>
              </p:nvSpPr>
              <p:spPr>
                <a:xfrm>
                  <a:off x="2411464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2411465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2411465" y="3621683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398765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3489308" y="3333066"/>
                <a:ext cx="273050" cy="656010"/>
                <a:chOff x="2398765" y="3333066"/>
                <a:chExt cx="273050" cy="656010"/>
              </a:xfrm>
            </p:grpSpPr>
            <p:sp>
              <p:nvSpPr>
                <p:cNvPr id="84" name="TextBox 83"/>
                <p:cNvSpPr txBox="1"/>
                <p:nvPr/>
              </p:nvSpPr>
              <p:spPr>
                <a:xfrm>
                  <a:off x="2398765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2411465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2411465" y="3621683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2411464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3779290" y="3333517"/>
                <a:ext cx="273049" cy="656010"/>
                <a:chOff x="2398766" y="3333066"/>
                <a:chExt cx="273049" cy="656010"/>
              </a:xfrm>
            </p:grpSpPr>
            <p:sp>
              <p:nvSpPr>
                <p:cNvPr id="80" name="TextBox 79"/>
                <p:cNvSpPr txBox="1"/>
                <p:nvPr/>
              </p:nvSpPr>
              <p:spPr>
                <a:xfrm>
                  <a:off x="2411464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2398766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2411465" y="3621683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2411464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4056571" y="3333066"/>
                <a:ext cx="268816" cy="656010"/>
                <a:chOff x="2402999" y="3333066"/>
                <a:chExt cx="268816" cy="656010"/>
              </a:xfrm>
            </p:grpSpPr>
            <p:sp>
              <p:nvSpPr>
                <p:cNvPr id="76" name="TextBox 75"/>
                <p:cNvSpPr txBox="1"/>
                <p:nvPr/>
              </p:nvSpPr>
              <p:spPr>
                <a:xfrm>
                  <a:off x="2411464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2411465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2402999" y="3630149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2411464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4323911" y="3333066"/>
                <a:ext cx="273050" cy="656010"/>
                <a:chOff x="2398765" y="3333066"/>
                <a:chExt cx="273050" cy="656010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2411464" y="3333066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2411465" y="3482667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2411465" y="3621683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-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2398765" y="3773632"/>
                  <a:ext cx="2603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/>
                    <a:t>+</a:t>
                  </a:r>
                </a:p>
              </p:txBody>
            </p:sp>
          </p:grpSp>
          <p:cxnSp>
            <p:nvCxnSpPr>
              <p:cNvPr id="68" name="Straight Connector 67"/>
              <p:cNvCxnSpPr/>
              <p:nvPr/>
            </p:nvCxnSpPr>
            <p:spPr>
              <a:xfrm>
                <a:off x="2458801" y="3361259"/>
                <a:ext cx="927864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3558776" y="3361259"/>
                <a:ext cx="927864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2569634" y="3145815"/>
                <a:ext cx="71543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/>
                  <a:t>BPE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669223" y="3146263"/>
                <a:ext cx="71543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/>
                  <a:t>MB468</a:t>
                </a: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83047" y="2327711"/>
              <a:ext cx="7154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/>
                <a:t>siRNA: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11677" y="2539380"/>
              <a:ext cx="7154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/>
                <a:t>CTRL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9785" y="2691780"/>
              <a:ext cx="7154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/>
                <a:t>PRPF8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18977" y="2835713"/>
              <a:ext cx="7154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/>
                <a:t>PRPF38A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8252" y="2995324"/>
              <a:ext cx="7154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/>
                <a:t>RBM22</a:t>
              </a: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3388359" y="6804957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888115" y="17733"/>
            <a:ext cx="1495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Figure S1</a:t>
            </a: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4015" y="5444832"/>
            <a:ext cx="1841576" cy="1606346"/>
          </a:xfrm>
          <a:prstGeom prst="rect">
            <a:avLst/>
          </a:prstGeom>
        </p:spPr>
      </p:pic>
      <p:cxnSp>
        <p:nvCxnSpPr>
          <p:cNvPr id="107" name="Straight Connector 106"/>
          <p:cNvCxnSpPr/>
          <p:nvPr/>
        </p:nvCxnSpPr>
        <p:spPr>
          <a:xfrm>
            <a:off x="886237" y="6577045"/>
            <a:ext cx="1695488" cy="0"/>
          </a:xfrm>
          <a:prstGeom prst="line">
            <a:avLst/>
          </a:prstGeom>
          <a:ln w="12700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1000533" y="6977551"/>
            <a:ext cx="69003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Luminal A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699029" y="6977551"/>
            <a:ext cx="69003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Basal-like</a:t>
            </a:r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-282539" y="5929629"/>
            <a:ext cx="17572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>
                <a:latin typeface="Arial"/>
                <a:cs typeface="Arial"/>
              </a:rPr>
              <a:t>RNA splicing genes</a:t>
            </a:r>
          </a:p>
          <a:p>
            <a:pPr algn="ctr"/>
            <a:r>
              <a:rPr lang="en-US" sz="800">
                <a:latin typeface="Arial"/>
                <a:cs typeface="Arial"/>
              </a:rPr>
              <a:t>(fold-changes relative to normal)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885303" y="5381332"/>
            <a:ext cx="368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</a:t>
            </a:r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20071" y="5762332"/>
            <a:ext cx="2493211" cy="369864"/>
          </a:xfrm>
          <a:prstGeom prst="rect">
            <a:avLst/>
          </a:prstGeom>
        </p:spPr>
      </p:pic>
      <p:cxnSp>
        <p:nvCxnSpPr>
          <p:cNvPr id="113" name="Straight Connector 112"/>
          <p:cNvCxnSpPr/>
          <p:nvPr/>
        </p:nvCxnSpPr>
        <p:spPr>
          <a:xfrm flipV="1">
            <a:off x="5813282" y="5381130"/>
            <a:ext cx="192047" cy="38120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5813282" y="6132196"/>
            <a:ext cx="192047" cy="45319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5943939" y="5316985"/>
            <a:ext cx="8080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SF3B4</a:t>
            </a:r>
          </a:p>
          <a:p>
            <a:r>
              <a:rPr lang="en-US" sz="800"/>
              <a:t>LSM2</a:t>
            </a:r>
          </a:p>
          <a:p>
            <a:r>
              <a:rPr lang="en-US" sz="800"/>
              <a:t>LSM4</a:t>
            </a:r>
          </a:p>
          <a:p>
            <a:r>
              <a:rPr lang="en-US" sz="800"/>
              <a:t>LSM7</a:t>
            </a:r>
          </a:p>
          <a:p>
            <a:r>
              <a:rPr lang="en-US" sz="800"/>
              <a:t>SNRPA1</a:t>
            </a:r>
          </a:p>
          <a:p>
            <a:r>
              <a:rPr lang="en-US" sz="800"/>
              <a:t>SNRPB</a:t>
            </a:r>
          </a:p>
          <a:p>
            <a:r>
              <a:rPr lang="en-US" sz="800"/>
              <a:t>SNRPC</a:t>
            </a:r>
          </a:p>
          <a:p>
            <a:r>
              <a:rPr lang="en-US" sz="800"/>
              <a:t>SNRPD1</a:t>
            </a:r>
          </a:p>
          <a:p>
            <a:r>
              <a:rPr lang="en-US" sz="800"/>
              <a:t>SNRPE</a:t>
            </a:r>
          </a:p>
          <a:p>
            <a:r>
              <a:rPr lang="en-US" sz="800"/>
              <a:t>SNRPG</a:t>
            </a:r>
          </a:p>
        </p:txBody>
      </p:sp>
      <p:cxnSp>
        <p:nvCxnSpPr>
          <p:cNvPr id="116" name="Straight Connector 115"/>
          <p:cNvCxnSpPr/>
          <p:nvPr/>
        </p:nvCxnSpPr>
        <p:spPr>
          <a:xfrm>
            <a:off x="3320071" y="5681573"/>
            <a:ext cx="1277969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765006" y="5681573"/>
            <a:ext cx="46637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5321106" y="5681573"/>
            <a:ext cx="441374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62167" y="5472272"/>
            <a:ext cx="690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Luminal A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70008" y="5472272"/>
            <a:ext cx="690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Basal-like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280065" y="5462144"/>
            <a:ext cx="690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Normal</a:t>
            </a:r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7393" y="6255312"/>
            <a:ext cx="2522823" cy="313782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182822" y="7192995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8574" y="74903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66198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Chart 36"/>
          <p:cNvGraphicFramePr>
            <a:graphicFrameLocks/>
          </p:cNvGraphicFramePr>
          <p:nvPr>
            <p:extLst/>
          </p:nvPr>
        </p:nvGraphicFramePr>
        <p:xfrm>
          <a:off x="3394768" y="4444737"/>
          <a:ext cx="2366795" cy="2199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1366" y="4418477"/>
            <a:ext cx="324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F</a:t>
            </a:r>
          </a:p>
        </p:txBody>
      </p:sp>
      <p:graphicFrame>
        <p:nvGraphicFramePr>
          <p:cNvPr id="33" name="Chart 32"/>
          <p:cNvGraphicFramePr>
            <a:graphicFrameLocks/>
          </p:cNvGraphicFramePr>
          <p:nvPr>
            <p:extLst/>
          </p:nvPr>
        </p:nvGraphicFramePr>
        <p:xfrm>
          <a:off x="95360" y="4555957"/>
          <a:ext cx="2579652" cy="2088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336562" y="4418477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G</a:t>
            </a:r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/>
          </p:nvPr>
        </p:nvGraphicFramePr>
        <p:xfrm>
          <a:off x="5615184" y="4444737"/>
          <a:ext cx="911058" cy="2511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8" name="Chart 37"/>
          <p:cNvGraphicFramePr>
            <a:graphicFrameLocks/>
          </p:cNvGraphicFramePr>
          <p:nvPr>
            <p:extLst/>
          </p:nvPr>
        </p:nvGraphicFramePr>
        <p:xfrm>
          <a:off x="2560139" y="4587634"/>
          <a:ext cx="883195" cy="1632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745212" y="5390705"/>
            <a:ext cx="2173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*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82696" y="5390345"/>
            <a:ext cx="2173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*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37576" y="5166218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183566" y="2179258"/>
            <a:ext cx="2766020" cy="2155643"/>
            <a:chOff x="608671" y="7205133"/>
            <a:chExt cx="2724071" cy="1898233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8671" y="7205133"/>
              <a:ext cx="2657526" cy="1898233"/>
            </a:xfrm>
            <a:prstGeom prst="rect">
              <a:avLst/>
            </a:prstGeom>
          </p:spPr>
        </p:pic>
        <p:sp>
          <p:nvSpPr>
            <p:cNvPr id="105" name="Rectangle 104"/>
            <p:cNvSpPr/>
            <p:nvPr/>
          </p:nvSpPr>
          <p:spPr>
            <a:xfrm>
              <a:off x="2650184" y="7808049"/>
              <a:ext cx="682558" cy="495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388984" y="4206633"/>
            <a:ext cx="2286028" cy="23810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M</a:t>
            </a:r>
            <a:r>
              <a:rPr lang="en-US" sz="800" kern="1200"/>
              <a:t>ean of normalized counts (Control)</a:t>
            </a:r>
          </a:p>
        </p:txBody>
      </p:sp>
      <p:sp>
        <p:nvSpPr>
          <p:cNvPr id="95" name="TextBox 94"/>
          <p:cNvSpPr txBox="1"/>
          <p:nvPr/>
        </p:nvSpPr>
        <p:spPr>
          <a:xfrm rot="16200000">
            <a:off x="-801544" y="3082326"/>
            <a:ext cx="1983743" cy="21544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kern="1200"/>
              <a:t>Mean of normalized counts (PRPF8)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797193" y="3366968"/>
            <a:ext cx="681764" cy="670332"/>
            <a:chOff x="-1143761" y="8768429"/>
            <a:chExt cx="609459" cy="606537"/>
          </a:xfrm>
        </p:grpSpPr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-1143761" y="8812956"/>
              <a:ext cx="127318" cy="131303"/>
            </a:xfrm>
            <a:prstGeom prst="ellipse">
              <a:avLst/>
            </a:prstGeom>
            <a:solidFill>
              <a:srgbClr val="4C1B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-1125393" y="8768429"/>
              <a:ext cx="5910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Up</a:t>
              </a:r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-1143761" y="9004237"/>
              <a:ext cx="127318" cy="131303"/>
            </a:xfrm>
            <a:prstGeom prst="ellipse">
              <a:avLst/>
            </a:prstGeom>
            <a:solidFill>
              <a:srgbClr val="2A847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-1125393" y="8959710"/>
              <a:ext cx="5910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Down</a:t>
              </a:r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-1143761" y="9198303"/>
              <a:ext cx="127318" cy="131303"/>
            </a:xfrm>
            <a:prstGeom prst="ellipse">
              <a:avLst/>
            </a:prstGeom>
            <a:solidFill>
              <a:srgbClr val="BBA93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-1136746" y="9159522"/>
              <a:ext cx="5910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Same</a:t>
              </a: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117449" y="1931246"/>
            <a:ext cx="362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C</a:t>
            </a:r>
            <a:endParaRPr lang="en-US" sz="1000" b="1" kern="1200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2734859" y="2197015"/>
            <a:ext cx="2791525" cy="2151561"/>
            <a:chOff x="3650737" y="7173733"/>
            <a:chExt cx="2848112" cy="1919892"/>
          </a:xfrm>
        </p:grpSpPr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50737" y="7173733"/>
              <a:ext cx="2687849" cy="1919892"/>
            </a:xfrm>
            <a:prstGeom prst="rect">
              <a:avLst/>
            </a:prstGeom>
          </p:spPr>
        </p:pic>
        <p:sp>
          <p:nvSpPr>
            <p:cNvPr id="113" name="Rectangle 112"/>
            <p:cNvSpPr/>
            <p:nvPr/>
          </p:nvSpPr>
          <p:spPr>
            <a:xfrm>
              <a:off x="5816291" y="7808041"/>
              <a:ext cx="682558" cy="495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2898810" y="4223723"/>
            <a:ext cx="2286028" cy="23810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M</a:t>
            </a:r>
            <a:r>
              <a:rPr lang="en-US" sz="800" kern="1200"/>
              <a:t>ean of normalized counts (Control)</a:t>
            </a:r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1765483" y="3087514"/>
            <a:ext cx="1983743" cy="21544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kern="1200"/>
              <a:t>Mean of normalized counts (PRPF38A)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922002" y="1939077"/>
            <a:ext cx="324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879695" y="510038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197123" y="4649082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354058" y="540706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516275" y="5408954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689980" y="5409169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831281" y="540706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977945" y="5407637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160621" y="5409169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309440" y="5408092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3062517" y="4831785"/>
            <a:ext cx="2183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949585" y="4831785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4040934" y="527394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191963" y="527394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349971" y="527394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542320" y="4659892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4701395" y="527394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882474" y="527394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036809" y="527394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208103" y="5273940"/>
            <a:ext cx="293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**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045632" y="4664698"/>
            <a:ext cx="4128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*  *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2586911" y="1939077"/>
            <a:ext cx="362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D</a:t>
            </a:r>
            <a:endParaRPr lang="en-US" sz="1000" b="1" kern="1200" dirty="0"/>
          </a:p>
        </p:txBody>
      </p:sp>
      <p:grpSp>
        <p:nvGrpSpPr>
          <p:cNvPr id="75" name="Group 74"/>
          <p:cNvGrpSpPr/>
          <p:nvPr/>
        </p:nvGrpSpPr>
        <p:grpSpPr>
          <a:xfrm>
            <a:off x="5013391" y="2235677"/>
            <a:ext cx="1899658" cy="1822485"/>
            <a:chOff x="31201" y="4446627"/>
            <a:chExt cx="1899658" cy="1822485"/>
          </a:xfrm>
        </p:grpSpPr>
        <p:grpSp>
          <p:nvGrpSpPr>
            <p:cNvPr id="76" name="Group 75"/>
            <p:cNvGrpSpPr/>
            <p:nvPr/>
          </p:nvGrpSpPr>
          <p:grpSpPr>
            <a:xfrm>
              <a:off x="206700" y="4446627"/>
              <a:ext cx="1569115" cy="851845"/>
              <a:chOff x="206700" y="4446627"/>
              <a:chExt cx="1569115" cy="851845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760719" y="4669848"/>
                <a:ext cx="639666" cy="628624"/>
              </a:xfrm>
              <a:prstGeom prst="ellipse">
                <a:avLst/>
              </a:prstGeom>
              <a:solidFill>
                <a:srgbClr val="431352">
                  <a:alpha val="27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431329" y="4669848"/>
                <a:ext cx="639666" cy="628624"/>
              </a:xfrm>
              <a:prstGeom prst="ellipse">
                <a:avLst/>
              </a:prstGeom>
              <a:solidFill>
                <a:srgbClr val="431352">
                  <a:alpha val="27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35580" y="4877093"/>
                <a:ext cx="38061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887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1054060" y="4877093"/>
                <a:ext cx="42117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173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732203" y="4876930"/>
                <a:ext cx="40631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406</a:t>
                </a:r>
              </a:p>
            </p:txBody>
          </p:sp>
          <p:sp>
            <p:nvSpPr>
              <p:cNvPr id="90" name="TextBox 89"/>
              <p:cNvSpPr txBox="1">
                <a:spLocks noChangeAspect="1"/>
              </p:cNvSpPr>
              <p:nvPr/>
            </p:nvSpPr>
            <p:spPr>
              <a:xfrm>
                <a:off x="880658" y="4446627"/>
                <a:ext cx="89515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/>
                    <a:cs typeface="Arial"/>
                  </a:rPr>
                  <a:t>PRPF38A UP</a:t>
                </a:r>
              </a:p>
            </p:txBody>
          </p:sp>
          <p:sp>
            <p:nvSpPr>
              <p:cNvPr id="91" name="TextBox 90"/>
              <p:cNvSpPr txBox="1">
                <a:spLocks noChangeAspect="1"/>
              </p:cNvSpPr>
              <p:nvPr/>
            </p:nvSpPr>
            <p:spPr>
              <a:xfrm>
                <a:off x="206700" y="4446627"/>
                <a:ext cx="80489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PRPF8 UP</a:t>
                </a: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31201" y="5402707"/>
              <a:ext cx="1899658" cy="866405"/>
              <a:chOff x="31201" y="5625247"/>
              <a:chExt cx="1899658" cy="866405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731732" y="5863028"/>
                <a:ext cx="647527" cy="628624"/>
              </a:xfrm>
              <a:prstGeom prst="ellipse">
                <a:avLst/>
              </a:prstGeom>
              <a:solidFill>
                <a:srgbClr val="2F8E8B">
                  <a:alpha val="27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90693" y="5863028"/>
                <a:ext cx="647527" cy="628624"/>
              </a:xfrm>
              <a:prstGeom prst="ellipse">
                <a:avLst/>
              </a:prstGeom>
              <a:solidFill>
                <a:srgbClr val="2F8E8B">
                  <a:alpha val="27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48358" y="6062155"/>
                <a:ext cx="42934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1805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1025905" y="6062155"/>
                <a:ext cx="4493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/>
                    <a:cs typeface="Arial"/>
                  </a:rPr>
                  <a:t>154</a:t>
                </a: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99834" y="6062155"/>
                <a:ext cx="37244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456</a:t>
                </a:r>
              </a:p>
            </p:txBody>
          </p:sp>
          <p:sp>
            <p:nvSpPr>
              <p:cNvPr id="83" name="TextBox 82"/>
              <p:cNvSpPr txBox="1">
                <a:spLocks noChangeAspect="1"/>
              </p:cNvSpPr>
              <p:nvPr/>
            </p:nvSpPr>
            <p:spPr>
              <a:xfrm>
                <a:off x="919990" y="5625247"/>
                <a:ext cx="101086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PRPF38A DOWN</a:t>
                </a:r>
              </a:p>
            </p:txBody>
          </p:sp>
          <p:sp>
            <p:nvSpPr>
              <p:cNvPr id="84" name="TextBox 83"/>
              <p:cNvSpPr txBox="1">
                <a:spLocks noChangeAspect="1"/>
              </p:cNvSpPr>
              <p:nvPr/>
            </p:nvSpPr>
            <p:spPr>
              <a:xfrm>
                <a:off x="31201" y="5629284"/>
                <a:ext cx="95797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PRPF8 DOWN</a:t>
                </a:r>
              </a:p>
            </p:txBody>
          </p:sp>
        </p:grpSp>
      </p:grpSp>
      <p:grpSp>
        <p:nvGrpSpPr>
          <p:cNvPr id="138" name="Group 137"/>
          <p:cNvGrpSpPr/>
          <p:nvPr/>
        </p:nvGrpSpPr>
        <p:grpSpPr>
          <a:xfrm>
            <a:off x="4312514" y="3387830"/>
            <a:ext cx="681764" cy="670332"/>
            <a:chOff x="-1143761" y="8768429"/>
            <a:chExt cx="609459" cy="606537"/>
          </a:xfrm>
        </p:grpSpPr>
        <p:sp>
          <p:nvSpPr>
            <p:cNvPr id="139" name="Oval 138"/>
            <p:cNvSpPr>
              <a:spLocks noChangeAspect="1"/>
            </p:cNvSpPr>
            <p:nvPr/>
          </p:nvSpPr>
          <p:spPr>
            <a:xfrm>
              <a:off x="-1143761" y="8812956"/>
              <a:ext cx="127318" cy="131303"/>
            </a:xfrm>
            <a:prstGeom prst="ellipse">
              <a:avLst/>
            </a:prstGeom>
            <a:solidFill>
              <a:srgbClr val="4C1B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-1125393" y="8768429"/>
              <a:ext cx="5910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Up</a:t>
              </a:r>
            </a:p>
          </p:txBody>
        </p:sp>
        <p:sp>
          <p:nvSpPr>
            <p:cNvPr id="141" name="Oval 140"/>
            <p:cNvSpPr>
              <a:spLocks noChangeAspect="1"/>
            </p:cNvSpPr>
            <p:nvPr/>
          </p:nvSpPr>
          <p:spPr>
            <a:xfrm>
              <a:off x="-1143761" y="9004237"/>
              <a:ext cx="127318" cy="131303"/>
            </a:xfrm>
            <a:prstGeom prst="ellipse">
              <a:avLst/>
            </a:prstGeom>
            <a:solidFill>
              <a:srgbClr val="2A847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-1125393" y="8959710"/>
              <a:ext cx="5910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Down</a:t>
              </a:r>
            </a:p>
          </p:txBody>
        </p:sp>
        <p:sp>
          <p:nvSpPr>
            <p:cNvPr id="143" name="Oval 142"/>
            <p:cNvSpPr>
              <a:spLocks noChangeAspect="1"/>
            </p:cNvSpPr>
            <p:nvPr/>
          </p:nvSpPr>
          <p:spPr>
            <a:xfrm>
              <a:off x="-1143761" y="9198303"/>
              <a:ext cx="127318" cy="131303"/>
            </a:xfrm>
            <a:prstGeom prst="ellipse">
              <a:avLst/>
            </a:prstGeom>
            <a:solidFill>
              <a:srgbClr val="BBA93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-1136746" y="9159522"/>
              <a:ext cx="5910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Same</a:t>
              </a: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5902180" y="36620"/>
            <a:ext cx="900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Figure S2</a:t>
            </a: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0346" y="710842"/>
            <a:ext cx="1390814" cy="976182"/>
          </a:xfrm>
          <a:prstGeom prst="rect">
            <a:avLst/>
          </a:prstGeom>
        </p:spPr>
      </p:pic>
      <p:sp>
        <p:nvSpPr>
          <p:cNvPr id="147" name="TextBox 146"/>
          <p:cNvSpPr txBox="1"/>
          <p:nvPr/>
        </p:nvSpPr>
        <p:spPr>
          <a:xfrm>
            <a:off x="5332687" y="426453"/>
            <a:ext cx="4708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charset="0"/>
                <a:ea typeface="Arial" charset="0"/>
                <a:cs typeface="Arial" charset="0"/>
              </a:rPr>
              <a:t>CTRL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662435" y="430445"/>
            <a:ext cx="670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charset="0"/>
                <a:ea typeface="Arial" charset="0"/>
                <a:cs typeface="Arial" charset="0"/>
              </a:rPr>
              <a:t>PRPF38A02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168301" y="425175"/>
            <a:ext cx="670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charset="0"/>
                <a:ea typeface="Arial" charset="0"/>
                <a:cs typeface="Arial" charset="0"/>
              </a:rPr>
              <a:t>PRPF38A03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67874" y="745831"/>
            <a:ext cx="1348891" cy="940811"/>
          </a:xfrm>
          <a:prstGeom prst="rect">
            <a:avLst/>
          </a:prstGeom>
        </p:spPr>
      </p:pic>
      <p:sp>
        <p:nvSpPr>
          <p:cNvPr id="150" name="TextBox 149"/>
          <p:cNvSpPr txBox="1"/>
          <p:nvPr/>
        </p:nvSpPr>
        <p:spPr>
          <a:xfrm>
            <a:off x="3409967" y="747940"/>
            <a:ext cx="584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charset="0"/>
                <a:ea typeface="Arial" charset="0"/>
                <a:cs typeface="Arial" charset="0"/>
              </a:rPr>
              <a:t>PRPF8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302459" y="1094626"/>
            <a:ext cx="688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charset="0"/>
                <a:ea typeface="Arial" charset="0"/>
                <a:cs typeface="Arial" charset="0"/>
              </a:rPr>
              <a:t>PRPF38A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391852" y="1443992"/>
            <a:ext cx="688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800" dirty="0">
                <a:ea typeface="Symbol" charset="2"/>
                <a:cs typeface="Symbol" charset="2"/>
              </a:rPr>
              <a:t>-</a:t>
            </a:r>
            <a:r>
              <a:rPr lang="en-US" sz="800" dirty="0">
                <a:ea typeface="Arial" charset="0"/>
                <a:cs typeface="Arial" charset="0"/>
              </a:rPr>
              <a:t>tubulin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381617" y="427180"/>
            <a:ext cx="688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charset="0"/>
                <a:ea typeface="Arial" charset="0"/>
                <a:cs typeface="Arial" charset="0"/>
              </a:rPr>
              <a:t>siRNA: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846759" y="429747"/>
            <a:ext cx="4708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charset="0"/>
                <a:ea typeface="Arial" charset="0"/>
                <a:cs typeface="Arial" charset="0"/>
              </a:rPr>
              <a:t>CTRL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176507" y="433739"/>
            <a:ext cx="670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charset="0"/>
                <a:ea typeface="Arial" charset="0"/>
                <a:cs typeface="Arial" charset="0"/>
              </a:rPr>
              <a:t>PRPF8</a:t>
            </a:r>
          </a:p>
          <a:p>
            <a:pPr algn="ctr"/>
            <a:r>
              <a:rPr lang="en-US" sz="800" dirty="0">
                <a:latin typeface="Arial" charset="0"/>
                <a:ea typeface="Arial" charset="0"/>
                <a:cs typeface="Arial" charset="0"/>
              </a:rPr>
              <a:t>01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4682373" y="428469"/>
            <a:ext cx="670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charset="0"/>
                <a:ea typeface="Arial" charset="0"/>
                <a:cs typeface="Arial" charset="0"/>
              </a:rPr>
              <a:t>PRPF8</a:t>
            </a:r>
          </a:p>
          <a:p>
            <a:pPr algn="ctr"/>
            <a:r>
              <a:rPr lang="en-US" sz="800" dirty="0">
                <a:latin typeface="Arial" charset="0"/>
                <a:ea typeface="Arial" charset="0"/>
                <a:cs typeface="Arial" charset="0"/>
              </a:rPr>
              <a:t>02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326924" y="112067"/>
            <a:ext cx="362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B</a:t>
            </a:r>
            <a:endParaRPr lang="en-US" sz="1000" b="1" kern="1200"/>
          </a:p>
        </p:txBody>
      </p:sp>
      <p:sp>
        <p:nvSpPr>
          <p:cNvPr id="163" name="TextBox 162"/>
          <p:cNvSpPr txBox="1"/>
          <p:nvPr/>
        </p:nvSpPr>
        <p:spPr>
          <a:xfrm>
            <a:off x="95360" y="111938"/>
            <a:ext cx="362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A</a:t>
            </a:r>
            <a:endParaRPr lang="en-US" sz="1000" b="1" kern="1200"/>
          </a:p>
        </p:txBody>
      </p:sp>
      <p:graphicFrame>
        <p:nvGraphicFramePr>
          <p:cNvPr id="108" name="Chart 107"/>
          <p:cNvGraphicFramePr>
            <a:graphicFrameLocks/>
          </p:cNvGraphicFramePr>
          <p:nvPr>
            <p:extLst/>
          </p:nvPr>
        </p:nvGraphicFramePr>
        <p:xfrm>
          <a:off x="395111" y="457934"/>
          <a:ext cx="1250475" cy="142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4" name="Chart 133"/>
          <p:cNvGraphicFramePr>
            <a:graphicFrameLocks/>
          </p:cNvGraphicFramePr>
          <p:nvPr>
            <p:extLst/>
          </p:nvPr>
        </p:nvGraphicFramePr>
        <p:xfrm>
          <a:off x="1942769" y="450402"/>
          <a:ext cx="1266134" cy="1502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-680015" y="799709"/>
            <a:ext cx="1931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PRPF8 mRNA relative to </a:t>
            </a:r>
          </a:p>
          <a:p>
            <a:pPr algn="ctr"/>
            <a:r>
              <a:rPr lang="en-US" sz="800" dirty="0"/>
              <a:t>GAPDH, % of CTRL</a:t>
            </a:r>
          </a:p>
        </p:txBody>
      </p:sp>
      <p:sp>
        <p:nvSpPr>
          <p:cNvPr id="145" name="TextBox 144"/>
          <p:cNvSpPr txBox="1"/>
          <p:nvPr/>
        </p:nvSpPr>
        <p:spPr>
          <a:xfrm rot="16200000">
            <a:off x="866016" y="802736"/>
            <a:ext cx="1931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PRPF38A mRNA relative to </a:t>
            </a:r>
          </a:p>
          <a:p>
            <a:pPr algn="ctr"/>
            <a:r>
              <a:rPr lang="en-US" sz="800" dirty="0"/>
              <a:t>GAPDH, % of CTRL</a:t>
            </a:r>
          </a:p>
        </p:txBody>
      </p:sp>
    </p:spTree>
    <p:extLst>
      <p:ext uri="{BB962C8B-B14F-4D97-AF65-F5344CB8AC3E}">
        <p14:creationId xmlns:p14="http://schemas.microsoft.com/office/powerpoint/2010/main" val="3113463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4195347" y="2845"/>
            <a:ext cx="2556930" cy="1812493"/>
            <a:chOff x="254005" y="-249763"/>
            <a:chExt cx="2556930" cy="1812493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0835" y="808567"/>
              <a:ext cx="2070100" cy="754163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254005" y="1261532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Tubulin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1738" y="922866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pHH3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4005" y="516464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siRNA: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402172" y="230949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Control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802449" y="230949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PRPF8-01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1228133" y="230950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PRPF8-02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1615250" y="230949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PRPF8-04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2004716" y="230950"/>
              <a:ext cx="11768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PRPF8-05</a:t>
              </a:r>
            </a:p>
          </p:txBody>
        </p: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73" y="619781"/>
            <a:ext cx="2022329" cy="195409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597" y="619781"/>
            <a:ext cx="2109868" cy="1922602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2937741" y="512059"/>
            <a:ext cx="7755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PRPF8-01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1875" y="512059"/>
            <a:ext cx="7755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/>
              <a:t>Control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0" y="512059"/>
            <a:ext cx="11768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siRNA: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298" y="265838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246465" y="265838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B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979175" y="15715"/>
            <a:ext cx="900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3585739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/>
          <p:cNvGraphicFramePr>
            <a:graphicFrameLocks/>
          </p:cNvGraphicFramePr>
          <p:nvPr>
            <p:extLst/>
          </p:nvPr>
        </p:nvGraphicFramePr>
        <p:xfrm>
          <a:off x="1363137" y="667419"/>
          <a:ext cx="1947332" cy="173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2150534" y="851053"/>
            <a:ext cx="25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01848" y="851053"/>
            <a:ext cx="25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1363137" y="3590156"/>
          <a:ext cx="1947332" cy="1523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1363140" y="5012556"/>
          <a:ext cx="1947328" cy="1418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3196168" y="5012555"/>
          <a:ext cx="2726264" cy="141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1363140" y="6431094"/>
          <a:ext cx="1947330" cy="1388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/>
          </p:nvPr>
        </p:nvGraphicFramePr>
        <p:xfrm>
          <a:off x="3196171" y="6431094"/>
          <a:ext cx="2726261" cy="1388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/>
          </p:nvPr>
        </p:nvGraphicFramePr>
        <p:xfrm>
          <a:off x="1363137" y="7815394"/>
          <a:ext cx="1947333" cy="1621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/>
          </p:nvPr>
        </p:nvGraphicFramePr>
        <p:xfrm>
          <a:off x="3222366" y="7815394"/>
          <a:ext cx="2700066" cy="1621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/>
          </p:nvPr>
        </p:nvGraphicFramePr>
        <p:xfrm>
          <a:off x="3196168" y="783455"/>
          <a:ext cx="2726264" cy="1621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/>
          </p:nvPr>
        </p:nvGraphicFramePr>
        <p:xfrm>
          <a:off x="1350431" y="2277822"/>
          <a:ext cx="1960038" cy="145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/>
          </p:nvPr>
        </p:nvGraphicFramePr>
        <p:xfrm>
          <a:off x="3196169" y="2277822"/>
          <a:ext cx="2726263" cy="145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2" name="TextBox 21"/>
          <p:cNvSpPr txBox="1"/>
          <p:nvPr/>
        </p:nvSpPr>
        <p:spPr>
          <a:xfrm rot="16200000">
            <a:off x="1134304" y="1414595"/>
            <a:ext cx="673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>
                <a:latin typeface="+mj-lt"/>
              </a:rPr>
              <a:t>MB468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134304" y="2862395"/>
            <a:ext cx="673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>
                <a:latin typeface="+mj-lt"/>
              </a:rPr>
              <a:t>HCC1187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1134304" y="4326984"/>
            <a:ext cx="673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>
                <a:latin typeface="+mj-lt"/>
              </a:rPr>
              <a:t>MCF7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1134304" y="5580195"/>
            <a:ext cx="673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>
                <a:latin typeface="+mj-lt"/>
              </a:rPr>
              <a:t>BPE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1134304" y="7015295"/>
            <a:ext cx="673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>
                <a:latin typeface="+mj-lt"/>
              </a:rPr>
              <a:t>BT549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134304" y="8412522"/>
            <a:ext cx="673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>
                <a:latin typeface="+mj-lt"/>
              </a:rPr>
              <a:t>MB436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288" y="851052"/>
            <a:ext cx="25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008718" y="851053"/>
            <a:ext cx="25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88123" y="847107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****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68036" y="851342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****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06700" y="847107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 *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54401" y="847107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***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60812" y="847107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240192" y="851053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****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07453" y="851342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85016" y="7866480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055288" y="240093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38919" y="240093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41089" y="2404824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902464" y="240482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600966" y="240093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948891" y="240093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348420" y="240482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693944" y="2405406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002885" y="3683291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299730" y="3683291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600297" y="3683291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907497" y="3683291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78993" y="3688105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0056" y="3688105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graphicFrame>
        <p:nvGraphicFramePr>
          <p:cNvPr id="59" name="Chart 58"/>
          <p:cNvGraphicFramePr>
            <a:graphicFrameLocks/>
          </p:cNvGraphicFramePr>
          <p:nvPr>
            <p:extLst/>
          </p:nvPr>
        </p:nvGraphicFramePr>
        <p:xfrm>
          <a:off x="3222367" y="3729855"/>
          <a:ext cx="2700066" cy="138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4379075" y="368908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040979" y="510120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325130" y="510120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635767" y="510120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640384" y="510755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963712" y="5116054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61120" y="510755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089665" y="653364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420957" y="653364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627874" y="653364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88452" y="6533134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98043" y="6533134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76401" y="653364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338663" y="6536302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782844" y="6533134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102365" y="7870424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79134" y="7870424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662253" y="7866480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**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609433" y="7899713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975910" y="7908837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416940" y="7908837"/>
            <a:ext cx="314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991875" y="41115"/>
            <a:ext cx="900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Figure S4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79652" y="5101202"/>
            <a:ext cx="43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361116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3684109" y="351996"/>
            <a:ext cx="6275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HCC1187</a:t>
            </a:r>
          </a:p>
        </p:txBody>
      </p:sp>
      <p:pic>
        <p:nvPicPr>
          <p:cNvPr id="38" name="Picture 37" descr="MCL-1 RT-PCR- BPE, BT549, HCC1187.jpg"/>
          <p:cNvPicPr>
            <a:picLocks noChangeAspect="1"/>
          </p:cNvPicPr>
          <p:nvPr/>
        </p:nvPicPr>
        <p:blipFill rotWithShape="1">
          <a:blip r:embed="rId2"/>
          <a:srcRect l="65630" t="32183" r="17370" b="55084"/>
          <a:stretch/>
        </p:blipFill>
        <p:spPr>
          <a:xfrm>
            <a:off x="3356818" y="833677"/>
            <a:ext cx="1296136" cy="797889"/>
          </a:xfrm>
          <a:prstGeom prst="rect">
            <a:avLst/>
          </a:prstGeom>
        </p:spPr>
      </p:pic>
      <p:pic>
        <p:nvPicPr>
          <p:cNvPr id="39" name="Picture 38" descr="MCL-1 RT-PCR- BPE, BT549, HCC1187.jpg"/>
          <p:cNvPicPr>
            <a:picLocks noChangeAspect="1"/>
          </p:cNvPicPr>
          <p:nvPr/>
        </p:nvPicPr>
        <p:blipFill>
          <a:blip r:embed="rId2"/>
          <a:srcRect l="6667" t="32195" r="74761" b="55084"/>
          <a:stretch>
            <a:fillRect/>
          </a:stretch>
        </p:blipFill>
        <p:spPr>
          <a:xfrm>
            <a:off x="4949973" y="833676"/>
            <a:ext cx="1447573" cy="79788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93009" y="1050645"/>
            <a:ext cx="5565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MCL-1L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46457" y="351996"/>
            <a:ext cx="3899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BPE</a:t>
            </a:r>
          </a:p>
        </p:txBody>
      </p:sp>
      <p:pic>
        <p:nvPicPr>
          <p:cNvPr id="42" name="Picture 41" descr="MCL-1- MB468KU PRPF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874" y="833677"/>
            <a:ext cx="2331543" cy="79788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293009" y="1241145"/>
            <a:ext cx="5609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MCL-1S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57717" y="351996"/>
            <a:ext cx="5097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MB468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34674" y="608779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siRNA: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92874" y="610562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CTRL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162395" y="608122"/>
            <a:ext cx="7372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19179" y="605540"/>
            <a:ext cx="7372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74458" y="608522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673387" y="605844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11011" y="610562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CTRL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692595" y="608522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191524" y="605844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974002" y="622443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CTRL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387336" y="620403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886265" y="617725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PRPF8-2</a:t>
            </a:r>
          </a:p>
        </p:txBody>
      </p:sp>
      <p:pic>
        <p:nvPicPr>
          <p:cNvPr id="57" name="Picture 56" descr="IMG_535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6445" y="2698016"/>
            <a:ext cx="3041101" cy="508734"/>
          </a:xfrm>
          <a:prstGeom prst="rect">
            <a:avLst/>
          </a:prstGeom>
        </p:spPr>
      </p:pic>
      <p:pic>
        <p:nvPicPr>
          <p:cNvPr id="58" name="Picture 57" descr="IMG_535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6445" y="3278381"/>
            <a:ext cx="3041101" cy="399384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3434700" y="2477462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CTRL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16284" y="2475422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315213" y="2472744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918559" y="2476762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CTRL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344593" y="2474722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843522" y="2472044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796207" y="2238515"/>
            <a:ext cx="4639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MCF7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394654" y="2238515"/>
            <a:ext cx="5097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MB436</a:t>
            </a:r>
          </a:p>
        </p:txBody>
      </p:sp>
      <p:pic>
        <p:nvPicPr>
          <p:cNvPr id="67" name="Picture 66" descr="MCL-1 RT-PCR- BPE, BT549, HCC1187.jpg"/>
          <p:cNvPicPr>
            <a:picLocks noChangeAspect="1"/>
          </p:cNvPicPr>
          <p:nvPr/>
        </p:nvPicPr>
        <p:blipFill>
          <a:blip r:embed="rId2"/>
          <a:srcRect l="36498" t="32183" r="45956" b="55084"/>
          <a:stretch>
            <a:fillRect/>
          </a:stretch>
        </p:blipFill>
        <p:spPr>
          <a:xfrm>
            <a:off x="1256482" y="2698016"/>
            <a:ext cx="1494596" cy="508734"/>
          </a:xfrm>
          <a:prstGeom prst="rect">
            <a:avLst/>
          </a:prstGeom>
        </p:spPr>
      </p:pic>
      <p:pic>
        <p:nvPicPr>
          <p:cNvPr id="68" name="Picture 67" descr="IMG_5345.jpg"/>
          <p:cNvPicPr>
            <a:picLocks noChangeAspect="1"/>
          </p:cNvPicPr>
          <p:nvPr/>
        </p:nvPicPr>
        <p:blipFill rotWithShape="1">
          <a:blip r:embed="rId6"/>
          <a:srcRect l="34389" r="45561"/>
          <a:stretch/>
        </p:blipFill>
        <p:spPr>
          <a:xfrm>
            <a:off x="1256482" y="3278381"/>
            <a:ext cx="1494596" cy="399384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1705780" y="2229323"/>
            <a:ext cx="4869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BT549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281882" y="2487889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CTRL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726966" y="2485849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225895" y="2483171"/>
            <a:ext cx="7311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PRPF8-2</a:t>
            </a:r>
          </a:p>
        </p:txBody>
      </p:sp>
      <p:pic>
        <p:nvPicPr>
          <p:cNvPr id="73" name="Picture 72" descr="IMG_5345.jpg"/>
          <p:cNvPicPr>
            <a:picLocks noChangeAspect="1"/>
          </p:cNvPicPr>
          <p:nvPr/>
        </p:nvPicPr>
        <p:blipFill rotWithShape="1">
          <a:blip r:embed="rId6"/>
          <a:srcRect l="79630" r="-276"/>
          <a:stretch/>
        </p:blipFill>
        <p:spPr>
          <a:xfrm>
            <a:off x="3372933" y="1702254"/>
            <a:ext cx="1280021" cy="280727"/>
          </a:xfrm>
          <a:prstGeom prst="rect">
            <a:avLst/>
          </a:prstGeom>
        </p:spPr>
      </p:pic>
      <p:pic>
        <p:nvPicPr>
          <p:cNvPr id="74" name="Picture 73" descr="IMG_5345.jpg"/>
          <p:cNvPicPr>
            <a:picLocks noChangeAspect="1"/>
          </p:cNvPicPr>
          <p:nvPr/>
        </p:nvPicPr>
        <p:blipFill rotWithShape="1">
          <a:blip r:embed="rId6"/>
          <a:srcRect r="78599"/>
          <a:stretch/>
        </p:blipFill>
        <p:spPr>
          <a:xfrm>
            <a:off x="4949973" y="1683388"/>
            <a:ext cx="1447573" cy="299594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755440" y="2776982"/>
            <a:ext cx="5565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MCL-1L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55440" y="2929382"/>
            <a:ext cx="5609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MCL-1S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3455" y="2474816"/>
            <a:ext cx="5459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/>
              <a:t>siRNA: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53790" y="3360726"/>
            <a:ext cx="5565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GAPDH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97367" y="1723085"/>
            <a:ext cx="5565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GAPDH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880360" y="1429490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298068" y="1431663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351519" y="1435840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833473" y="1431663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304310" y="1435840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763778" y="1435840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553289" y="1441023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055997" y="1442190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512757" y="3016562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030597" y="3022172"/>
            <a:ext cx="31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*</a:t>
            </a:r>
          </a:p>
        </p:txBody>
      </p:sp>
      <p:pic>
        <p:nvPicPr>
          <p:cNvPr id="95" name="Picture 94" descr="GAPDH-MB468 PRPF8.jpeg"/>
          <p:cNvPicPr>
            <a:picLocks noChangeAspect="1"/>
          </p:cNvPicPr>
          <p:nvPr/>
        </p:nvPicPr>
        <p:blipFill>
          <a:blip r:embed="rId7"/>
          <a:srcRect t="20047" r="3644" b="20536"/>
          <a:stretch>
            <a:fillRect/>
          </a:stretch>
        </p:blipFill>
        <p:spPr>
          <a:xfrm>
            <a:off x="792874" y="1712894"/>
            <a:ext cx="2331543" cy="270087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5979175" y="15715"/>
            <a:ext cx="900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Figure S5</a:t>
            </a:r>
          </a:p>
        </p:txBody>
      </p:sp>
    </p:spTree>
    <p:extLst>
      <p:ext uri="{BB962C8B-B14F-4D97-AF65-F5344CB8AC3E}">
        <p14:creationId xmlns:p14="http://schemas.microsoft.com/office/powerpoint/2010/main" val="2405182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2667000" y="262467"/>
          <a:ext cx="2015067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89467" y="262467"/>
          <a:ext cx="2125133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5424" y="244412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1866" y="244412"/>
            <a:ext cx="234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/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42565" y="-14266"/>
            <a:ext cx="900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Figure S6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83268" y="651933"/>
            <a:ext cx="3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6604" y="651933"/>
            <a:ext cx="3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26938" y="651933"/>
            <a:ext cx="3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07942" y="651933"/>
            <a:ext cx="3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81955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92640" y="257542"/>
            <a:ext cx="2658532" cy="2457244"/>
            <a:chOff x="1779434" y="987835"/>
            <a:chExt cx="2658532" cy="2457244"/>
          </a:xfrm>
        </p:grpSpPr>
        <p:graphicFrame>
          <p:nvGraphicFramePr>
            <p:cNvPr id="50" name="Chart 49"/>
            <p:cNvGraphicFramePr>
              <a:graphicFrameLocks/>
            </p:cNvGraphicFramePr>
            <p:nvPr>
              <p:extLst/>
            </p:nvPr>
          </p:nvGraphicFramePr>
          <p:xfrm>
            <a:off x="1779434" y="1264834"/>
            <a:ext cx="2556932" cy="21802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1" name="TextBox 50"/>
            <p:cNvSpPr txBox="1"/>
            <p:nvPr/>
          </p:nvSpPr>
          <p:spPr>
            <a:xfrm>
              <a:off x="3210777" y="1874172"/>
              <a:ext cx="429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467768" y="1656802"/>
              <a:ext cx="429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501012" y="1357167"/>
              <a:ext cx="9799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HCC1187 (N=7)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008654" y="1250461"/>
              <a:ext cx="429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650323" y="1378950"/>
              <a:ext cx="429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846339" y="1878483"/>
              <a:ext cx="429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418774" y="2900560"/>
              <a:ext cx="478367" cy="811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958498" y="2828215"/>
              <a:ext cx="6434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/>
                <a:t>Dosing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850259" y="987835"/>
              <a:ext cx="234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A</a:t>
              </a: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5957898" y="119043"/>
            <a:ext cx="900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Figure S7</a:t>
            </a:r>
          </a:p>
        </p:txBody>
      </p:sp>
    </p:spTree>
    <p:extLst>
      <p:ext uri="{BB962C8B-B14F-4D97-AF65-F5344CB8AC3E}">
        <p14:creationId xmlns:p14="http://schemas.microsoft.com/office/powerpoint/2010/main" val="2420633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435</Words>
  <Application>Microsoft Office PowerPoint</Application>
  <PresentationFormat>A4 Paper (210x297 mm)</PresentationFormat>
  <Paragraphs>305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Petrocca</dc:creator>
  <cp:lastModifiedBy>Fabio Petrocca</cp:lastModifiedBy>
  <cp:revision>80</cp:revision>
  <dcterms:created xsi:type="dcterms:W3CDTF">2016-03-17T14:50:26Z</dcterms:created>
  <dcterms:modified xsi:type="dcterms:W3CDTF">2017-09-05T19:16:42Z</dcterms:modified>
</cp:coreProperties>
</file>