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6" r:id="rId2"/>
    <p:sldId id="273" r:id="rId3"/>
    <p:sldId id="282" r:id="rId4"/>
    <p:sldId id="284" r:id="rId5"/>
    <p:sldId id="296" r:id="rId6"/>
    <p:sldId id="297" r:id="rId7"/>
    <p:sldId id="295" r:id="rId8"/>
    <p:sldId id="283" r:id="rId9"/>
    <p:sldId id="287" r:id="rId10"/>
    <p:sldId id="289" r:id="rId11"/>
    <p:sldId id="290" r:id="rId12"/>
    <p:sldId id="291" r:id="rId13"/>
    <p:sldId id="292" r:id="rId14"/>
    <p:sldId id="293" r:id="rId15"/>
    <p:sldId id="29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0F02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058" autoAdjust="0"/>
  </p:normalViewPr>
  <p:slideViewPr>
    <p:cSldViewPr snapToGrid="0">
      <p:cViewPr varScale="1">
        <p:scale>
          <a:sx n="67" d="100"/>
          <a:sy n="67" d="100"/>
        </p:scale>
        <p:origin x="85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emf"/><Relationship Id="rId1" Type="http://schemas.openxmlformats.org/officeDocument/2006/relationships/image" Target="../media/image79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image" Target="../media/image8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emf"/><Relationship Id="rId1" Type="http://schemas.openxmlformats.org/officeDocument/2006/relationships/image" Target="../media/image10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E4FE7-59FE-44F4-A454-9A520F446671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E44E9-ED3A-47D7-86F4-F6F498C558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050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heart muscle,</a:t>
            </a:r>
            <a:r>
              <a:rPr lang="en-US" baseline="0" dirty="0" smtClean="0"/>
              <a:t> and lung, spleen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E44E9-ED3A-47D7-86F4-F6F498C5582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65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958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5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83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2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38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747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5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232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92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64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A505F-3130-43C8-8844-C0F97DFF5A98}" type="datetimeFigureOut">
              <a:rPr lang="en-US" smtClean="0"/>
              <a:t>5/23/2018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6ED45-0BD8-49D3-8F3C-8C50ED1666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8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image" Target="../media/image102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10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6.emf"/><Relationship Id="rId11" Type="http://schemas.openxmlformats.org/officeDocument/2006/relationships/image" Target="../media/image100.png"/><Relationship Id="rId5" Type="http://schemas.openxmlformats.org/officeDocument/2006/relationships/oleObject" Target="../embeddings/oleObject14.bin"/><Relationship Id="rId10" Type="http://schemas.openxmlformats.org/officeDocument/2006/relationships/image" Target="../media/image99.png"/><Relationship Id="rId4" Type="http://schemas.openxmlformats.org/officeDocument/2006/relationships/image" Target="../media/image95.emf"/><Relationship Id="rId9" Type="http://schemas.openxmlformats.org/officeDocument/2006/relationships/image" Target="../media/image98.png"/><Relationship Id="rId14" Type="http://schemas.openxmlformats.org/officeDocument/2006/relationships/image" Target="../media/image10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e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oleObject" Target="../embeddings/oleObject19.bin"/><Relationship Id="rId7" Type="http://schemas.openxmlformats.org/officeDocument/2006/relationships/image" Target="../media/image1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emf"/><Relationship Id="rId9" Type="http://schemas.openxmlformats.org/officeDocument/2006/relationships/image" Target="../media/image1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.emf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11" Type="http://schemas.openxmlformats.org/officeDocument/2006/relationships/image" Target="../media/image15.png"/><Relationship Id="rId5" Type="http://schemas.openxmlformats.org/officeDocument/2006/relationships/image" Target="../media/image9.emf"/><Relationship Id="rId15" Type="http://schemas.openxmlformats.org/officeDocument/2006/relationships/image" Target="../media/image6.emf"/><Relationship Id="rId10" Type="http://schemas.openxmlformats.org/officeDocument/2006/relationships/image" Target="../media/image14.png"/><Relationship Id="rId4" Type="http://schemas.openxmlformats.org/officeDocument/2006/relationships/image" Target="../media/image8.emf"/><Relationship Id="rId9" Type="http://schemas.openxmlformats.org/officeDocument/2006/relationships/image" Target="../media/image13.emf"/><Relationship Id="rId1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11" Type="http://schemas.openxmlformats.org/officeDocument/2006/relationships/image" Target="../media/image22.png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5.png"/><Relationship Id="rId10" Type="http://schemas.openxmlformats.org/officeDocument/2006/relationships/image" Target="../media/image21.png"/><Relationship Id="rId4" Type="http://schemas.openxmlformats.org/officeDocument/2006/relationships/image" Target="../media/image16.emf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3" Type="http://schemas.openxmlformats.org/officeDocument/2006/relationships/oleObject" Target="../embeddings/oleObject6.bin"/><Relationship Id="rId21" Type="http://schemas.openxmlformats.org/officeDocument/2006/relationships/oleObject" Target="../embeddings/oleObject7.bin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5.png"/><Relationship Id="rId20" Type="http://schemas.openxmlformats.org/officeDocument/2006/relationships/image" Target="../media/image15.png"/><Relationship Id="rId1" Type="http://schemas.openxmlformats.org/officeDocument/2006/relationships/vmlDrawing" Target="../drawings/vmlDrawing3.v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4" Type="http://schemas.openxmlformats.org/officeDocument/2006/relationships/image" Target="../media/image62.emf"/><Relationship Id="rId9" Type="http://schemas.openxmlformats.org/officeDocument/2006/relationships/image" Target="../media/image68.png"/><Relationship Id="rId14" Type="http://schemas.openxmlformats.org/officeDocument/2006/relationships/image" Target="../media/image73.png"/><Relationship Id="rId22" Type="http://schemas.openxmlformats.org/officeDocument/2006/relationships/image" Target="../media/image6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0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7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8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2.emf"/><Relationship Id="rId11" Type="http://schemas.openxmlformats.org/officeDocument/2006/relationships/image" Target="../media/image87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86.png"/><Relationship Id="rId4" Type="http://schemas.openxmlformats.org/officeDocument/2006/relationships/image" Target="../media/image81.emf"/><Relationship Id="rId9" Type="http://schemas.openxmlformats.org/officeDocument/2006/relationships/image" Target="../media/image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145457" y="398180"/>
            <a:ext cx="7928687" cy="6459820"/>
            <a:chOff x="1145457" y="344297"/>
            <a:chExt cx="7928687" cy="6459820"/>
          </a:xfrm>
        </p:grpSpPr>
        <p:sp>
          <p:nvSpPr>
            <p:cNvPr id="2" name="Rectangle 1"/>
            <p:cNvSpPr/>
            <p:nvPr/>
          </p:nvSpPr>
          <p:spPr>
            <a:xfrm>
              <a:off x="1145458" y="344297"/>
              <a:ext cx="67698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231F20"/>
                  </a:solidFill>
                </a:rPr>
                <a:t>Fig. </a:t>
              </a:r>
              <a:r>
                <a:rPr lang="en-US" sz="2000" b="1" dirty="0">
                  <a:solidFill>
                    <a:srgbClr val="231F20"/>
                  </a:solidFill>
                </a:rPr>
                <a:t>1</a:t>
              </a:r>
              <a:r>
                <a:rPr lang="en-US" sz="2000" b="1" dirty="0" smtClean="0">
                  <a:solidFill>
                    <a:srgbClr val="231F20"/>
                  </a:solidFill>
                </a:rPr>
                <a:t>. </a:t>
              </a:r>
              <a:endParaRPr lang="en-US" sz="2000" b="1" i="1" dirty="0"/>
            </a:p>
          </p:txBody>
        </p:sp>
        <p:pic>
          <p:nvPicPr>
            <p:cNvPr id="3" name="Picture 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158994" y="908142"/>
              <a:ext cx="2744788" cy="2890837"/>
            </a:xfrm>
            <a:prstGeom prst="rect">
              <a:avLst/>
            </a:prstGeom>
          </p:spPr>
        </p:pic>
        <p:pic>
          <p:nvPicPr>
            <p:cNvPr id="4" name="Picture 3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911719" y="892267"/>
              <a:ext cx="3868738" cy="2924175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145457" y="863976"/>
              <a:ext cx="324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231F2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145457" y="3641196"/>
              <a:ext cx="3145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231F20"/>
                  </a:solidFill>
                </a:rPr>
                <a:t>B</a:t>
              </a:r>
              <a:endParaRPr lang="en-US" dirty="0"/>
            </a:p>
          </p:txBody>
        </p:sp>
        <p:pic>
          <p:nvPicPr>
            <p:cNvPr id="7" name="Picture 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2138357" y="3667217"/>
              <a:ext cx="2871787" cy="3136900"/>
            </a:xfrm>
            <a:prstGeom prst="rect">
              <a:avLst/>
            </a:prstGeom>
          </p:spPr>
        </p:pic>
        <p:pic>
          <p:nvPicPr>
            <p:cNvPr id="8" name="Picture 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030781" y="3641196"/>
              <a:ext cx="4043363" cy="31464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714625" y="972954"/>
            <a:ext cx="4886325" cy="4805546"/>
            <a:chOff x="2714625" y="972954"/>
            <a:chExt cx="4886325" cy="4805546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8203698"/>
                </p:ext>
              </p:extLst>
            </p:nvPr>
          </p:nvGraphicFramePr>
          <p:xfrm>
            <a:off x="2714625" y="1544638"/>
            <a:ext cx="4886325" cy="4233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540" name="Prism 6" r:id="rId3" imgW="3448660" imgH="2988198" progId="Prism6.Document">
                    <p:embed/>
                  </p:oleObj>
                </mc:Choice>
                <mc:Fallback>
                  <p:oleObj name="Prism 6" r:id="rId3" imgW="3448660" imgH="2988198" progId="Prism6.Document">
                    <p:embed/>
                    <p:pic>
                      <p:nvPicPr>
                        <p:cNvPr id="2" name="Object 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714625" y="1544638"/>
                          <a:ext cx="4886325" cy="42338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Rectangle 2"/>
            <p:cNvSpPr/>
            <p:nvPr/>
          </p:nvSpPr>
          <p:spPr>
            <a:xfrm>
              <a:off x="3273877" y="972954"/>
              <a:ext cx="898073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231F20"/>
                  </a:solidFill>
                </a:rPr>
                <a:t>Fig. </a:t>
              </a:r>
              <a:r>
                <a:rPr lang="en-US" sz="2000" b="1" dirty="0">
                  <a:solidFill>
                    <a:srgbClr val="231F20"/>
                  </a:solidFill>
                </a:rPr>
                <a:t>8</a:t>
              </a:r>
              <a:r>
                <a:rPr lang="en-US" sz="2000" b="1" dirty="0" smtClean="0">
                  <a:solidFill>
                    <a:srgbClr val="231F20"/>
                  </a:solidFill>
                </a:rPr>
                <a:t>. </a:t>
              </a:r>
              <a:endParaRPr lang="en-US" sz="2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10398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693910" y="635956"/>
            <a:ext cx="6300194" cy="4606453"/>
            <a:chOff x="2693910" y="635956"/>
            <a:chExt cx="6300194" cy="4606453"/>
          </a:xfrm>
        </p:grpSpPr>
        <p:sp>
          <p:nvSpPr>
            <p:cNvPr id="2" name="Rectangle 1"/>
            <p:cNvSpPr/>
            <p:nvPr/>
          </p:nvSpPr>
          <p:spPr>
            <a:xfrm>
              <a:off x="3405188" y="1091276"/>
              <a:ext cx="12931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mcherry-hTfR1</a:t>
              </a:r>
              <a:endParaRPr lang="en-US" sz="1400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478802" y="1098733"/>
              <a:ext cx="1016332" cy="289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5’FAM-THR</a:t>
              </a:r>
              <a:endParaRPr lang="en-US" sz="140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7549537" y="1091271"/>
              <a:ext cx="666336" cy="2845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Merge</a:t>
              </a:r>
              <a:endParaRPr lang="en-US" sz="14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544355" y="4944930"/>
              <a:ext cx="1016332" cy="28930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5’FAM-THR</a:t>
              </a:r>
              <a:endParaRPr lang="en-US" sz="1400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615090" y="4937468"/>
              <a:ext cx="666336" cy="28455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Merge</a:t>
              </a:r>
              <a:endParaRPr lang="en-US" sz="1400" dirty="0"/>
            </a:p>
          </p:txBody>
        </p:sp>
        <p:pic>
          <p:nvPicPr>
            <p:cNvPr id="7" name="Picture 6"/>
            <p:cNvPicPr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8138" y="1520563"/>
              <a:ext cx="1920240" cy="16459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8493" y="1509474"/>
              <a:ext cx="1920240" cy="16459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809" y="1520563"/>
              <a:ext cx="1920240" cy="164592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6221" y="3254738"/>
              <a:ext cx="1920240" cy="164592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4629" y="3238821"/>
              <a:ext cx="1920240" cy="164592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6992368" y="3261557"/>
              <a:ext cx="2001736" cy="1645920"/>
              <a:chOff x="6992368" y="3275845"/>
              <a:chExt cx="2001736" cy="1645920"/>
            </a:xfrm>
          </p:grpSpPr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92368" y="3275845"/>
                <a:ext cx="1920240" cy="1645920"/>
              </a:xfrm>
              <a:prstGeom prst="rect">
                <a:avLst/>
              </a:prstGeom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8440747" y="4663341"/>
                <a:ext cx="553357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b="1" dirty="0">
                    <a:solidFill>
                      <a:schemeClr val="bg1"/>
                    </a:solidFill>
                    <a:latin typeface="AdvPS81B1"/>
                  </a:rPr>
                  <a:t>4</a:t>
                </a:r>
                <a:r>
                  <a:rPr lang="en-US" sz="1000" b="1" dirty="0" smtClean="0">
                    <a:solidFill>
                      <a:schemeClr val="bg1"/>
                    </a:solidFill>
                    <a:latin typeface="AdvPS81B1"/>
                  </a:rPr>
                  <a:t>0 um</a:t>
                </a:r>
                <a:endParaRPr lang="en-US" sz="1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3433759" y="4934632"/>
              <a:ext cx="134280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20"/>
                  </a:solidFill>
                </a:rPr>
                <a:t>mcherry-mTfR1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93910" y="2172168"/>
              <a:ext cx="324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231F2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703430" y="3767620"/>
              <a:ext cx="3145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231F20"/>
                  </a:solidFill>
                </a:rPr>
                <a:t>B</a:t>
              </a:r>
              <a:endParaRPr lang="en-US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21311" y="635956"/>
              <a:ext cx="138384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231F20"/>
                  </a:solidFill>
                </a:rPr>
                <a:t>Fig. S1. </a:t>
              </a:r>
              <a:endParaRPr lang="en-US" sz="2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381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66" y="879231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391080" y="957357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02505" y="3589093"/>
            <a:ext cx="211932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42232" y="3553738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D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780390"/>
              </p:ext>
            </p:extLst>
          </p:nvPr>
        </p:nvGraphicFramePr>
        <p:xfrm>
          <a:off x="6391275" y="968375"/>
          <a:ext cx="4859338" cy="284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9" name="Prism 6" r:id="rId3" imgW="7074146" imgH="4134929" progId="Prism6.Document">
                  <p:embed/>
                </p:oleObj>
              </mc:Choice>
              <mc:Fallback>
                <p:oleObj name="Prism 6" r:id="rId3" imgW="7074146" imgH="4134929" progId="Prism6.Document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91275" y="968375"/>
                        <a:ext cx="4859338" cy="2841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0154864"/>
              </p:ext>
            </p:extLst>
          </p:nvPr>
        </p:nvGraphicFramePr>
        <p:xfrm>
          <a:off x="1071563" y="3527425"/>
          <a:ext cx="4772025" cy="298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0" name="Prism 6" r:id="rId5" imgW="8013020" imgH="5010103" progId="Prism6.Document">
                  <p:embed/>
                </p:oleObj>
              </mc:Choice>
              <mc:Fallback>
                <p:oleObj name="Prism 6" r:id="rId5" imgW="8013020" imgH="5010103" progId="Prism6.Document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1563" y="3527425"/>
                        <a:ext cx="4772025" cy="298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0628863"/>
              </p:ext>
            </p:extLst>
          </p:nvPr>
        </p:nvGraphicFramePr>
        <p:xfrm>
          <a:off x="6545263" y="3643313"/>
          <a:ext cx="4635500" cy="278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1" name="Prism 6" r:id="rId7" imgW="8967379" imgH="5389705" progId="Prism6.Document">
                  <p:embed/>
                </p:oleObj>
              </mc:Choice>
              <mc:Fallback>
                <p:oleObj name="Prism 6" r:id="rId7" imgW="8967379" imgH="5389705" progId="Prism6.Document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45263" y="3643313"/>
                        <a:ext cx="4635500" cy="278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/>
          <p:cNvSpPr/>
          <p:nvPr/>
        </p:nvSpPr>
        <p:spPr>
          <a:xfrm>
            <a:off x="990666" y="359180"/>
            <a:ext cx="4048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231F20"/>
                </a:solidFill>
              </a:rPr>
              <a:t>Fig. S2</a:t>
            </a:r>
            <a:r>
              <a:rPr lang="en-US" sz="2000" b="1" dirty="0" smtClean="0">
                <a:solidFill>
                  <a:srgbClr val="231F20"/>
                </a:solidFill>
              </a:rPr>
              <a:t>. </a:t>
            </a:r>
            <a:endParaRPr lang="en-US" sz="2000" b="1" i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793074" y="1004660"/>
            <a:ext cx="5014446" cy="2375430"/>
            <a:chOff x="793074" y="1004660"/>
            <a:chExt cx="5014446" cy="2375430"/>
          </a:xfrm>
        </p:grpSpPr>
        <p:grpSp>
          <p:nvGrpSpPr>
            <p:cNvPr id="9" name="Group 8"/>
            <p:cNvGrpSpPr/>
            <p:nvPr/>
          </p:nvGrpSpPr>
          <p:grpSpPr>
            <a:xfrm>
              <a:off x="793074" y="1047561"/>
              <a:ext cx="4570378" cy="2332529"/>
              <a:chOff x="793074" y="1047561"/>
              <a:chExt cx="4570378" cy="2332529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793074" y="1815217"/>
                <a:ext cx="68794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7</a:t>
                </a:r>
                <a:r>
                  <a:rPr lang="en-US" sz="1400" b="1" baseline="30000" dirty="0" smtClean="0"/>
                  <a:t>th</a:t>
                </a:r>
                <a:r>
                  <a:rPr lang="en-US" sz="1400" b="1" dirty="0" smtClean="0"/>
                  <a:t> day</a:t>
                </a:r>
                <a:endParaRPr lang="en-US" sz="1400" b="1" dirty="0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1523883" y="1047561"/>
                <a:ext cx="3839569" cy="1843088"/>
                <a:chOff x="1968273" y="2089785"/>
                <a:chExt cx="3839569" cy="1843088"/>
              </a:xfrm>
            </p:grpSpPr>
            <p:pic>
              <p:nvPicPr>
                <p:cNvPr id="18" name="Picture 17"/>
                <p:cNvPicPr>
                  <a:picLocks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1968273" y="2104073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19" name="Picture 18"/>
                <p:cNvPicPr>
                  <a:picLocks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738878" y="2095195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20" name="Picture 19"/>
                <p:cNvPicPr>
                  <a:picLocks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4284954" y="2089785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21" name="Picture 20"/>
                <p:cNvPicPr>
                  <a:picLocks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076322" y="2089785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514349" y="2089785"/>
                  <a:ext cx="731520" cy="1828800"/>
                </a:xfrm>
                <a:prstGeom prst="rect">
                  <a:avLst/>
                </a:prstGeom>
              </p:spPr>
            </p:pic>
          </p:grpSp>
          <p:sp>
            <p:nvSpPr>
              <p:cNvPr id="13" name="TextBox 12"/>
              <p:cNvSpPr txBox="1"/>
              <p:nvPr/>
            </p:nvSpPr>
            <p:spPr>
              <a:xfrm rot="19515264">
                <a:off x="1497071" y="2929255"/>
                <a:ext cx="4796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AAV8</a:t>
                </a:r>
                <a:endParaRPr lang="en-US" sz="1000" b="1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9515264">
                <a:off x="1618151" y="3134904"/>
                <a:ext cx="1346244" cy="245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AAV8-0.</a:t>
                </a:r>
                <a:r>
                  <a:rPr lang="en-US" altLang="zh-CN" sz="1000" b="1" dirty="0" smtClean="0"/>
                  <a:t>1mM </a:t>
                </a:r>
                <a:r>
                  <a:rPr lang="en-US" sz="1000" b="1" dirty="0" smtClean="0"/>
                  <a:t>PEPXT-1</a:t>
                </a:r>
                <a:endParaRPr lang="en-US" sz="1000" b="1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9515264">
                <a:off x="2303461" y="3123672"/>
                <a:ext cx="1346244" cy="245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AAV8-0.</a:t>
                </a:r>
                <a:r>
                  <a:rPr lang="en-US" altLang="zh-CN" sz="1000" b="1" dirty="0" smtClean="0"/>
                  <a:t>1mM </a:t>
                </a:r>
                <a:r>
                  <a:rPr lang="en-US" sz="1000" b="1" dirty="0" smtClean="0"/>
                  <a:t>PEPXT-2</a:t>
                </a:r>
                <a:endParaRPr lang="en-US" sz="1000" b="1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9515264">
                <a:off x="3121189" y="3115001"/>
                <a:ext cx="1346244" cy="245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AAV8-0.</a:t>
                </a:r>
                <a:r>
                  <a:rPr lang="en-US" altLang="zh-CN" sz="1000" b="1" dirty="0" smtClean="0"/>
                  <a:t>1mM </a:t>
                </a:r>
                <a:r>
                  <a:rPr lang="en-US" sz="1000" b="1" dirty="0" smtClean="0"/>
                  <a:t>PEPXT-3</a:t>
                </a:r>
                <a:endParaRPr lang="en-US" sz="1000" b="1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9515264">
                <a:off x="3892220" y="3132343"/>
                <a:ext cx="1346244" cy="2451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/>
                  <a:t>AAV8-0.</a:t>
                </a:r>
                <a:r>
                  <a:rPr lang="en-US" altLang="zh-CN" sz="1000" b="1" dirty="0" smtClean="0"/>
                  <a:t>1mM </a:t>
                </a:r>
                <a:r>
                  <a:rPr lang="en-US" sz="1000" b="1" dirty="0" smtClean="0"/>
                  <a:t>PEPXT-4</a:t>
                </a:r>
              </a:p>
            </p:txBody>
          </p:sp>
        </p:grp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368058" y="1004660"/>
              <a:ext cx="439462" cy="21909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4948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3318659"/>
              </p:ext>
            </p:extLst>
          </p:nvPr>
        </p:nvGraphicFramePr>
        <p:xfrm>
          <a:off x="926492" y="1551718"/>
          <a:ext cx="2439987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2" name="Prism 6" r:id="rId3" imgW="2168017" imgH="3183402" progId="Prism6.Document">
                  <p:embed/>
                </p:oleObj>
              </mc:Choice>
              <mc:Fallback>
                <p:oleObj name="Prism 6" r:id="rId3" imgW="2168017" imgH="3183402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26492" y="1551718"/>
                        <a:ext cx="2439987" cy="358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320034" y="1764610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13902" y="1828800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603469" y="2312924"/>
            <a:ext cx="4075914" cy="1500205"/>
            <a:chOff x="1792771" y="4397827"/>
            <a:chExt cx="4075914" cy="1500205"/>
          </a:xfrm>
        </p:grpSpPr>
        <p:sp>
          <p:nvSpPr>
            <p:cNvPr id="6" name="Rectangle 5"/>
            <p:cNvSpPr/>
            <p:nvPr/>
          </p:nvSpPr>
          <p:spPr>
            <a:xfrm>
              <a:off x="5128688" y="5182523"/>
              <a:ext cx="53630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231F1F"/>
                  </a:solidFill>
                </a:rPr>
                <a:t>ZO-1</a:t>
              </a:r>
              <a:endParaRPr lang="en-US" sz="1400" b="1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4935196" y="5354126"/>
              <a:ext cx="27432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5137395" y="5570054"/>
              <a:ext cx="7312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231F1F"/>
                  </a:solidFill>
                </a:rPr>
                <a:t>GAPDH</a:t>
              </a:r>
              <a:endParaRPr lang="en-US" sz="1400" b="1" dirty="0"/>
            </a:p>
          </p:txBody>
        </p:sp>
        <p:sp>
          <p:nvSpPr>
            <p:cNvPr id="9" name="Rectangle 8"/>
            <p:cNvSpPr/>
            <p:nvPr/>
          </p:nvSpPr>
          <p:spPr>
            <a:xfrm rot="19317517">
              <a:off x="2242232" y="4905921"/>
              <a:ext cx="51007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</a:t>
              </a:r>
              <a:endParaRPr lang="en-US" sz="1100" b="1" dirty="0"/>
            </a:p>
          </p:txBody>
        </p:sp>
        <p:sp>
          <p:nvSpPr>
            <p:cNvPr id="10" name="Rectangle 9"/>
            <p:cNvSpPr/>
            <p:nvPr/>
          </p:nvSpPr>
          <p:spPr>
            <a:xfrm rot="19317517">
              <a:off x="2573045" y="4841670"/>
              <a:ext cx="79380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AAV8-THR</a:t>
              </a:r>
              <a:endParaRPr lang="en-US" sz="1100" b="1" dirty="0"/>
            </a:p>
          </p:txBody>
        </p:sp>
        <p:sp>
          <p:nvSpPr>
            <p:cNvPr id="11" name="Rectangle 10"/>
            <p:cNvSpPr/>
            <p:nvPr/>
          </p:nvSpPr>
          <p:spPr>
            <a:xfrm rot="19317517">
              <a:off x="2931296" y="4820977"/>
              <a:ext cx="81144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AAV8/THR</a:t>
              </a:r>
              <a:endParaRPr lang="en-US" sz="1100" b="1" dirty="0"/>
            </a:p>
          </p:txBody>
        </p:sp>
        <p:sp>
          <p:nvSpPr>
            <p:cNvPr id="12" name="Rectangle 11"/>
            <p:cNvSpPr/>
            <p:nvPr/>
          </p:nvSpPr>
          <p:spPr>
            <a:xfrm rot="19317517">
              <a:off x="3818489" y="4927691"/>
              <a:ext cx="51007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</a:t>
              </a:r>
              <a:endParaRPr lang="en-US" sz="1100" b="1" dirty="0"/>
            </a:p>
          </p:txBody>
        </p:sp>
        <p:sp>
          <p:nvSpPr>
            <p:cNvPr id="13" name="Rectangle 12"/>
            <p:cNvSpPr/>
            <p:nvPr/>
          </p:nvSpPr>
          <p:spPr>
            <a:xfrm rot="19317517">
              <a:off x="4110113" y="4837314"/>
              <a:ext cx="79380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AAV8-THR</a:t>
              </a:r>
              <a:endParaRPr lang="en-US" sz="1100" b="1" dirty="0"/>
            </a:p>
          </p:txBody>
        </p:sp>
        <p:sp>
          <p:nvSpPr>
            <p:cNvPr id="14" name="Rectangle 13"/>
            <p:cNvSpPr/>
            <p:nvPr/>
          </p:nvSpPr>
          <p:spPr>
            <a:xfrm rot="19317517">
              <a:off x="4494490" y="4842747"/>
              <a:ext cx="81144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AAV8/THR</a:t>
              </a:r>
              <a:endParaRPr lang="en-US" sz="1100" b="1" dirty="0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1874289" y="4653352"/>
              <a:ext cx="1463040" cy="32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2484619" y="4397827"/>
              <a:ext cx="41229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olidFill>
                    <a:srgbClr val="231F1F"/>
                  </a:solidFill>
                </a:rPr>
                <a:t>6 </a:t>
              </a:r>
              <a:r>
                <a:rPr lang="en-US" altLang="zh-CN" sz="1400" b="1" dirty="0" smtClean="0">
                  <a:solidFill>
                    <a:srgbClr val="231F1F"/>
                  </a:solidFill>
                </a:rPr>
                <a:t>h</a:t>
              </a:r>
              <a:endParaRPr lang="en-US" sz="1400" b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3424417" y="4648996"/>
              <a:ext cx="1463040" cy="327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891054" y="4406534"/>
              <a:ext cx="50366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231F1F"/>
                  </a:solidFill>
                </a:rPr>
                <a:t>48 h</a:t>
              </a:r>
              <a:endParaRPr lang="en-US" sz="1400" b="1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28455" y="5204077"/>
              <a:ext cx="1505348" cy="693955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 rot="19317517">
              <a:off x="1792771" y="4862376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No virus</a:t>
              </a:r>
              <a:endParaRPr lang="en-US" sz="1100" b="1" dirty="0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86782" y="5239530"/>
              <a:ext cx="1550315" cy="626286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 rot="19317517">
              <a:off x="3460465" y="4884146"/>
              <a:ext cx="66877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solidFill>
                    <a:srgbClr val="231F1F"/>
                  </a:solidFill>
                </a:rPr>
                <a:t>No virus</a:t>
              </a:r>
              <a:endParaRPr lang="en-US" sz="1100" b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>
              <a:off x="4906616" y="5719883"/>
              <a:ext cx="27432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320034" y="1044385"/>
            <a:ext cx="15981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S3. </a:t>
            </a:r>
            <a:endParaRPr lang="en-US" sz="2000" b="1" i="1" dirty="0"/>
          </a:p>
        </p:txBody>
      </p:sp>
      <p:sp>
        <p:nvSpPr>
          <p:cNvPr id="26" name="Rectangle 25"/>
          <p:cNvSpPr/>
          <p:nvPr/>
        </p:nvSpPr>
        <p:spPr>
          <a:xfrm>
            <a:off x="7237592" y="1828800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7972832"/>
              </p:ext>
            </p:extLst>
          </p:nvPr>
        </p:nvGraphicFramePr>
        <p:xfrm>
          <a:off x="7427192" y="2013466"/>
          <a:ext cx="4818708" cy="2751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33" name="Prism 6" r:id="rId7" imgW="6468758" imgH="3694100" progId="Prism6.Document">
                  <p:embed/>
                </p:oleObj>
              </mc:Choice>
              <mc:Fallback>
                <p:oleObj name="Prism 6" r:id="rId7" imgW="6468758" imgH="3694100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27192" y="2013466"/>
                        <a:ext cx="4818708" cy="27516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279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36788" y="1350645"/>
            <a:ext cx="7616825" cy="3864293"/>
            <a:chOff x="2236788" y="1350645"/>
            <a:chExt cx="7616825" cy="3864293"/>
          </a:xfrm>
        </p:grpSpPr>
        <p:sp>
          <p:nvSpPr>
            <p:cNvPr id="2" name="Rectangle 1"/>
            <p:cNvSpPr/>
            <p:nvPr/>
          </p:nvSpPr>
          <p:spPr>
            <a:xfrm>
              <a:off x="2621852" y="1869520"/>
              <a:ext cx="324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solidFill>
                    <a:srgbClr val="231F2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5737199" y="1871663"/>
              <a:ext cx="3145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solidFill>
                    <a:srgbClr val="231F20"/>
                  </a:solidFill>
                </a:rPr>
                <a:t>B</a:t>
              </a:r>
              <a:endParaRPr lang="en-US" dirty="0"/>
            </a:p>
          </p:txBody>
        </p: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61609050"/>
                </p:ext>
              </p:extLst>
            </p:nvPr>
          </p:nvGraphicFramePr>
          <p:xfrm>
            <a:off x="2236788" y="2103438"/>
            <a:ext cx="7616825" cy="311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627" name="Prism 6" r:id="rId3" imgW="7616870" imgH="3111731" progId="Prism6.Document">
                    <p:embed/>
                  </p:oleObj>
                </mc:Choice>
                <mc:Fallback>
                  <p:oleObj name="Prism 6" r:id="rId3" imgW="7616870" imgH="3111731" progId="Prism6.Document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236788" y="2103438"/>
                          <a:ext cx="7616825" cy="3111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Rectangle 4"/>
            <p:cNvSpPr/>
            <p:nvPr/>
          </p:nvSpPr>
          <p:spPr>
            <a:xfrm>
              <a:off x="2502352" y="1350645"/>
              <a:ext cx="354294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231F20"/>
                  </a:solidFill>
                </a:rPr>
                <a:t>Fig. S4.</a:t>
              </a:r>
              <a:endParaRPr lang="en-US" sz="2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7777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632434" y="709315"/>
            <a:ext cx="3542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S5.</a:t>
            </a:r>
            <a:endParaRPr lang="en-US" sz="20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1608142" y="143156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259872" y="1421557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567540"/>
              </p:ext>
            </p:extLst>
          </p:nvPr>
        </p:nvGraphicFramePr>
        <p:xfrm>
          <a:off x="4792663" y="1898650"/>
          <a:ext cx="7091362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2" name="Prism 6" r:id="rId3" imgW="7092153" imgH="3738399" progId="Prism6.Document">
                  <p:embed/>
                </p:oleObj>
              </mc:Choice>
              <mc:Fallback>
                <p:oleObj name="Prism 6" r:id="rId3" imgW="7092153" imgH="3738399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92663" y="1898650"/>
                        <a:ext cx="7091362" cy="373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889484" y="1421557"/>
            <a:ext cx="3568215" cy="3981111"/>
            <a:chOff x="889484" y="1421557"/>
            <a:chExt cx="3568215" cy="3981111"/>
          </a:xfrm>
        </p:grpSpPr>
        <p:grpSp>
          <p:nvGrpSpPr>
            <p:cNvPr id="16" name="Group 15"/>
            <p:cNvGrpSpPr/>
            <p:nvPr/>
          </p:nvGrpSpPr>
          <p:grpSpPr>
            <a:xfrm>
              <a:off x="889484" y="1421557"/>
              <a:ext cx="3568215" cy="3981111"/>
              <a:chOff x="1175234" y="1421557"/>
              <a:chExt cx="3568215" cy="3981111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175234" y="1421557"/>
                <a:ext cx="2793330" cy="3981111"/>
                <a:chOff x="3403907" y="1586648"/>
                <a:chExt cx="2793330" cy="3981111"/>
              </a:xfrm>
            </p:grpSpPr>
            <p:pic>
              <p:nvPicPr>
                <p:cNvPr id="3" name="Picture 2"/>
                <p:cNvPicPr>
                  <a:picLocks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82541" y="1868636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4" name="Picture 3"/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682614" y="3738959"/>
                  <a:ext cx="731520" cy="1828800"/>
                </a:xfrm>
                <a:prstGeom prst="rect">
                  <a:avLst/>
                </a:prstGeom>
              </p:spPr>
            </p:pic>
            <p:pic>
              <p:nvPicPr>
                <p:cNvPr id="5" name="Picture 4"/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465717" y="1872070"/>
                  <a:ext cx="731520" cy="1828800"/>
                </a:xfrm>
                <a:prstGeom prst="rect">
                  <a:avLst/>
                </a:prstGeom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4167995" y="2686761"/>
                  <a:ext cx="56791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AAV9 </a:t>
                  </a:r>
                  <a:endParaRPr lang="en-US" sz="1200" b="1" dirty="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3403907" y="4377061"/>
                  <a:ext cx="136941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AAV9-0.1mM THR </a:t>
                  </a:r>
                  <a:endParaRPr lang="en-US" sz="1200" b="1" dirty="0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715255" y="1588995"/>
                  <a:ext cx="688073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/>
                    <a:t>3</a:t>
                  </a:r>
                  <a:r>
                    <a:rPr lang="en-US" sz="1400" b="1" baseline="30000" dirty="0" smtClean="0"/>
                    <a:t>rd</a:t>
                  </a:r>
                  <a:r>
                    <a:rPr lang="en-US" sz="1400" b="1" dirty="0" smtClean="0"/>
                    <a:t> day</a:t>
                  </a:r>
                  <a:endParaRPr lang="en-US" sz="1400" b="1" dirty="0"/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5500700" y="1586648"/>
                  <a:ext cx="68794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/>
                    <a:t>7</a:t>
                  </a:r>
                  <a:r>
                    <a:rPr lang="en-US" sz="1400" b="1" baseline="30000" dirty="0" smtClean="0"/>
                    <a:t>th</a:t>
                  </a:r>
                  <a:r>
                    <a:rPr lang="en-US" sz="1400" b="1" dirty="0" smtClean="0"/>
                    <a:t> day</a:t>
                  </a:r>
                  <a:endParaRPr lang="en-US" sz="1400" b="1" dirty="0"/>
                </a:p>
              </p:txBody>
            </p:sp>
          </p:grpSp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91571" y="1687506"/>
                <a:ext cx="751878" cy="3715162"/>
              </a:xfrm>
              <a:prstGeom prst="rect">
                <a:avLst/>
              </a:prstGeom>
            </p:spPr>
          </p:pic>
        </p:grpSp>
        <p:pic>
          <p:nvPicPr>
            <p:cNvPr id="20" name="Picture 19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60013" y="3573868"/>
              <a:ext cx="731520" cy="182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81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80361" y="593631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867666" y="270632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6009371" y="2725960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231F20"/>
                </a:solidFill>
              </a:rPr>
              <a:t>D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934575" y="622207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880361" y="15553"/>
            <a:ext cx="6834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2. </a:t>
            </a:r>
            <a:endParaRPr lang="en-US" sz="2000" b="1" i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1343645" y="331112"/>
            <a:ext cx="4372789" cy="2083193"/>
            <a:chOff x="1343645" y="502568"/>
            <a:chExt cx="4372789" cy="2083193"/>
          </a:xfrm>
        </p:grpSpPr>
        <p:grpSp>
          <p:nvGrpSpPr>
            <p:cNvPr id="3" name="Group 2"/>
            <p:cNvGrpSpPr/>
            <p:nvPr/>
          </p:nvGrpSpPr>
          <p:grpSpPr>
            <a:xfrm>
              <a:off x="1343645" y="502568"/>
              <a:ext cx="4053615" cy="2083193"/>
              <a:chOff x="1653507" y="958430"/>
              <a:chExt cx="4053615" cy="2083193"/>
            </a:xfrm>
          </p:grpSpPr>
          <p:pic>
            <p:nvPicPr>
              <p:cNvPr id="6" name="Picture 5"/>
              <p:cNvPicPr>
                <a:picLocks/>
              </p:cNvPicPr>
              <p:nvPr/>
            </p:nvPicPr>
            <p:blipFill rotWithShape="1">
              <a:blip r:embed="rId4"/>
              <a:srcRect l="64954" t="26864" r="19441" b="25682"/>
              <a:stretch/>
            </p:blipFill>
            <p:spPr>
              <a:xfrm>
                <a:off x="2228709" y="974907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/>
              </p:cNvPicPr>
              <p:nvPr/>
            </p:nvPicPr>
            <p:blipFill rotWithShape="1">
              <a:blip r:embed="rId5"/>
              <a:srcRect l="26755" t="28891" r="59428" b="23993"/>
              <a:stretch/>
            </p:blipFill>
            <p:spPr>
              <a:xfrm>
                <a:off x="2730205" y="973403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/>
              </p:cNvPicPr>
              <p:nvPr/>
            </p:nvPicPr>
            <p:blipFill rotWithShape="1">
              <a:blip r:embed="rId6"/>
              <a:srcRect l="24642" t="25512" r="61216" b="26695"/>
              <a:stretch/>
            </p:blipFill>
            <p:spPr>
              <a:xfrm>
                <a:off x="3232896" y="973403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/>
              </p:cNvPicPr>
              <p:nvPr/>
            </p:nvPicPr>
            <p:blipFill rotWithShape="1">
              <a:blip r:embed="rId7"/>
              <a:srcRect l="51951" t="28890" r="35370" b="27708"/>
              <a:stretch/>
            </p:blipFill>
            <p:spPr>
              <a:xfrm>
                <a:off x="3730945" y="970492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/>
              </p:cNvPicPr>
              <p:nvPr/>
            </p:nvPicPr>
            <p:blipFill rotWithShape="1">
              <a:blip r:embed="rId8"/>
              <a:srcRect l="6599" t="13015" r="76821" b="37841"/>
              <a:stretch/>
            </p:blipFill>
            <p:spPr>
              <a:xfrm>
                <a:off x="4231471" y="966588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/>
              </p:cNvPicPr>
              <p:nvPr/>
            </p:nvPicPr>
            <p:blipFill rotWithShape="1">
              <a:blip r:embed="rId9"/>
              <a:srcRect l="9686" t="11664" r="78284" b="42064"/>
              <a:stretch/>
            </p:blipFill>
            <p:spPr>
              <a:xfrm>
                <a:off x="4731703" y="965656"/>
                <a:ext cx="467078" cy="1487395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/>
              </p:cNvPicPr>
              <p:nvPr/>
            </p:nvPicPr>
            <p:blipFill rotWithShape="1">
              <a:blip r:embed="rId9"/>
              <a:srcRect l="35046" t="12341" r="51625" b="35307"/>
              <a:stretch/>
            </p:blipFill>
            <p:spPr>
              <a:xfrm>
                <a:off x="5240044" y="958430"/>
                <a:ext cx="467078" cy="1487395"/>
              </a:xfrm>
              <a:prstGeom prst="rect">
                <a:avLst/>
              </a:prstGeom>
            </p:spPr>
          </p:pic>
          <p:sp>
            <p:nvSpPr>
              <p:cNvPr id="15" name="Rectangle 14"/>
              <p:cNvSpPr/>
              <p:nvPr/>
            </p:nvSpPr>
            <p:spPr>
              <a:xfrm rot="19230789">
                <a:off x="1653507" y="2596613"/>
                <a:ext cx="272211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</a:t>
                </a:r>
                <a:endParaRPr lang="en-US" sz="1000" b="1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 rot="19230789">
                <a:off x="1849689" y="2727881"/>
                <a:ext cx="451443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AAV8-LAH4</a:t>
                </a:r>
                <a:endParaRPr lang="en-US" sz="1000" b="1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19230789">
                <a:off x="2134320" y="2821474"/>
                <a:ext cx="642500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AAV8-Angiopep-2</a:t>
                </a:r>
                <a:endParaRPr lang="en-US" sz="1000" b="1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9230789">
                <a:off x="2901492" y="2679464"/>
                <a:ext cx="420508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AAV8-GSH</a:t>
                </a:r>
                <a:endParaRPr lang="en-US" sz="1000" b="1" dirty="0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19230789">
                <a:off x="2983021" y="2712779"/>
                <a:ext cx="128112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AAV8-TAT</a:t>
                </a:r>
                <a:r>
                  <a:rPr lang="zh-CN" altLang="en-US" sz="1000" b="1" dirty="0" smtClean="0">
                    <a:solidFill>
                      <a:srgbClr val="231F1F"/>
                    </a:solidFill>
                  </a:rPr>
                  <a:t>（</a:t>
                </a:r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48-60</a:t>
                </a:r>
                <a:r>
                  <a:rPr lang="zh-CN" altLang="en-US" sz="1000" b="1" dirty="0" smtClean="0">
                    <a:solidFill>
                      <a:srgbClr val="231F1F"/>
                    </a:solidFill>
                  </a:rPr>
                  <a:t>）</a:t>
                </a:r>
                <a:endParaRPr lang="en-US" sz="1000" b="1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9230789">
                <a:off x="3467527" y="2908119"/>
                <a:ext cx="779879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>
                    <a:solidFill>
                      <a:srgbClr val="231F1F"/>
                    </a:solidFill>
                  </a:rPr>
                  <a:t>AAV8-ApoE(159-167)2</a:t>
                </a:r>
                <a:endParaRPr lang="en-US" sz="1000" b="1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19230789">
                <a:off x="3726102" y="2789229"/>
                <a:ext cx="156966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AAV8-Leptin 30</a:t>
                </a:r>
                <a:r>
                  <a:rPr lang="zh-CN" altLang="en-US" sz="1000" b="1" dirty="0" smtClean="0">
                    <a:solidFill>
                      <a:srgbClr val="231F1F"/>
                    </a:solidFill>
                  </a:rPr>
                  <a:t>（</a:t>
                </a:r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61-90</a:t>
                </a:r>
                <a:r>
                  <a:rPr lang="zh-CN" altLang="en-US" sz="1000" b="1" dirty="0" smtClean="0">
                    <a:solidFill>
                      <a:srgbClr val="231F1F"/>
                    </a:solidFill>
                  </a:rPr>
                  <a:t>）</a:t>
                </a:r>
                <a:endParaRPr lang="en-US" sz="1000" b="1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9230789">
                <a:off x="4922162" y="2669040"/>
                <a:ext cx="416870" cy="133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000" b="1" dirty="0" smtClean="0">
                    <a:solidFill>
                      <a:srgbClr val="231F1F"/>
                    </a:solidFill>
                  </a:rPr>
                  <a:t>AAV8-THR</a:t>
                </a:r>
                <a:endParaRPr lang="en-US" sz="1000" b="1" dirty="0"/>
              </a:p>
            </p:txBody>
          </p:sp>
          <p:pic>
            <p:nvPicPr>
              <p:cNvPr id="33" name="Picture 32"/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678554" y="966564"/>
                <a:ext cx="503655" cy="1490472"/>
              </a:xfrm>
              <a:prstGeom prst="rect">
                <a:avLst/>
              </a:prstGeom>
            </p:spPr>
          </p:pic>
        </p:grp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448469" y="542924"/>
              <a:ext cx="267965" cy="1436847"/>
            </a:xfrm>
            <a:prstGeom prst="rect">
              <a:avLst/>
            </a:prstGeom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6660024"/>
              </p:ext>
            </p:extLst>
          </p:nvPr>
        </p:nvGraphicFramePr>
        <p:xfrm>
          <a:off x="5976938" y="92075"/>
          <a:ext cx="5719762" cy="298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1" name="Prism 6" r:id="rId12" imgW="8310492" imgH="4337695" progId="Prism6.Document">
                  <p:embed/>
                </p:oleObj>
              </mc:Choice>
              <mc:Fallback>
                <p:oleObj name="Prism 6" r:id="rId12" imgW="8310492" imgH="433769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976938" y="92075"/>
                        <a:ext cx="5719762" cy="2986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096779"/>
              </p:ext>
            </p:extLst>
          </p:nvPr>
        </p:nvGraphicFramePr>
        <p:xfrm>
          <a:off x="6363384" y="2502797"/>
          <a:ext cx="4430331" cy="47323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2" name="Prism 6" r:id="rId14" imgW="4843465" imgH="5173253" progId="Prism6.Document">
                  <p:embed/>
                </p:oleObj>
              </mc:Choice>
              <mc:Fallback>
                <p:oleObj name="Prism 6" r:id="rId14" imgW="4843465" imgH="5173253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363384" y="2502797"/>
                        <a:ext cx="4430331" cy="47323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7452"/>
              </p:ext>
            </p:extLst>
          </p:nvPr>
        </p:nvGraphicFramePr>
        <p:xfrm>
          <a:off x="1046493" y="2217812"/>
          <a:ext cx="4962878" cy="5134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3" name="Prism 6" r:id="rId16" imgW="5845363" imgH="6046626" progId="Prism6.Document">
                  <p:embed/>
                </p:oleObj>
              </mc:Choice>
              <mc:Fallback>
                <p:oleObj name="Prism 6" r:id="rId16" imgW="5845363" imgH="6046626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046493" y="2217812"/>
                        <a:ext cx="4962878" cy="51340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870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8408775"/>
              </p:ext>
            </p:extLst>
          </p:nvPr>
        </p:nvGraphicFramePr>
        <p:xfrm>
          <a:off x="4583113" y="919163"/>
          <a:ext cx="7759700" cy="206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8" name="Prism 6" r:id="rId3" imgW="7712666" imgH="1951675" progId="Prism6.Document">
                  <p:embed/>
                </p:oleObj>
              </mc:Choice>
              <mc:Fallback>
                <p:oleObj name="Prism 6" r:id="rId3" imgW="7712666" imgH="1951675" progId="Prism6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83113" y="919163"/>
                        <a:ext cx="7759700" cy="2060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8221334"/>
              </p:ext>
            </p:extLst>
          </p:nvPr>
        </p:nvGraphicFramePr>
        <p:xfrm>
          <a:off x="4708525" y="3211513"/>
          <a:ext cx="6970713" cy="313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9" name="Prism 6" r:id="rId5" imgW="7000678" imgH="3151348" progId="Prism6.Document">
                  <p:embed/>
                </p:oleObj>
              </mc:Choice>
              <mc:Fallback>
                <p:oleObj name="Prism 6" r:id="rId5" imgW="7000678" imgH="3151348" progId="Prism6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08525" y="3211513"/>
                        <a:ext cx="6970713" cy="313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4990903" y="814480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96654" y="3002132"/>
            <a:ext cx="292068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231F20"/>
                </a:solidFill>
              </a:rPr>
              <a:t>c</a:t>
            </a:r>
            <a:endParaRPr lang="en-US" sz="2000" dirty="0"/>
          </a:p>
        </p:txBody>
      </p:sp>
      <p:sp>
        <p:nvSpPr>
          <p:cNvPr id="24" name="Rectangle 23"/>
          <p:cNvSpPr/>
          <p:nvPr/>
        </p:nvSpPr>
        <p:spPr>
          <a:xfrm>
            <a:off x="747524" y="284815"/>
            <a:ext cx="4210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3. </a:t>
            </a:r>
            <a:endParaRPr lang="en-US" sz="2000" b="1" i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0" y="842180"/>
            <a:ext cx="4912947" cy="4597421"/>
            <a:chOff x="451624" y="743135"/>
            <a:chExt cx="4912947" cy="4597421"/>
          </a:xfrm>
        </p:grpSpPr>
        <p:grpSp>
          <p:nvGrpSpPr>
            <p:cNvPr id="6" name="Group 5"/>
            <p:cNvGrpSpPr/>
            <p:nvPr/>
          </p:nvGrpSpPr>
          <p:grpSpPr>
            <a:xfrm>
              <a:off x="451624" y="743135"/>
              <a:ext cx="4126229" cy="4597421"/>
              <a:chOff x="492239" y="909238"/>
              <a:chExt cx="4126229" cy="4597421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64070" y="909238"/>
                <a:ext cx="3241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b="1" dirty="0" smtClean="0">
                    <a:solidFill>
                      <a:srgbClr val="231F20"/>
                    </a:solidFill>
                  </a:rPr>
                  <a:t>A</a:t>
                </a:r>
                <a:endParaRPr lang="en-US" dirty="0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92239" y="1079616"/>
                <a:ext cx="3973987" cy="4427043"/>
                <a:chOff x="1625632" y="842954"/>
                <a:chExt cx="4482472" cy="4700618"/>
              </a:xfrm>
            </p:grpSpPr>
            <p:pic>
              <p:nvPicPr>
                <p:cNvPr id="11" name="Picture 10"/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4376734" y="842954"/>
                  <a:ext cx="914400" cy="2011680"/>
                </a:xfrm>
                <a:prstGeom prst="rect">
                  <a:avLst/>
                </a:prstGeom>
              </p:spPr>
            </p:pic>
            <p:pic>
              <p:nvPicPr>
                <p:cNvPr id="12" name="Picture 11"/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419348" y="847718"/>
                  <a:ext cx="914400" cy="2011680"/>
                </a:xfrm>
                <a:prstGeom prst="rect">
                  <a:avLst/>
                </a:prstGeom>
              </p:spPr>
            </p:pic>
            <p:pic>
              <p:nvPicPr>
                <p:cNvPr id="13" name="Picture 12"/>
                <p:cNvPicPr>
                  <a:picLocks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3400422" y="847717"/>
                  <a:ext cx="914400" cy="2011680"/>
                </a:xfrm>
                <a:prstGeom prst="rect">
                  <a:avLst/>
                </a:prstGeom>
              </p:spPr>
            </p:pic>
            <p:pic>
              <p:nvPicPr>
                <p:cNvPr id="14" name="Picture 13"/>
                <p:cNvPicPr>
                  <a:picLocks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405061" y="2933694"/>
                  <a:ext cx="914400" cy="2011680"/>
                </a:xfrm>
                <a:prstGeom prst="rect">
                  <a:avLst/>
                </a:prstGeom>
              </p:spPr>
            </p:pic>
            <p:pic>
              <p:nvPicPr>
                <p:cNvPr id="15" name="Picture 14"/>
                <p:cNvPicPr>
                  <a:picLocks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3395658" y="2924168"/>
                  <a:ext cx="914400" cy="2011680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381497" y="2914642"/>
                  <a:ext cx="914400" cy="2011680"/>
                </a:xfrm>
                <a:prstGeom prst="rect">
                  <a:avLst/>
                </a:prstGeom>
              </p:spPr>
            </p:pic>
            <p:sp>
              <p:nvSpPr>
                <p:cNvPr id="17" name="TextBox 16"/>
                <p:cNvSpPr txBox="1"/>
                <p:nvPr/>
              </p:nvSpPr>
              <p:spPr>
                <a:xfrm rot="19655664">
                  <a:off x="2409413" y="4995338"/>
                  <a:ext cx="600800" cy="2941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AAV8</a:t>
                  </a:r>
                  <a:endParaRPr lang="en-US" sz="1200" b="1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 rot="19655664">
                  <a:off x="3710663" y="5251341"/>
                  <a:ext cx="141269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AAV8-0.</a:t>
                  </a:r>
                  <a:r>
                    <a:rPr lang="en-US" altLang="zh-CN" sz="1200" b="1" dirty="0" smtClean="0"/>
                    <a:t>01mM </a:t>
                  </a:r>
                  <a:r>
                    <a:rPr lang="en-US" sz="1200" b="1" dirty="0" smtClean="0"/>
                    <a:t>THR</a:t>
                  </a:r>
                  <a:endParaRPr lang="en-US" sz="1200" b="1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 rot="19655664">
                  <a:off x="2668458" y="5266573"/>
                  <a:ext cx="1491242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AAV8-0.00</a:t>
                  </a:r>
                  <a:r>
                    <a:rPr lang="en-US" altLang="zh-CN" sz="1200" b="1" dirty="0" smtClean="0"/>
                    <a:t>1mM </a:t>
                  </a:r>
                  <a:r>
                    <a:rPr lang="en-US" sz="1200" b="1" dirty="0" smtClean="0"/>
                    <a:t>THR</a:t>
                  </a:r>
                  <a:endParaRPr lang="en-US" sz="1200" b="1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 rot="19655664">
                  <a:off x="4773956" y="5225653"/>
                  <a:ext cx="133414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/>
                    <a:t>AAV8-0.</a:t>
                  </a:r>
                  <a:r>
                    <a:rPr lang="en-US" altLang="zh-CN" sz="1200" b="1" dirty="0" smtClean="0"/>
                    <a:t>1mM </a:t>
                  </a:r>
                  <a:r>
                    <a:rPr lang="en-US" sz="1200" b="1" dirty="0" smtClean="0"/>
                    <a:t>THR</a:t>
                  </a:r>
                  <a:endParaRPr lang="en-US" sz="1200" b="1" dirty="0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625632" y="1612457"/>
                  <a:ext cx="776114" cy="3267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/>
                    <a:t>3</a:t>
                  </a:r>
                  <a:r>
                    <a:rPr lang="en-US" sz="1400" b="1" baseline="30000" dirty="0" smtClean="0"/>
                    <a:t>rd</a:t>
                  </a:r>
                  <a:r>
                    <a:rPr lang="en-US" sz="1400" b="1" dirty="0" smtClean="0"/>
                    <a:t> day</a:t>
                  </a:r>
                  <a:endParaRPr lang="en-US" sz="1400" b="1" dirty="0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630884" y="3707960"/>
                  <a:ext cx="775970" cy="32679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/>
                    <a:t>7</a:t>
                  </a:r>
                  <a:r>
                    <a:rPr lang="en-US" sz="1400" b="1" baseline="30000" dirty="0" smtClean="0"/>
                    <a:t>th</a:t>
                  </a:r>
                  <a:r>
                    <a:rPr lang="en-US" sz="1400" b="1" dirty="0" smtClean="0"/>
                    <a:t> day</a:t>
                  </a:r>
                  <a:endParaRPr lang="en-US" sz="1400" b="1" dirty="0"/>
                </a:p>
              </p:txBody>
            </p:sp>
          </p:grpSp>
          <p:pic>
            <p:nvPicPr>
              <p:cNvPr id="9" name="Picture 8"/>
              <p:cNvPicPr>
                <a:picLocks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804652" y="3038668"/>
                <a:ext cx="813816" cy="1892808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794902" y="1087650"/>
                <a:ext cx="813816" cy="1892808"/>
              </a:xfrm>
              <a:prstGeom prst="rect">
                <a:avLst/>
              </a:prstGeom>
            </p:spPr>
          </p:pic>
        </p:grp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619566" y="913514"/>
              <a:ext cx="745005" cy="39947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295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28130" y="698513"/>
            <a:ext cx="1687156" cy="6673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357495" y="215849"/>
            <a:ext cx="5997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F</a:t>
            </a:r>
            <a:r>
              <a:rPr lang="en-US" altLang="zh-CN" sz="2000" b="1" dirty="0" smtClean="0"/>
              <a:t>ig. 4.</a:t>
            </a:r>
            <a:endParaRPr lang="en-US" sz="2000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1514472" y="1149572"/>
            <a:ext cx="10256669" cy="5213124"/>
            <a:chOff x="1514472" y="1149572"/>
            <a:chExt cx="10256669" cy="5213124"/>
          </a:xfrm>
        </p:grpSpPr>
        <p:sp>
          <p:nvSpPr>
            <p:cNvPr id="7" name="TextBox 6"/>
            <p:cNvSpPr txBox="1"/>
            <p:nvPr/>
          </p:nvSpPr>
          <p:spPr>
            <a:xfrm>
              <a:off x="2141728" y="1149572"/>
              <a:ext cx="8688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       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CD31                                      </a:t>
              </a:r>
              <a:r>
                <a:rPr lang="en-US" sz="1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 </a:t>
              </a:r>
              <a:r>
                <a:rPr lang="en-US" sz="1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      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erged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456875" y="3687687"/>
              <a:ext cx="23142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scAAV8-CBh-eGFP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456870" y="2022165"/>
              <a:ext cx="17555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Negative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428298" y="5229265"/>
              <a:ext cx="19403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scAAV8-CBh-eGFP-THR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0" name="Picture 29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35791" y="1457315"/>
              <a:ext cx="1947672" cy="16002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9159" y="1457315"/>
              <a:ext cx="1947672" cy="16002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6815" y="1457315"/>
              <a:ext cx="1947672" cy="16002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4472" y="1457316"/>
              <a:ext cx="1947672" cy="16002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23802" y="3095625"/>
              <a:ext cx="1947672" cy="16002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19172" y="3095625"/>
              <a:ext cx="1947672" cy="16002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16828" y="3095625"/>
              <a:ext cx="1947672" cy="16002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514484" y="3105151"/>
              <a:ext cx="1947672" cy="160020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17125" y="4762496"/>
              <a:ext cx="1947672" cy="16002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510018" y="4762496"/>
              <a:ext cx="1947672" cy="1600200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07482" y="4752970"/>
              <a:ext cx="1947672" cy="160020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514663" y="4762496"/>
              <a:ext cx="1947672" cy="16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395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01346" y="634300"/>
            <a:ext cx="1647212" cy="4037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101346" y="258050"/>
            <a:ext cx="5997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F</a:t>
            </a:r>
            <a:r>
              <a:rPr lang="en-US" altLang="zh-CN" sz="2000" b="1" dirty="0" smtClean="0"/>
              <a:t>ig. 4.</a:t>
            </a:r>
            <a:endParaRPr lang="en-US" sz="20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1564670" y="1034410"/>
            <a:ext cx="9880924" cy="5087342"/>
            <a:chOff x="1350357" y="1108683"/>
            <a:chExt cx="9880924" cy="5087342"/>
          </a:xfrm>
        </p:grpSpPr>
        <p:sp>
          <p:nvSpPr>
            <p:cNvPr id="7" name="TextBox 6"/>
            <p:cNvSpPr txBox="1"/>
            <p:nvPr/>
          </p:nvSpPr>
          <p:spPr>
            <a:xfrm>
              <a:off x="1924951" y="1108683"/>
              <a:ext cx="7585595" cy="30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GFP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                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GFAP                                      </a:t>
              </a:r>
              <a:r>
                <a:rPr lang="en-US" sz="1200" b="1" dirty="0" smtClean="0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 </a:t>
              </a:r>
              <a:r>
                <a:rPr lang="en-US" sz="12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                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erged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222394" y="3591710"/>
              <a:ext cx="1702000" cy="30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scAAV8-CBh-eGFP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236680" y="2021663"/>
              <a:ext cx="1395299" cy="30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Negative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236679" y="5171562"/>
              <a:ext cx="1994602" cy="302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scAAV8-CBh-eGFP-THR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8" name="Picture 27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9100" y="1323967"/>
              <a:ext cx="1947672" cy="16002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45711" y="1323967"/>
              <a:ext cx="1947672" cy="1600200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8034" y="1323967"/>
              <a:ext cx="1947672" cy="1600200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64645" y="1323967"/>
              <a:ext cx="1947672" cy="16002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28625" y="2964527"/>
              <a:ext cx="1947672" cy="160020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35425" y="2964527"/>
              <a:ext cx="1947672" cy="16002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42225" y="2964527"/>
              <a:ext cx="1947672" cy="16002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50357" y="2964527"/>
              <a:ext cx="1947672" cy="1600200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329487" y="4595825"/>
              <a:ext cx="1947672" cy="16002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334004" y="4595825"/>
              <a:ext cx="1947672" cy="1600200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338515" y="4595825"/>
              <a:ext cx="1947672" cy="1600200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357314" y="4595825"/>
              <a:ext cx="1947672" cy="16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435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096619" y="181976"/>
            <a:ext cx="5997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F</a:t>
            </a:r>
            <a:r>
              <a:rPr lang="en-US" altLang="zh-CN" sz="2000" b="1" dirty="0" smtClean="0"/>
              <a:t>ig. 4.</a:t>
            </a:r>
            <a:endParaRPr lang="en-US" sz="2000" b="1" dirty="0"/>
          </a:p>
        </p:txBody>
      </p:sp>
      <p:sp>
        <p:nvSpPr>
          <p:cNvPr id="23" name="Rectangle 22"/>
          <p:cNvSpPr/>
          <p:nvPr/>
        </p:nvSpPr>
        <p:spPr>
          <a:xfrm>
            <a:off x="1099250" y="516450"/>
            <a:ext cx="164721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181952" y="938513"/>
            <a:ext cx="10156609" cy="5162265"/>
            <a:chOff x="1181952" y="938513"/>
            <a:chExt cx="10156609" cy="5162265"/>
          </a:xfrm>
        </p:grpSpPr>
        <p:grpSp>
          <p:nvGrpSpPr>
            <p:cNvPr id="5" name="Group 4"/>
            <p:cNvGrpSpPr/>
            <p:nvPr/>
          </p:nvGrpSpPr>
          <p:grpSpPr>
            <a:xfrm>
              <a:off x="1181952" y="938513"/>
              <a:ext cx="10156609" cy="5162265"/>
              <a:chOff x="1181952" y="938513"/>
              <a:chExt cx="10156609" cy="5162265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1926751" y="938513"/>
                <a:ext cx="738606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GFP</a:t>
                </a:r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                        </a:t>
                </a:r>
                <a:r>
                  <a:rPr 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NeuN                                   </a:t>
                </a:r>
                <a:r>
                  <a:rPr lang="en-US" sz="1200" b="1" dirty="0" smtClean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2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DAPI                                     </a:t>
                </a:r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r>
                  <a:rPr lang="en-US" altLang="zh-CN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erged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9040068" y="3689717"/>
                <a:ext cx="1791712" cy="366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scAAV8-CBh-eGFP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053805" y="1943118"/>
                <a:ext cx="1668861" cy="366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Negative 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9024900" y="5290935"/>
                <a:ext cx="2313661" cy="3669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scAAV8-CBh-eGFP-THR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4" name="Picture 33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157077" y="1214444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62162" y="1214444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167247" y="1214444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81952" y="1214444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164635" y="2852737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167055" y="2852737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40" name="Picture 39"/>
              <p:cNvPicPr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188330" y="2852737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41" name="Picture 40"/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162788" y="2852737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43" name="Picture 42"/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59865" y="4500578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44" name="Picture 43"/>
              <p:cNvPicPr>
                <a:picLocks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183564" y="4495816"/>
                <a:ext cx="1947672" cy="1600200"/>
              </a:xfrm>
              <a:prstGeom prst="rect">
                <a:avLst/>
              </a:prstGeom>
            </p:spPr>
          </p:pic>
          <p:pic>
            <p:nvPicPr>
              <p:cNvPr id="45" name="Picture 44"/>
              <p:cNvPicPr>
                <a:picLocks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67046" y="4495816"/>
                <a:ext cx="1947672" cy="1600200"/>
              </a:xfrm>
              <a:prstGeom prst="rect">
                <a:avLst/>
              </a:prstGeom>
            </p:spPr>
          </p:pic>
        </p:grpSp>
        <p:pic>
          <p:nvPicPr>
            <p:cNvPr id="8" name="Picture 7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7162788" y="4499334"/>
              <a:ext cx="1947672" cy="1600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80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1021098"/>
              </p:ext>
            </p:extLst>
          </p:nvPr>
        </p:nvGraphicFramePr>
        <p:xfrm>
          <a:off x="873125" y="1698625"/>
          <a:ext cx="4110038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4" name="Prism 6" r:id="rId3" imgW="3805194" imgH="2381339" progId="Prism6.Document">
                  <p:embed/>
                </p:oleObj>
              </mc:Choice>
              <mc:Fallback>
                <p:oleObj name="Prism 6" r:id="rId3" imgW="3805194" imgH="2381339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73125" y="1698625"/>
                        <a:ext cx="4110038" cy="2571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/>
          <p:nvPr/>
        </p:nvSpPr>
        <p:spPr>
          <a:xfrm>
            <a:off x="815985" y="523005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37706" y="1967145"/>
            <a:ext cx="423520" cy="375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32250" y="156024"/>
            <a:ext cx="5896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5 </a:t>
            </a:r>
            <a:endParaRPr lang="en-US" sz="2000" b="1" i="1" dirty="0"/>
          </a:p>
        </p:txBody>
      </p:sp>
      <p:sp>
        <p:nvSpPr>
          <p:cNvPr id="50" name="Rectangle 49"/>
          <p:cNvSpPr/>
          <p:nvPr/>
        </p:nvSpPr>
        <p:spPr>
          <a:xfrm>
            <a:off x="775802" y="4348403"/>
            <a:ext cx="423520" cy="3759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69303" y="382263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B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254324" y="598024"/>
            <a:ext cx="3928075" cy="1154788"/>
            <a:chOff x="1254324" y="598024"/>
            <a:chExt cx="3928075" cy="1154788"/>
          </a:xfrm>
        </p:grpSpPr>
        <p:grpSp>
          <p:nvGrpSpPr>
            <p:cNvPr id="25" name="Group 24"/>
            <p:cNvGrpSpPr/>
            <p:nvPr/>
          </p:nvGrpSpPr>
          <p:grpSpPr>
            <a:xfrm>
              <a:off x="1254324" y="730866"/>
              <a:ext cx="1119235" cy="704337"/>
              <a:chOff x="1162317" y="1678523"/>
              <a:chExt cx="1119235" cy="704337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64604" y="1678523"/>
                <a:ext cx="616948" cy="567412"/>
              </a:xfrm>
              <a:prstGeom prst="rect">
                <a:avLst/>
              </a:prstGeom>
            </p:spPr>
          </p:pic>
          <p:pic>
            <p:nvPicPr>
              <p:cNvPr id="24609" name="Picture 33" descr="Related imag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317" y="1992309"/>
                <a:ext cx="748362" cy="390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2" name="Group 31"/>
            <p:cNvGrpSpPr/>
            <p:nvPr/>
          </p:nvGrpSpPr>
          <p:grpSpPr>
            <a:xfrm>
              <a:off x="2478298" y="726098"/>
              <a:ext cx="1104947" cy="718625"/>
              <a:chOff x="1162317" y="1664235"/>
              <a:chExt cx="1104947" cy="718625"/>
            </a:xfrm>
          </p:grpSpPr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50316" y="1664235"/>
                <a:ext cx="616948" cy="567412"/>
              </a:xfrm>
              <a:prstGeom prst="rect">
                <a:avLst/>
              </a:prstGeom>
            </p:spPr>
          </p:pic>
          <p:pic>
            <p:nvPicPr>
              <p:cNvPr id="34" name="Picture 33" descr="Related imag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317" y="1992309"/>
                <a:ext cx="748362" cy="390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5" name="Group 34"/>
            <p:cNvGrpSpPr/>
            <p:nvPr/>
          </p:nvGrpSpPr>
          <p:grpSpPr>
            <a:xfrm>
              <a:off x="3826283" y="754966"/>
              <a:ext cx="1104947" cy="718625"/>
              <a:chOff x="1162317" y="1664235"/>
              <a:chExt cx="1104947" cy="718625"/>
            </a:xfrm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650316" y="1664235"/>
                <a:ext cx="616948" cy="567412"/>
              </a:xfrm>
              <a:prstGeom prst="rect">
                <a:avLst/>
              </a:prstGeom>
            </p:spPr>
          </p:pic>
          <p:pic>
            <p:nvPicPr>
              <p:cNvPr id="37" name="Picture 36" descr="Related image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317" y="1992309"/>
                <a:ext cx="748362" cy="390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39" name="Freeform 38"/>
            <p:cNvSpPr/>
            <p:nvPr/>
          </p:nvSpPr>
          <p:spPr>
            <a:xfrm>
              <a:off x="2593121" y="654911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119672">
              <a:off x="4473307" y="640125"/>
              <a:ext cx="290644" cy="300753"/>
            </a:xfrm>
            <a:prstGeom prst="rect">
              <a:avLst/>
            </a:prstGeom>
          </p:spPr>
        </p:pic>
        <p:sp>
          <p:nvSpPr>
            <p:cNvPr id="42" name="Freeform 41"/>
            <p:cNvSpPr/>
            <p:nvPr/>
          </p:nvSpPr>
          <p:spPr>
            <a:xfrm>
              <a:off x="4518505" y="608565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 rot="16200000">
              <a:off x="4357792" y="658722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rot="10800000">
              <a:off x="4510744" y="712063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 rot="10800000">
              <a:off x="2677172" y="821599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350112" y="1469649"/>
              <a:ext cx="567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AAV8 </a:t>
              </a:r>
              <a:endParaRPr lang="en-US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89037" y="1464607"/>
              <a:ext cx="1388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AAV8</a:t>
              </a:r>
              <a:r>
                <a:rPr lang="en-US" sz="1200" b="1" dirty="0" smtClean="0"/>
                <a:t>/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0.1 mM</a:t>
              </a:r>
              <a:r>
                <a:rPr lang="en-US" sz="1200" b="1" dirty="0" smtClean="0"/>
                <a:t>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THR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12985" y="1475813"/>
              <a:ext cx="13694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70C0"/>
                  </a:solidFill>
                </a:rPr>
                <a:t>AAV8</a:t>
              </a:r>
              <a:r>
                <a:rPr lang="en-US" sz="1200" b="1" dirty="0" smtClean="0"/>
                <a:t>-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0.1 mM</a:t>
              </a:r>
              <a:r>
                <a:rPr lang="en-US" sz="1200" b="1" dirty="0" smtClean="0"/>
                <a:t>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THR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Freeform 55"/>
            <p:cNvSpPr/>
            <p:nvPr/>
          </p:nvSpPr>
          <p:spPr>
            <a:xfrm>
              <a:off x="2627777" y="760965"/>
              <a:ext cx="314325" cy="192929"/>
            </a:xfrm>
            <a:custGeom>
              <a:avLst/>
              <a:gdLst>
                <a:gd name="connsiteX0" fmla="*/ 0 w 314325"/>
                <a:gd name="connsiteY0" fmla="*/ 87961 h 192929"/>
                <a:gd name="connsiteX1" fmla="*/ 85725 w 314325"/>
                <a:gd name="connsiteY1" fmla="*/ 2236 h 192929"/>
                <a:gd name="connsiteX2" fmla="*/ 114300 w 314325"/>
                <a:gd name="connsiteY2" fmla="*/ 45098 h 192929"/>
                <a:gd name="connsiteX3" fmla="*/ 128587 w 314325"/>
                <a:gd name="connsiteY3" fmla="*/ 130823 h 192929"/>
                <a:gd name="connsiteX4" fmla="*/ 157162 w 314325"/>
                <a:gd name="connsiteY4" fmla="*/ 87961 h 192929"/>
                <a:gd name="connsiteX5" fmla="*/ 242887 w 314325"/>
                <a:gd name="connsiteY5" fmla="*/ 59386 h 192929"/>
                <a:gd name="connsiteX6" fmla="*/ 257175 w 314325"/>
                <a:gd name="connsiteY6" fmla="*/ 187973 h 192929"/>
                <a:gd name="connsiteX7" fmla="*/ 300037 w 314325"/>
                <a:gd name="connsiteY7" fmla="*/ 173686 h 192929"/>
                <a:gd name="connsiteX8" fmla="*/ 314325 w 314325"/>
                <a:gd name="connsiteY8" fmla="*/ 130823 h 192929"/>
                <a:gd name="connsiteX9" fmla="*/ 257175 w 314325"/>
                <a:gd name="connsiteY9" fmla="*/ 73673 h 192929"/>
                <a:gd name="connsiteX10" fmla="*/ 171450 w 314325"/>
                <a:gd name="connsiteY10" fmla="*/ 16523 h 19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325" h="192929">
                  <a:moveTo>
                    <a:pt x="0" y="87961"/>
                  </a:moveTo>
                  <a:cubicBezTo>
                    <a:pt x="5330" y="79077"/>
                    <a:pt x="41074" y="-15624"/>
                    <a:pt x="85725" y="2236"/>
                  </a:cubicBezTo>
                  <a:cubicBezTo>
                    <a:pt x="101668" y="8613"/>
                    <a:pt x="104775" y="30811"/>
                    <a:pt x="114300" y="45098"/>
                  </a:cubicBezTo>
                  <a:cubicBezTo>
                    <a:pt x="119062" y="73673"/>
                    <a:pt x="108103" y="110338"/>
                    <a:pt x="128587" y="130823"/>
                  </a:cubicBezTo>
                  <a:cubicBezTo>
                    <a:pt x="140729" y="142965"/>
                    <a:pt x="142601" y="97062"/>
                    <a:pt x="157162" y="87961"/>
                  </a:cubicBezTo>
                  <a:cubicBezTo>
                    <a:pt x="182704" y="71997"/>
                    <a:pt x="242887" y="59386"/>
                    <a:pt x="242887" y="59386"/>
                  </a:cubicBezTo>
                  <a:cubicBezTo>
                    <a:pt x="247650" y="102248"/>
                    <a:pt x="237888" y="149400"/>
                    <a:pt x="257175" y="187973"/>
                  </a:cubicBezTo>
                  <a:cubicBezTo>
                    <a:pt x="263910" y="201443"/>
                    <a:pt x="289388" y="184335"/>
                    <a:pt x="300037" y="173686"/>
                  </a:cubicBezTo>
                  <a:cubicBezTo>
                    <a:pt x="310686" y="163037"/>
                    <a:pt x="309562" y="145111"/>
                    <a:pt x="314325" y="130823"/>
                  </a:cubicBezTo>
                  <a:cubicBezTo>
                    <a:pt x="200025" y="92725"/>
                    <a:pt x="333374" y="149873"/>
                    <a:pt x="257175" y="73673"/>
                  </a:cubicBezTo>
                  <a:cubicBezTo>
                    <a:pt x="232891" y="49389"/>
                    <a:pt x="171450" y="16523"/>
                    <a:pt x="171450" y="1652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>
                <a:ln w="5715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19672">
            <a:off x="1878099" y="566200"/>
            <a:ext cx="290644" cy="3007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119672">
            <a:off x="3106463" y="616317"/>
            <a:ext cx="290644" cy="300753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5395602" y="549131"/>
            <a:ext cx="5842674" cy="6011165"/>
            <a:chOff x="5395602" y="549131"/>
            <a:chExt cx="5842674" cy="6011165"/>
          </a:xfrm>
        </p:grpSpPr>
        <p:pic>
          <p:nvPicPr>
            <p:cNvPr id="10" name="Picture 9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01554" y="814523"/>
              <a:ext cx="817182" cy="185359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96387" y="2719650"/>
              <a:ext cx="817182" cy="185359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440012" y="823303"/>
              <a:ext cx="817182" cy="185359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566763" y="2719650"/>
              <a:ext cx="817182" cy="185359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569684" y="813394"/>
              <a:ext cx="817182" cy="1853595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8444749" y="2713884"/>
              <a:ext cx="817182" cy="185359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310324" y="818912"/>
              <a:ext cx="817182" cy="1853595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306067" y="2713882"/>
              <a:ext cx="817182" cy="185359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181815" y="1691325"/>
              <a:ext cx="5326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AAV8</a:t>
              </a:r>
              <a:endParaRPr lang="en-US" sz="12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395602" y="3393952"/>
              <a:ext cx="1388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AAV8/0.</a:t>
              </a:r>
              <a:r>
                <a:rPr lang="en-US" altLang="zh-CN" sz="1200" b="1" dirty="0" smtClean="0"/>
                <a:t>1 mM </a:t>
              </a:r>
              <a:r>
                <a:rPr lang="en-US" sz="1200" b="1" dirty="0" smtClean="0"/>
                <a:t>THR</a:t>
              </a:r>
              <a:endParaRPr lang="en-US" sz="1200" b="1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13134" y="558780"/>
              <a:ext cx="72814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3</a:t>
              </a:r>
              <a:r>
                <a:rPr lang="en-US" sz="1400" b="1" baseline="30000" dirty="0" smtClean="0"/>
                <a:t>rd</a:t>
              </a:r>
              <a:r>
                <a:rPr lang="en-US" sz="1400" b="1" dirty="0" smtClean="0"/>
                <a:t>  day</a:t>
              </a:r>
              <a:endParaRPr lang="en-US" sz="1400" b="1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682080" y="558773"/>
              <a:ext cx="7280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7</a:t>
              </a:r>
              <a:r>
                <a:rPr lang="en-US" sz="1400" b="1" baseline="30000" dirty="0" smtClean="0"/>
                <a:t>th</a:t>
              </a:r>
              <a:r>
                <a:rPr lang="en-US" sz="1400" b="1" dirty="0" smtClean="0"/>
                <a:t>  </a:t>
              </a:r>
              <a:r>
                <a:rPr lang="en-US" altLang="zh-CN" sz="1400" b="1" dirty="0" smtClean="0"/>
                <a:t>day</a:t>
              </a:r>
              <a:endParaRPr lang="en-US" sz="1400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564108" y="556134"/>
              <a:ext cx="8193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/>
                <a:t>14</a:t>
              </a:r>
              <a:r>
                <a:rPr lang="en-US" sz="1400" b="1" baseline="30000" dirty="0" smtClean="0"/>
                <a:t>th</a:t>
              </a:r>
              <a:r>
                <a:rPr lang="en-US" sz="1400" b="1" dirty="0" smtClean="0"/>
                <a:t>  day</a:t>
              </a:r>
              <a:endParaRPr lang="en-US" sz="1400" b="1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04269" y="549131"/>
              <a:ext cx="761940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/>
                <a:t>21</a:t>
              </a:r>
              <a:r>
                <a:rPr lang="en-US" sz="1400" b="1" baseline="30000" dirty="0" smtClean="0"/>
                <a:t>st</a:t>
              </a:r>
              <a:r>
                <a:rPr lang="en-US" sz="1400" b="1" dirty="0" smtClean="0"/>
                <a:t> day</a:t>
              </a:r>
              <a:endParaRPr lang="en-US" sz="14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430908" y="5367436"/>
              <a:ext cx="13694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AAV8-0.</a:t>
              </a:r>
              <a:r>
                <a:rPr lang="en-US" altLang="zh-CN" sz="1200" b="1" dirty="0" smtClean="0"/>
                <a:t>1 mM </a:t>
              </a:r>
              <a:r>
                <a:rPr lang="en-US" sz="1200" b="1" dirty="0" smtClean="0"/>
                <a:t>THR</a:t>
              </a:r>
              <a:endParaRPr lang="en-US" sz="1200" b="1" dirty="0"/>
            </a:p>
          </p:txBody>
        </p:sp>
        <p:pic>
          <p:nvPicPr>
            <p:cNvPr id="52" name="Picture 51"/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717252" y="4608175"/>
              <a:ext cx="813816" cy="1856232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7585791" y="4608175"/>
              <a:ext cx="813816" cy="1856232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463059" y="4618751"/>
              <a:ext cx="813816" cy="1856232"/>
            </a:xfrm>
            <a:prstGeom prst="rect">
              <a:avLst/>
            </a:prstGeom>
          </p:spPr>
        </p:pic>
        <p:pic>
          <p:nvPicPr>
            <p:cNvPr id="55" name="Picture 54"/>
            <p:cNvPicPr>
              <a:picLocks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9308998" y="4619073"/>
              <a:ext cx="813816" cy="1856232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0164287" y="801494"/>
              <a:ext cx="1073989" cy="5758802"/>
            </a:xfrm>
            <a:prstGeom prst="rect">
              <a:avLst/>
            </a:prstGeom>
          </p:spPr>
        </p:pic>
      </p:grp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268951"/>
              </p:ext>
            </p:extLst>
          </p:nvPr>
        </p:nvGraphicFramePr>
        <p:xfrm>
          <a:off x="879475" y="4121150"/>
          <a:ext cx="4073525" cy="304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5" name="Prism 6" r:id="rId21" imgW="8054435" imgH="6020695" progId="Prism6.Document">
                  <p:embed/>
                </p:oleObj>
              </mc:Choice>
              <mc:Fallback>
                <p:oleObj name="Prism 6" r:id="rId21" imgW="8054435" imgH="6020695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79475" y="4121150"/>
                        <a:ext cx="4073525" cy="3044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7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38300" y="1104441"/>
            <a:ext cx="7634288" cy="5355097"/>
            <a:chOff x="1638300" y="1104441"/>
            <a:chExt cx="7634288" cy="5355097"/>
          </a:xfrm>
        </p:grpSpPr>
        <p:sp>
          <p:nvSpPr>
            <p:cNvPr id="2" name="Rectangle 1"/>
            <p:cNvSpPr/>
            <p:nvPr/>
          </p:nvSpPr>
          <p:spPr>
            <a:xfrm>
              <a:off x="2159448" y="1104441"/>
              <a:ext cx="26268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231F20"/>
                  </a:solidFill>
                </a:rPr>
                <a:t>Fig. 6. </a:t>
              </a:r>
              <a:endParaRPr lang="en-US" sz="2000" b="1" i="1" dirty="0"/>
            </a:p>
          </p:txBody>
        </p:sp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5480326"/>
                </p:ext>
              </p:extLst>
            </p:nvPr>
          </p:nvGraphicFramePr>
          <p:xfrm>
            <a:off x="5440363" y="1736725"/>
            <a:ext cx="3832225" cy="3357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66" name="Prism 6" r:id="rId3" imgW="2872442" imgH="2517117" progId="Prism6.Document">
                    <p:embed/>
                  </p:oleObj>
                </mc:Choice>
                <mc:Fallback>
                  <p:oleObj name="Prism 6" r:id="rId3" imgW="2872442" imgH="2517117" progId="Prism6.Document">
                    <p:embed/>
                    <p:pic>
                      <p:nvPicPr>
                        <p:cNvPr id="4" name="Object 3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440363" y="1736725"/>
                          <a:ext cx="3832225" cy="33575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Rectangle 3"/>
            <p:cNvSpPr/>
            <p:nvPr/>
          </p:nvSpPr>
          <p:spPr>
            <a:xfrm>
              <a:off x="2322428" y="1614951"/>
              <a:ext cx="3241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231F20"/>
                  </a:solidFill>
                </a:rPr>
                <a:t>A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333140" y="1651086"/>
              <a:ext cx="3145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231F20"/>
                  </a:solidFill>
                </a:rPr>
                <a:t>B</a:t>
              </a:r>
              <a:endParaRPr lang="en-US" dirty="0"/>
            </a:p>
          </p:txBody>
        </p:sp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2880676"/>
                </p:ext>
              </p:extLst>
            </p:nvPr>
          </p:nvGraphicFramePr>
          <p:xfrm>
            <a:off x="1638300" y="2105025"/>
            <a:ext cx="3325813" cy="435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67" name="Prism 6" r:id="rId5" imgW="2783849" imgH="3869495" progId="Prism6.Document">
                    <p:embed/>
                  </p:oleObj>
                </mc:Choice>
                <mc:Fallback>
                  <p:oleObj name="Prism 6" r:id="rId5" imgW="2783849" imgH="3869495" progId="Prism6.Document">
                    <p:embed/>
                    <p:pic>
                      <p:nvPicPr>
                        <p:cNvPr id="7" name="Object 6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638300" y="2105025"/>
                          <a:ext cx="3325813" cy="43545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63755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8088104"/>
              </p:ext>
            </p:extLst>
          </p:nvPr>
        </p:nvGraphicFramePr>
        <p:xfrm>
          <a:off x="4448203" y="3309926"/>
          <a:ext cx="4403725" cy="273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2" name="Prism 6" r:id="rId3" imgW="3887665" imgH="2416634" progId="Prism6.Document">
                  <p:embed/>
                </p:oleObj>
              </mc:Choice>
              <mc:Fallback>
                <p:oleObj name="Prism 6" r:id="rId3" imgW="3887665" imgH="2416634" progId="Prism6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8203" y="3309926"/>
                        <a:ext cx="4403725" cy="2738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1035938" y="744011"/>
            <a:ext cx="32412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31F20"/>
                </a:solidFill>
              </a:rPr>
              <a:t>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65619" y="731167"/>
            <a:ext cx="314510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15" name="Rectangle 14"/>
          <p:cNvSpPr/>
          <p:nvPr/>
        </p:nvSpPr>
        <p:spPr>
          <a:xfrm>
            <a:off x="4448203" y="3207394"/>
            <a:ext cx="306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231F20"/>
                </a:solidFill>
              </a:rPr>
              <a:t>C</a:t>
            </a:r>
            <a:endParaRPr lang="en-US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7457696"/>
              </p:ext>
            </p:extLst>
          </p:nvPr>
        </p:nvGraphicFramePr>
        <p:xfrm>
          <a:off x="4191000" y="1020763"/>
          <a:ext cx="6016625" cy="2452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83" name="Prism 6" r:id="rId5" imgW="8154913" imgH="3328183" progId="Prism6.Document">
                  <p:embed/>
                </p:oleObj>
              </mc:Choice>
              <mc:Fallback>
                <p:oleObj name="Prism 6" r:id="rId5" imgW="8154913" imgH="3328183" progId="Prism6.Document">
                  <p:embed/>
                  <p:pic>
                    <p:nvPicPr>
                      <p:cNvPr id="16" name="Object 1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91000" y="1020763"/>
                        <a:ext cx="6016625" cy="2452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1025838" y="230004"/>
            <a:ext cx="65465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231F20"/>
                </a:solidFill>
              </a:rPr>
              <a:t>Fig. 7. </a:t>
            </a:r>
            <a:endParaRPr lang="en-US" sz="2000" b="1" i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519147" y="1090613"/>
            <a:ext cx="3630589" cy="4105273"/>
            <a:chOff x="519147" y="1090613"/>
            <a:chExt cx="3630589" cy="4105273"/>
          </a:xfrm>
        </p:grpSpPr>
        <p:grpSp>
          <p:nvGrpSpPr>
            <p:cNvPr id="5" name="Group 4"/>
            <p:cNvGrpSpPr/>
            <p:nvPr/>
          </p:nvGrpSpPr>
          <p:grpSpPr>
            <a:xfrm>
              <a:off x="519147" y="1090613"/>
              <a:ext cx="2846480" cy="4036266"/>
              <a:chOff x="519147" y="1090613"/>
              <a:chExt cx="2846480" cy="4036266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299053" y="2320997"/>
                <a:ext cx="5679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AAV8 </a:t>
                </a:r>
                <a:endParaRPr lang="en-US" sz="12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19147" y="4011297"/>
                <a:ext cx="140468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AAV8-0.1 mM </a:t>
                </a:r>
                <a:r>
                  <a:rPr lang="en-US" sz="1200" b="1" dirty="0"/>
                  <a:t>THR</a:t>
                </a: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847440" y="1113343"/>
                <a:ext cx="71038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2</a:t>
                </a:r>
                <a:r>
                  <a:rPr lang="en-US" sz="1400" b="1" baseline="30000" dirty="0" smtClean="0"/>
                  <a:t>nd</a:t>
                </a:r>
                <a:r>
                  <a:rPr lang="en-US" sz="1400" b="1" dirty="0" smtClean="0"/>
                  <a:t> day</a:t>
                </a:r>
                <a:endParaRPr lang="en-US" sz="1400" b="1" dirty="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602519" y="1090613"/>
                <a:ext cx="68794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/>
                  <a:t>7</a:t>
                </a:r>
                <a:r>
                  <a:rPr lang="en-US" sz="1400" b="1" baseline="30000" dirty="0" smtClean="0"/>
                  <a:t>th</a:t>
                </a:r>
                <a:r>
                  <a:rPr lang="en-US" sz="1400" b="1" dirty="0" smtClean="0"/>
                  <a:t> day</a:t>
                </a:r>
                <a:endParaRPr lang="en-US" sz="1400" b="1" dirty="0"/>
              </a:p>
            </p:txBody>
          </p:sp>
          <p:pic>
            <p:nvPicPr>
              <p:cNvPr id="11" name="Picture 10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846885" y="1413062"/>
                <a:ext cx="731520" cy="18288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37806" y="3298079"/>
                <a:ext cx="731520" cy="1828800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34107" y="1420885"/>
                <a:ext cx="731520" cy="1828800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628557" y="3293316"/>
                <a:ext cx="731520" cy="1828800"/>
              </a:xfrm>
              <a:prstGeom prst="rect">
                <a:avLst/>
              </a:prstGeom>
            </p:spPr>
          </p:pic>
        </p:grp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347255" y="1378021"/>
              <a:ext cx="802481" cy="38178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40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22999</TotalTime>
  <Words>221</Words>
  <Application>Microsoft Office PowerPoint</Application>
  <PresentationFormat>Widescreen</PresentationFormat>
  <Paragraphs>120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AdvPS81B1</vt:lpstr>
      <vt:lpstr>等线</vt:lpstr>
      <vt:lpstr>Arial</vt:lpstr>
      <vt:lpstr>Calibri</vt:lpstr>
      <vt:lpstr>Calibri Light</vt:lpstr>
      <vt:lpstr>Office Theme</vt:lpstr>
      <vt:lpstr>Prism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UNC Chapel Hill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Blood-brain barrier shuttle peptides THR enhances AAV8 transduction</dc:title>
  <dc:creator>Xintao Zhang</dc:creator>
  <cp:lastModifiedBy>Zhang Xintao</cp:lastModifiedBy>
  <cp:revision>386</cp:revision>
  <cp:lastPrinted>2018-03-20T02:17:15Z</cp:lastPrinted>
  <dcterms:created xsi:type="dcterms:W3CDTF">2017-05-10T13:28:20Z</dcterms:created>
  <dcterms:modified xsi:type="dcterms:W3CDTF">2018-05-23T12:50:13Z</dcterms:modified>
</cp:coreProperties>
</file>