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4472C4"/>
    <a:srgbClr val="7F6000"/>
    <a:srgbClr val="C00000"/>
    <a:srgbClr val="ED7D31"/>
    <a:srgbClr val="7030A0"/>
    <a:srgbClr val="A2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1210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618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7199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3197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884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271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93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099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7673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041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1836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895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554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60000" y="360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000" y="1872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0000" y="33840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0000" y="48960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6000" y="108000"/>
            <a:ext cx="1906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Nonclinical (5th dose)</a:t>
            </a:r>
            <a:endParaRPr lang="en-A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44000" y="108000"/>
            <a:ext cx="76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A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linical</a:t>
            </a:r>
            <a:endParaRPr lang="en-A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6000" y="936000"/>
            <a:ext cx="369332" cy="4514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WBC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6000" y="2268000"/>
            <a:ext cx="369332" cy="99072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Lymphocytes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76000" y="3924000"/>
            <a:ext cx="369332" cy="86658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Neutrophils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6000" y="7200000"/>
            <a:ext cx="369332" cy="68063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Platelets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6000" y="8064000"/>
            <a:ext cx="3219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9388">
              <a:tabLst>
                <a:tab pos="179388" algn="l"/>
                <a:tab pos="266700" algn="l"/>
              </a:tabLst>
            </a:pP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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Control						</a:t>
            </a:r>
            <a:r>
              <a:rPr lang="en-AU" sz="1000" dirty="0" smtClean="0">
                <a:solidFill>
                  <a:srgbClr val="0000C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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AU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Pixatimod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(2.5 mg/kg)</a:t>
            </a:r>
          </a:p>
          <a:p>
            <a:pPr defTabSz="179388"/>
            <a:r>
              <a:rPr lang="en-AU" sz="1400" baseline="-10000" dirty="0" smtClean="0">
                <a:solidFill>
                  <a:srgbClr val="5757F9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	</a:t>
            </a:r>
            <a:r>
              <a:rPr lang="en-AU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Pixatimod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(7.5 mg/kg)		</a:t>
            </a:r>
            <a:r>
              <a:rPr lang="en-AU" sz="1000" dirty="0" smtClean="0">
                <a:solidFill>
                  <a:srgbClr val="0F99B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	</a:t>
            </a:r>
            <a:r>
              <a:rPr lang="en-AU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Pixatimod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(20 mg/kg)</a:t>
            </a:r>
            <a:endParaRPr lang="en-A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32000" y="8064000"/>
            <a:ext cx="2158924" cy="408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79388">
              <a:lnSpc>
                <a:spcPts val="1200"/>
              </a:lnSpc>
            </a:pPr>
            <a:r>
              <a:rPr lang="en-AU" sz="16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1041 	</a:t>
            </a:r>
            <a:r>
              <a:rPr lang="en-AU" sz="1600" dirty="0" smtClean="0">
                <a:solidFill>
                  <a:srgbClr val="ED7D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3042 	</a:t>
            </a:r>
            <a:r>
              <a:rPr lang="en-AU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3043</a:t>
            </a:r>
          </a:p>
          <a:p>
            <a:pPr defTabSz="179388">
              <a:lnSpc>
                <a:spcPts val="1200"/>
              </a:lnSpc>
            </a:pPr>
            <a:r>
              <a:rPr lang="en-AU" sz="1600" dirty="0" smtClean="0">
                <a:solidFill>
                  <a:srgbClr val="7F6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3044 	</a:t>
            </a:r>
            <a:r>
              <a:rPr lang="en-AU" sz="1600" dirty="0" smtClean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1045 	</a:t>
            </a:r>
            <a:r>
              <a:rPr lang="en-AU" sz="1600" dirty="0" smtClean="0">
                <a:solidFill>
                  <a:srgbClr val="70AD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3046</a:t>
            </a:r>
            <a:endParaRPr lang="en-A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0000" y="6408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6000" y="5508000"/>
            <a:ext cx="369332" cy="83452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Monocytes</a:t>
            </a:r>
            <a:endParaRPr lang="en-A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001" y="432002"/>
            <a:ext cx="2216353" cy="138281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001" y="1944000"/>
            <a:ext cx="2216353" cy="138281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002" y="3456000"/>
            <a:ext cx="2200633" cy="138281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001" y="4968000"/>
            <a:ext cx="2216353" cy="138281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001" y="6480000"/>
            <a:ext cx="2216353" cy="138281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44002" y="504002"/>
            <a:ext cx="2296116" cy="148584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4002" y="2016000"/>
            <a:ext cx="2296116" cy="148699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44002" y="3528000"/>
            <a:ext cx="2296116" cy="148584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44002" y="5040000"/>
            <a:ext cx="2296116" cy="148584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44002" y="6552000"/>
            <a:ext cx="2296116" cy="14858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1687" y="8528667"/>
            <a:ext cx="651331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1100" b="1" dirty="0" smtClean="0"/>
              <a:t>Additional file 1.</a:t>
            </a:r>
            <a:r>
              <a:rPr lang="en-AU" sz="1100" dirty="0" smtClean="0"/>
              <a:t> </a:t>
            </a:r>
            <a:r>
              <a:rPr lang="en-AU" sz="1100" dirty="0"/>
              <a:t>Effect on total white blood cells (WBC), lymphocytes, neutrophils and platelets of weekly IV dosing in beagle dogs and humans (patients in the 100 mg cohort). </a:t>
            </a:r>
          </a:p>
          <a:p>
            <a:pPr algn="just"/>
            <a:r>
              <a:rPr lang="en-AU" sz="1100" dirty="0" smtClean="0"/>
              <a:t>WBC </a:t>
            </a:r>
            <a:r>
              <a:rPr lang="en-AU" sz="1100" dirty="0"/>
              <a:t>(A), lymphocytes (B), neutrophils (C), monocytes (D) and platelets (E) were measured in the blood of dogs after 5 </a:t>
            </a:r>
            <a:r>
              <a:rPr lang="en-AU" sz="1100" dirty="0" err="1"/>
              <a:t>pixatimod</a:t>
            </a:r>
            <a:r>
              <a:rPr lang="en-AU" sz="1100" dirty="0"/>
              <a:t> doses (weekly dosing). Treatment averages indicated with short solid horizontal lines. Corresponding data from the six 100 mg patients for these 4 parameters are presented over time. Dotted lines represent limits of the normal range for each parameter. *P&lt;0.05, **P&lt;0.01, ***P&lt;0.001, ****P&lt;0.0001 </a:t>
            </a:r>
            <a:r>
              <a:rPr lang="en-AU" sz="1100" i="1" dirty="0"/>
              <a:t>versus</a:t>
            </a:r>
            <a:r>
              <a:rPr lang="en-AU" sz="1100" dirty="0"/>
              <a:t> control (</a:t>
            </a:r>
            <a:r>
              <a:rPr lang="en-AU" sz="1100" dirty="0" err="1"/>
              <a:t>Kruskal</a:t>
            </a:r>
            <a:r>
              <a:rPr lang="en-AU" sz="1100" dirty="0"/>
              <a:t>-Wallis test). </a:t>
            </a:r>
          </a:p>
        </p:txBody>
      </p:sp>
    </p:spTree>
    <p:extLst>
      <p:ext uri="{BB962C8B-B14F-4D97-AF65-F5344CB8AC3E}">
        <p14:creationId xmlns:p14="http://schemas.microsoft.com/office/powerpoint/2010/main" val="2398136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492</TotalTime>
  <Words>105</Words>
  <Application>Microsoft Office PowerPoint</Application>
  <PresentationFormat>A4 Paper (210x297 mm)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Wingdings 3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Hammond</dc:creator>
  <cp:lastModifiedBy>Edward Hammond</cp:lastModifiedBy>
  <cp:revision>52</cp:revision>
  <cp:lastPrinted>2018-02-01T00:34:47Z</cp:lastPrinted>
  <dcterms:created xsi:type="dcterms:W3CDTF">2018-01-05T02:40:04Z</dcterms:created>
  <dcterms:modified xsi:type="dcterms:W3CDTF">2018-02-22T05:54:28Z</dcterms:modified>
</cp:coreProperties>
</file>