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0" r:id="rId2"/>
    <p:sldId id="263" r:id="rId3"/>
    <p:sldId id="262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5" autoAdjust="0"/>
    <p:restoredTop sz="92888" autoAdjust="0"/>
  </p:normalViewPr>
  <p:slideViewPr>
    <p:cSldViewPr snapToGrid="0">
      <p:cViewPr varScale="1">
        <p:scale>
          <a:sx n="86" d="100"/>
          <a:sy n="86" d="100"/>
        </p:scale>
        <p:origin x="2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56A32F-B1E2-411E-9398-EF29DADB567C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F2CD9-DD45-4383-8A20-0516C21CBA9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7964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1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 Figure 1. Principal component analysis of gene expression</a:t>
            </a:r>
            <a:endParaRPr lang="de-DE" sz="1050" kern="1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FD596E-97DD-4240-BA98-17280CA42603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6930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2A3D6-A7D9-4D51-A053-755695284ED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5835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FD596E-97DD-4240-BA98-17280CA42603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0454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07BF-6F5E-435D-B10E-342F41E27C02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A10F1-2B4A-4441-B127-26F041E8C5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82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07BF-6F5E-435D-B10E-342F41E27C02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A10F1-2B4A-4441-B127-26F041E8C5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1763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07BF-6F5E-435D-B10E-342F41E27C02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A10F1-2B4A-4441-B127-26F041E8C5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0871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07BF-6F5E-435D-B10E-342F41E27C02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A10F1-2B4A-4441-B127-26F041E8C5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2806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07BF-6F5E-435D-B10E-342F41E27C02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A10F1-2B4A-4441-B127-26F041E8C5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1465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07BF-6F5E-435D-B10E-342F41E27C02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A10F1-2B4A-4441-B127-26F041E8C5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2605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07BF-6F5E-435D-B10E-342F41E27C02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A10F1-2B4A-4441-B127-26F041E8C5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430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07BF-6F5E-435D-B10E-342F41E27C02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A10F1-2B4A-4441-B127-26F041E8C5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0909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07BF-6F5E-435D-B10E-342F41E27C02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A10F1-2B4A-4441-B127-26F041E8C5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4753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07BF-6F5E-435D-B10E-342F41E27C02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A10F1-2B4A-4441-B127-26F041E8C5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2689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07BF-6F5E-435D-B10E-342F41E27C02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A10F1-2B4A-4441-B127-26F041E8C5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1742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707BF-6F5E-435D-B10E-342F41E27C02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A10F1-2B4A-4441-B127-26F041E8C5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2302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1660568" y="5781324"/>
            <a:ext cx="88173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b="1" kern="1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 Figure 1. </a:t>
            </a:r>
            <a:r>
              <a:rPr lang="en-US" b="1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Principal component analysis of gene expression</a:t>
            </a:r>
            <a:endParaRPr lang="de-DE" sz="1400" kern="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081" y="543560"/>
            <a:ext cx="9540351" cy="465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50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1775520" y="1268761"/>
          <a:ext cx="2880320" cy="187317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2725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Upregulated in BE vs. HEALTHY</a:t>
                      </a:r>
                      <a:endParaRPr lang="zh-CN" sz="800" b="1" kern="1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zh-CN" sz="800" b="1" kern="1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P-Value</a:t>
                      </a:r>
                      <a:endParaRPr lang="zh-CN" sz="800" b="1" kern="1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254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Glycoprotein binding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1.4E-10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254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Signal transduction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98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9.8E-10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254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glycosylation</a:t>
                      </a: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800" kern="1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site:N</a:t>
                      </a: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-linked (</a:t>
                      </a:r>
                      <a:r>
                        <a:rPr lang="en-US" sz="800" kern="1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GlcNAc</a:t>
                      </a: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...)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113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9.1E-9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7254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extracellular matrix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1.8E-4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7254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Pyrrolidone</a:t>
                      </a: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carboxylic acid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1.2E-8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7254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fibrillar</a:t>
                      </a: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collagen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6.5E-5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4930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Nuclear hormone receptor. </a:t>
                      </a:r>
                      <a:r>
                        <a:rPr lang="en-US" sz="800" kern="1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ligand</a:t>
                      </a: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-binding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zh-CN" sz="800" kern="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1.9E-4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7254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Steroid hormone receptor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1.7E-4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477132"/>
              </p:ext>
            </p:extLst>
          </p:nvPr>
        </p:nvGraphicFramePr>
        <p:xfrm>
          <a:off x="4655840" y="1268760"/>
          <a:ext cx="2880320" cy="65014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Upregulated in </a:t>
                      </a:r>
                      <a:r>
                        <a:rPr lang="en-US" sz="800" b="1" kern="1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EAC </a:t>
                      </a:r>
                      <a:r>
                        <a:rPr lang="en-US" sz="800" b="1" kern="1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vs. BE  </a:t>
                      </a:r>
                      <a:endParaRPr lang="zh-CN" sz="800" b="1" kern="1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zh-CN" sz="800" b="1" kern="1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P-Value</a:t>
                      </a:r>
                      <a:endParaRPr lang="zh-CN" sz="800" b="1" kern="1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7060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tumor antigen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3.9E-4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7060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extracellular region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4.3E-4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976963"/>
              </p:ext>
            </p:extLst>
          </p:nvPr>
        </p:nvGraphicFramePr>
        <p:xfrm>
          <a:off x="4655840" y="3216952"/>
          <a:ext cx="2880320" cy="150819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2803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Downregulated in </a:t>
                      </a:r>
                      <a:r>
                        <a:rPr lang="en-US" sz="800" b="1" kern="1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EAC </a:t>
                      </a:r>
                      <a:r>
                        <a:rPr lang="en-US" sz="800" b="1" kern="1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vs. BE </a:t>
                      </a:r>
                      <a:endParaRPr lang="zh-CN" sz="800" b="1" kern="1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zh-CN" sz="800" b="1" kern="1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P-Value</a:t>
                      </a:r>
                      <a:endParaRPr lang="zh-CN" sz="800" b="1" kern="1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313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epithelium development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3.7E-8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313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retinol metabolic process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1.4E-5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3138"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disulfide bond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1.0E-5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73138"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Cornifin</a:t>
                      </a: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(SPRR)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1.0E-4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73138"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alcohol </a:t>
                      </a:r>
                      <a:r>
                        <a:rPr lang="en-US" sz="800" kern="1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dehydrogenase</a:t>
                      </a: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(NAD) activity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zh-CN" sz="800" kern="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4.3E-4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73138"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glycoprotein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zh-CN" sz="800" kern="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5.1E-4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73138"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metalloprotein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zh-CN" sz="800" kern="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1.2E-3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16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004929"/>
              </p:ext>
            </p:extLst>
          </p:nvPr>
        </p:nvGraphicFramePr>
        <p:xfrm>
          <a:off x="7536160" y="1268760"/>
          <a:ext cx="2880320" cy="16790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80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300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Upregulated in </a:t>
                      </a:r>
                      <a:r>
                        <a:rPr lang="en-US" sz="800" b="1" kern="1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ESCC </a:t>
                      </a:r>
                      <a:r>
                        <a:rPr lang="en-US" sz="800" b="1" kern="1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vs. HEALTHY </a:t>
                      </a:r>
                      <a:endParaRPr lang="zh-CN" sz="800" b="1" kern="1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zh-CN" sz="800" b="1" kern="1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P-Value</a:t>
                      </a:r>
                      <a:endParaRPr lang="zh-CN" sz="800" b="1" kern="1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325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/>
                        <a:t>extracellular matrix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/>
                        <a:t>32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/>
                        <a:t>1.5E-30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325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/>
                        <a:t>collagen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/>
                        <a:t>13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/>
                        <a:t>3.5E-17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7394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 err="1"/>
                        <a:t>hydroxylysine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/>
                        <a:t>11</a:t>
                      </a:r>
                      <a:endParaRPr lang="zh-CN" sz="800" kern="10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/>
                        <a:t>8.1E-15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27394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/>
                        <a:t>Focal adhesion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/>
                        <a:t>19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/>
                        <a:t>4.3E-14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27394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/>
                        <a:t>cell adhesion</a:t>
                      </a:r>
                      <a:endParaRPr lang="zh-CN" sz="800" kern="10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/>
                        <a:t>26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/>
                        <a:t>3.9E-10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27394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/>
                        <a:t>glycoprotein</a:t>
                      </a:r>
                      <a:endParaRPr lang="zh-CN" sz="800" kern="10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/>
                        <a:t>61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/>
                        <a:t>1.1E-8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27394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/>
                        <a:t>pyroglutamic acid</a:t>
                      </a:r>
                      <a:endParaRPr lang="zh-CN" sz="800" kern="10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/>
                        <a:t>7</a:t>
                      </a:r>
                      <a:endParaRPr lang="zh-CN" sz="800" kern="10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/>
                        <a:t>8.0E-7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27394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/>
                        <a:t>cell migration</a:t>
                      </a:r>
                      <a:endParaRPr lang="zh-CN" sz="800" kern="10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/>
                        <a:t>13</a:t>
                      </a:r>
                      <a:endParaRPr lang="zh-CN" sz="800" kern="10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/>
                        <a:t>3.0E-6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graphicFrame>
        <p:nvGraphicFramePr>
          <p:cNvPr id="17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9347165"/>
              </p:ext>
            </p:extLst>
          </p:nvPr>
        </p:nvGraphicFramePr>
        <p:xfrm>
          <a:off x="7536160" y="3212976"/>
          <a:ext cx="2880320" cy="205503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26238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Downregulated in </a:t>
                      </a:r>
                      <a:r>
                        <a:rPr lang="en-US" sz="800" b="1" kern="1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ESCC </a:t>
                      </a:r>
                      <a:r>
                        <a:rPr lang="en-US" sz="800" b="1" kern="1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vs. HEALTHY </a:t>
                      </a:r>
                      <a:endParaRPr lang="zh-CN" sz="800" b="1" kern="1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zh-CN" sz="800" b="1" kern="1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P-Value</a:t>
                      </a:r>
                      <a:endParaRPr lang="zh-CN" sz="800" b="1" kern="1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77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epidermal cell differentiation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3.3E-11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77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cornified</a:t>
                      </a: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envelope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7.4E-11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77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keratinocyte</a:t>
                      </a: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differentiation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zh-CN" sz="800" kern="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1.4E-10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7177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oxidoreductase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zh-CN" sz="800" kern="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2.8E-7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7177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Serine protease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9.0E-7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7177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microsome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2.8E-5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7177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retinol metabolic process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4.8E-5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7177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response to wounding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endParaRPr lang="zh-CN" sz="800" kern="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9.4E-5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7177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Arachidonic acid metabolism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2.5E-4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7177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unsaturated fatty acid metabolic process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3.0E-4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graphicFrame>
        <p:nvGraphicFramePr>
          <p:cNvPr id="9" name="Table 13"/>
          <p:cNvGraphicFramePr>
            <a:graphicFrameLocks noGrp="1"/>
          </p:cNvGraphicFramePr>
          <p:nvPr>
            <p:extLst/>
          </p:nvPr>
        </p:nvGraphicFramePr>
        <p:xfrm>
          <a:off x="1775520" y="3212976"/>
          <a:ext cx="2880320" cy="20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2803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Downregulated in BE vs. HEALTHY </a:t>
                      </a:r>
                      <a:endParaRPr lang="zh-CN" sz="800" b="1" kern="1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zh-CN" sz="800" b="1" kern="1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P-Value</a:t>
                      </a:r>
                      <a:endParaRPr lang="zh-CN" sz="800" b="1" kern="1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313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epithelium development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6.9E-17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313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keratinocyte differentiation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3.4E-16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313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cornified envelope</a:t>
                      </a:r>
                      <a:endParaRPr lang="zh-CN" sz="800" kern="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9.3E-15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7313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keratinization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zh-CN" sz="800" kern="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1.5E-9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7313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cell membrane</a:t>
                      </a:r>
                      <a:endParaRPr lang="zh-CN" sz="800" kern="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67</a:t>
                      </a:r>
                      <a:endParaRPr lang="zh-CN" sz="800" kern="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1.1E-7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7313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desmosome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zh-CN" sz="800" kern="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5.4E-7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7313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cell-cell junction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7.6E-8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7313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anchoring junction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2.3E-5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7313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enzyme inhibitor activity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2.0E-5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7313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cytoskeleton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1.8E-4</a:t>
                      </a:r>
                      <a:endParaRPr lang="zh-CN" sz="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2" name="Rechteck 1"/>
          <p:cNvSpPr/>
          <p:nvPr/>
        </p:nvSpPr>
        <p:spPr>
          <a:xfrm>
            <a:off x="1775520" y="5838526"/>
            <a:ext cx="36120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/>
              <a:t>Supplement Table </a:t>
            </a:r>
            <a:r>
              <a:rPr lang="de-DE" b="1" dirty="0" smtClean="0"/>
              <a:t>1. </a:t>
            </a:r>
            <a:r>
              <a:rPr lang="de-DE" b="1" dirty="0"/>
              <a:t>Gene </a:t>
            </a:r>
            <a:r>
              <a:rPr lang="de-DE" b="1" dirty="0" err="1"/>
              <a:t>Ontology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9931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694682"/>
              </p:ext>
            </p:extLst>
          </p:nvPr>
        </p:nvGraphicFramePr>
        <p:xfrm>
          <a:off x="3569298" y="816199"/>
          <a:ext cx="4974975" cy="4845050"/>
        </p:xfrm>
        <a:graphic>
          <a:graphicData uri="http://schemas.openxmlformats.org/drawingml/2006/table">
            <a:tbl>
              <a:tblPr/>
              <a:tblGrid>
                <a:gridCol w="994995"/>
                <a:gridCol w="994995"/>
                <a:gridCol w="994995"/>
                <a:gridCol w="994995"/>
                <a:gridCol w="994995"/>
              </a:tblGrid>
              <a:tr h="221669">
                <a:tc>
                  <a:txBody>
                    <a:bodyPr/>
                    <a:lstStyle/>
                    <a:p>
                      <a:pPr algn="just" rtl="0" fontAlgn="ctr"/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Array Analysis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Real-Time PCR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432782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Short name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EAC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vs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ESCC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vs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EAC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vs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ESCC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vs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69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MMP1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5.3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69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CTHRC1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3.2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2.1 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69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TSPAN8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-0.8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-1.0 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69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AGR3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1.9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-1.7 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69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TOX3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-0.7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69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MALL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-4.2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-3.1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69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ADH7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-4.2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-3.2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-1.8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113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1669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69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Array Analysis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Real-Time PCR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432782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Short name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vs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EAC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vs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vs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EAC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vs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69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TSPAN8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10.7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5.6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69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MUC15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-7.0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-8.4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-7.1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-8.3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69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AGR2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6.7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5.8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69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GATA6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3.7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4.1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69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BNIP3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-3.2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-8.1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-7.4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69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POSTN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7.8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6.0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5.6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69"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TOX3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Rechteck 1"/>
          <p:cNvSpPr/>
          <p:nvPr/>
        </p:nvSpPr>
        <p:spPr>
          <a:xfrm>
            <a:off x="2108200" y="5939135"/>
            <a:ext cx="8394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b="1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 Table 2. Results of real-time PCR verification for 14 putative marker genes </a:t>
            </a:r>
            <a:endParaRPr lang="de-DE" sz="1400" kern="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9991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390</Words>
  <Application>Microsoft Office PowerPoint</Application>
  <PresentationFormat>Breitbild</PresentationFormat>
  <Paragraphs>246</Paragraphs>
  <Slides>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10" baseType="lpstr">
      <vt:lpstr>Arial Unicode MS</vt:lpstr>
      <vt:lpstr>宋体</vt:lpstr>
      <vt:lpstr>Arial</vt:lpstr>
      <vt:lpstr>Calibri</vt:lpstr>
      <vt:lpstr>Calibri Light</vt:lpstr>
      <vt:lpstr>Times New Roman</vt:lpstr>
      <vt:lpstr>Office Theme</vt:lpstr>
      <vt:lpstr>PowerPoint-Präsentation</vt:lpstr>
      <vt:lpstr>PowerPoint-Präsentation</vt:lpstr>
      <vt:lpstr>PowerPoint-Präsentation</vt:lpstr>
    </vt:vector>
  </TitlesOfParts>
  <Company>Charite Universitaetsmedizin Berlin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</dc:title>
  <dc:creator>Kemmner, Wolfgang</dc:creator>
  <cp:lastModifiedBy>Kemmner, Wolfgang</cp:lastModifiedBy>
  <cp:revision>19</cp:revision>
  <dcterms:created xsi:type="dcterms:W3CDTF">2017-04-06T09:53:44Z</dcterms:created>
  <dcterms:modified xsi:type="dcterms:W3CDTF">2017-10-12T11:51:52Z</dcterms:modified>
</cp:coreProperties>
</file>