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7" r:id="rId2"/>
    <p:sldId id="261" r:id="rId3"/>
    <p:sldId id="258" r:id="rId4"/>
    <p:sldId id="260" r:id="rId5"/>
    <p:sldId id="259" r:id="rId6"/>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88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00" autoAdjust="0"/>
    <p:restoredTop sz="94660"/>
  </p:normalViewPr>
  <p:slideViewPr>
    <p:cSldViewPr>
      <p:cViewPr>
        <p:scale>
          <a:sx n="70" d="100"/>
          <a:sy n="70" d="100"/>
        </p:scale>
        <p:origin x="1282" y="-307"/>
      </p:cViewPr>
      <p:guideLst>
        <p:guide orient="horz" pos="2880"/>
        <p:guide pos="216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9.wmf"/><Relationship Id="rId1" Type="http://schemas.openxmlformats.org/officeDocument/2006/relationships/image" Target="../media/image18.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A2AFEF-B095-47C3-960C-42255CB74FE2}" type="datetimeFigureOut">
              <a:rPr lang="en-US" smtClean="0"/>
              <a:pPr/>
              <a:t>1/25/2018</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C9E7C07-9C1A-4EC7-84A2-3C9173125A54}" type="slidenum">
              <a:rPr lang="en-US" smtClean="0"/>
              <a:pPr/>
              <a:t>‹#›</a:t>
            </a:fld>
            <a:endParaRPr lang="en-US"/>
          </a:p>
        </p:txBody>
      </p:sp>
    </p:spTree>
    <p:extLst>
      <p:ext uri="{BB962C8B-B14F-4D97-AF65-F5344CB8AC3E}">
        <p14:creationId xmlns:p14="http://schemas.microsoft.com/office/powerpoint/2010/main" val="1042307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smtClean="0"/>
              <a:t>Figure2 </a:t>
            </a:r>
            <a:endParaRPr lang="zh-CN" altLang="en-US" dirty="0"/>
          </a:p>
        </p:txBody>
      </p:sp>
      <p:sp>
        <p:nvSpPr>
          <p:cNvPr id="4" name="灯片编号占位符 3"/>
          <p:cNvSpPr>
            <a:spLocks noGrp="1"/>
          </p:cNvSpPr>
          <p:nvPr>
            <p:ph type="sldNum" sz="quarter" idx="10"/>
          </p:nvPr>
        </p:nvSpPr>
        <p:spPr/>
        <p:txBody>
          <a:bodyPr/>
          <a:lstStyle/>
          <a:p>
            <a:fld id="{8439C575-F1E4-410B-842F-D62B1D5E9644}"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b="1" dirty="0" smtClean="0" bmk="OLE_LINK92">
                <a:solidFill>
                  <a:srgbClr val="0000CC"/>
                </a:solidFill>
                <a:latin typeface="Calibri" pitchFamily="34" charset="0"/>
                <a:ea typeface="宋体" pitchFamily="2" charset="-122"/>
                <a:cs typeface="Times New Roman" pitchFamily="18" charset="0"/>
              </a:rPr>
              <a:t>Supplementary Figure 1. </a:t>
            </a:r>
            <a:r>
              <a:rPr lang="zh-CN" altLang="en-US" b="1" dirty="0" smtClean="0" bmk="OLE_LINK92">
                <a:solidFill>
                  <a:srgbClr val="0000CC"/>
                </a:solidFill>
                <a:latin typeface="Calibri" pitchFamily="34" charset="0"/>
                <a:ea typeface="宋体" pitchFamily="2" charset="-122"/>
                <a:cs typeface="Times New Roman" pitchFamily="18" charset="0"/>
              </a:rPr>
              <a:t/>
            </a:r>
            <a:br>
              <a:rPr lang="zh-CN" altLang="en-US" b="1" dirty="0" smtClean="0" bmk="OLE_LINK92">
                <a:solidFill>
                  <a:srgbClr val="0000CC"/>
                </a:solidFill>
                <a:latin typeface="Calibri" pitchFamily="34" charset="0"/>
                <a:ea typeface="宋体" pitchFamily="2" charset="-122"/>
                <a:cs typeface="Times New Roman" pitchFamily="18" charset="0"/>
              </a:rPr>
            </a:br>
            <a:endParaRPr lang="zh-CN" altLang="en-US" dirty="0"/>
          </a:p>
        </p:txBody>
      </p:sp>
      <p:sp>
        <p:nvSpPr>
          <p:cNvPr id="4" name="灯片编号占位符 3"/>
          <p:cNvSpPr>
            <a:spLocks noGrp="1"/>
          </p:cNvSpPr>
          <p:nvPr>
            <p:ph type="sldNum" sz="quarter" idx="10"/>
          </p:nvPr>
        </p:nvSpPr>
        <p:spPr/>
        <p:txBody>
          <a:bodyPr/>
          <a:lstStyle/>
          <a:p>
            <a:fld id="{8439C575-F1E4-410B-842F-D62B1D5E9644}"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sz="1200" b="1" dirty="0" smtClean="0" bmk="OLE_LINK92">
                <a:solidFill>
                  <a:srgbClr val="0000CC"/>
                </a:solidFill>
                <a:latin typeface="Calibri" pitchFamily="34" charset="0"/>
                <a:ea typeface="宋体" pitchFamily="2" charset="-122"/>
                <a:cs typeface="Times New Roman" pitchFamily="18" charset="0"/>
              </a:rPr>
              <a:t>Supplementary Figure 2. </a:t>
            </a:r>
            <a:r>
              <a:rPr lang="zh-CN" altLang="en-US" b="1" dirty="0" smtClean="0" bmk="OLE_LINK92">
                <a:solidFill>
                  <a:srgbClr val="0000CC"/>
                </a:solidFill>
                <a:latin typeface="Calibri" pitchFamily="34" charset="0"/>
                <a:ea typeface="宋体" pitchFamily="2" charset="-122"/>
                <a:cs typeface="Times New Roman" pitchFamily="18" charset="0"/>
              </a:rPr>
              <a:t/>
            </a:r>
            <a:br>
              <a:rPr lang="zh-CN" altLang="en-US" b="1" dirty="0" smtClean="0" bmk="OLE_LINK92">
                <a:solidFill>
                  <a:srgbClr val="0000CC"/>
                </a:solidFill>
                <a:latin typeface="Calibri" pitchFamily="34" charset="0"/>
                <a:ea typeface="宋体" pitchFamily="2" charset="-122"/>
                <a:cs typeface="Times New Roman" pitchFamily="18" charset="0"/>
              </a:rPr>
            </a:br>
            <a:endParaRPr lang="zh-CN" altLang="en-US" dirty="0"/>
          </a:p>
        </p:txBody>
      </p:sp>
      <p:sp>
        <p:nvSpPr>
          <p:cNvPr id="4" name="灯片编号占位符 3"/>
          <p:cNvSpPr>
            <a:spLocks noGrp="1"/>
          </p:cNvSpPr>
          <p:nvPr>
            <p:ph type="sldNum" sz="quarter" idx="10"/>
          </p:nvPr>
        </p:nvSpPr>
        <p:spPr/>
        <p:txBody>
          <a:bodyPr/>
          <a:lstStyle/>
          <a:p>
            <a:fld id="{8439C575-F1E4-410B-842F-D62B1D5E9644}" type="slidenum">
              <a:rPr lang="en-US" smtClean="0"/>
              <a:pPr/>
              <a:t>5</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064135B-31C2-488C-BF38-BD47778C5480}"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1139242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64135B-31C2-488C-BF38-BD47778C5480}"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10575046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64135B-31C2-488C-BF38-BD47778C5480}"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25424577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064135B-31C2-488C-BF38-BD47778C5480}"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26162226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064135B-31C2-488C-BF38-BD47778C5480}"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21592423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064135B-31C2-488C-BF38-BD47778C5480}" type="datetimeFigureOut">
              <a:rPr lang="en-US" smtClean="0"/>
              <a:pPr/>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29572872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064135B-31C2-488C-BF38-BD47778C5480}" type="datetimeFigureOut">
              <a:rPr lang="en-US" smtClean="0"/>
              <a:pPr/>
              <a:t>1/25/2018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9125996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064135B-31C2-488C-BF38-BD47778C5480}" type="datetimeFigureOut">
              <a:rPr lang="en-US" smtClean="0"/>
              <a:pPr/>
              <a:t>1/25/2018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7952041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64135B-31C2-488C-BF38-BD47778C5480}" type="datetimeFigureOut">
              <a:rPr lang="en-US" smtClean="0"/>
              <a:pPr/>
              <a:t>1/25/2018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192280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64135B-31C2-488C-BF38-BD47778C5480}" type="datetimeFigureOut">
              <a:rPr lang="en-US" smtClean="0"/>
              <a:pPr/>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37511783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064135B-31C2-488C-BF38-BD47778C5480}" type="datetimeFigureOut">
              <a:rPr lang="en-US" smtClean="0"/>
              <a:pPr/>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E3EA8D-5CC2-454A-9FBF-53EE2ABA2281}" type="slidenum">
              <a:rPr lang="en-US" smtClean="0"/>
              <a:pPr/>
              <a:t>‹#›</a:t>
            </a:fld>
            <a:endParaRPr lang="en-US"/>
          </a:p>
        </p:txBody>
      </p:sp>
    </p:spTree>
    <p:extLst>
      <p:ext uri="{BB962C8B-B14F-4D97-AF65-F5344CB8AC3E}">
        <p14:creationId xmlns:p14="http://schemas.microsoft.com/office/powerpoint/2010/main" val="11200347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1064135B-31C2-488C-BF38-BD47778C5480}" type="datetimeFigureOut">
              <a:rPr lang="en-US" smtClean="0"/>
              <a:pPr/>
              <a:t>1/25/2018</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F8E3EA8D-5CC2-454A-9FBF-53EE2ABA2281}" type="slidenum">
              <a:rPr lang="en-US" smtClean="0"/>
              <a:pPr/>
              <a:t>‹#›</a:t>
            </a:fld>
            <a:endParaRPr lang="en-US"/>
          </a:p>
        </p:txBody>
      </p:sp>
    </p:spTree>
    <p:extLst>
      <p:ext uri="{BB962C8B-B14F-4D97-AF65-F5344CB8AC3E}">
        <p14:creationId xmlns:p14="http://schemas.microsoft.com/office/powerpoint/2010/main" val="1160794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7" Type="http://schemas.openxmlformats.org/officeDocument/2006/relationships/image" Target="../media/image19.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18.wmf"/><Relationship Id="rId4"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Figure 2.jpg"/>
          <p:cNvPicPr>
            <a:picLocks noChangeAspect="1"/>
          </p:cNvPicPr>
          <p:nvPr/>
        </p:nvPicPr>
        <p:blipFill>
          <a:blip r:embed="rId3" cstate="print"/>
          <a:srcRect t="1521" r="34444" b="33855"/>
          <a:stretch>
            <a:fillRect/>
          </a:stretch>
        </p:blipFill>
        <p:spPr>
          <a:xfrm>
            <a:off x="0" y="1066800"/>
            <a:ext cx="6518910" cy="6477000"/>
          </a:xfrm>
          <a:prstGeom prst="rect">
            <a:avLst/>
          </a:prstGeom>
        </p:spPr>
      </p:pic>
      <p:sp>
        <p:nvSpPr>
          <p:cNvPr id="4" name="矩形 3"/>
          <p:cNvSpPr/>
          <p:nvPr/>
        </p:nvSpPr>
        <p:spPr>
          <a:xfrm>
            <a:off x="0" y="381000"/>
            <a:ext cx="2568845" cy="369332"/>
          </a:xfrm>
          <a:prstGeom prst="rect">
            <a:avLst/>
          </a:prstGeom>
        </p:spPr>
        <p:txBody>
          <a:bodyPr wrap="none">
            <a:spAutoFit/>
          </a:bodyPr>
          <a:lstStyle/>
          <a:p>
            <a:r>
              <a:rPr lang="en-US" altLang="zh-CN" b="1" dirty="0" smtClean="0" bmk="OLE_LINK92">
                <a:solidFill>
                  <a:srgbClr val="0000CC"/>
                </a:solidFill>
                <a:latin typeface="Calibri" pitchFamily="34" charset="0"/>
                <a:ea typeface="宋体" pitchFamily="2" charset="-122"/>
                <a:cs typeface="Times New Roman" pitchFamily="18" charset="0"/>
              </a:rPr>
              <a:t>Supplementary Figure 1. </a:t>
            </a:r>
            <a:endParaRPr lang="zh-CN" altLang="en-US" dirty="0"/>
          </a:p>
        </p:txBody>
      </p:sp>
      <p:sp>
        <p:nvSpPr>
          <p:cNvPr id="3" name="TextBox 2"/>
          <p:cNvSpPr txBox="1"/>
          <p:nvPr/>
        </p:nvSpPr>
        <p:spPr>
          <a:xfrm>
            <a:off x="76200" y="7696200"/>
            <a:ext cx="6705600" cy="938719"/>
          </a:xfrm>
          <a:prstGeom prst="rect">
            <a:avLst/>
          </a:prstGeom>
          <a:noFill/>
        </p:spPr>
        <p:txBody>
          <a:bodyPr wrap="square" rtlCol="0">
            <a:spAutoFit/>
          </a:bodyPr>
          <a:lstStyle/>
          <a:p>
            <a:r>
              <a:rPr lang="en-US" sz="1100" b="1" dirty="0"/>
              <a:t>Supplementary Figure 1</a:t>
            </a:r>
            <a:r>
              <a:rPr lang="en-US" sz="1100" b="1" dirty="0" smtClean="0"/>
              <a:t>. </a:t>
            </a:r>
            <a:r>
              <a:rPr lang="en-US" sz="1100" dirty="0"/>
              <a:t>Chemotherapy-associated differentially expressed genes that are regulated by TGF-β. Genes colored with green are inhibited and colored red are stimulated by chemotherapy in various cellular compartments. A yellow connection represents positive correlation and blue indicates negative correlation, gray indicates ambiguous correlation with TGF-β signal. Solid connections indicate direct regulation, while dash lines indicate indirect interaction.</a:t>
            </a:r>
          </a:p>
        </p:txBody>
      </p:sp>
    </p:spTree>
    <p:extLst>
      <p:ext uri="{BB962C8B-B14F-4D97-AF65-F5344CB8AC3E}">
        <p14:creationId xmlns:p14="http://schemas.microsoft.com/office/powerpoint/2010/main" val="18119497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81000" y="381000"/>
            <a:ext cx="2568845" cy="369332"/>
          </a:xfrm>
          <a:prstGeom prst="rect">
            <a:avLst/>
          </a:prstGeom>
        </p:spPr>
        <p:txBody>
          <a:bodyPr wrap="none">
            <a:spAutoFit/>
          </a:bodyPr>
          <a:lstStyle/>
          <a:p>
            <a:r>
              <a:rPr lang="en-US" altLang="zh-CN" b="1" dirty="0" smtClean="0" bmk="OLE_LINK92">
                <a:solidFill>
                  <a:srgbClr val="0000CC"/>
                </a:solidFill>
                <a:latin typeface="Calibri" pitchFamily="34" charset="0"/>
                <a:ea typeface="宋体" pitchFamily="2" charset="-122"/>
                <a:cs typeface="Times New Roman" pitchFamily="18" charset="0"/>
              </a:rPr>
              <a:t>Supplementary Figure 2. </a:t>
            </a:r>
            <a:endParaRPr lang="zh-CN" altLang="en-US" dirty="0"/>
          </a:p>
        </p:txBody>
      </p:sp>
      <p:sp>
        <p:nvSpPr>
          <p:cNvPr id="5" name="TextBox 4"/>
          <p:cNvSpPr txBox="1"/>
          <p:nvPr/>
        </p:nvSpPr>
        <p:spPr>
          <a:xfrm>
            <a:off x="152400" y="7734078"/>
            <a:ext cx="6705600" cy="430887"/>
          </a:xfrm>
          <a:prstGeom prst="rect">
            <a:avLst/>
          </a:prstGeom>
          <a:noFill/>
        </p:spPr>
        <p:txBody>
          <a:bodyPr wrap="square" rtlCol="0">
            <a:spAutoFit/>
          </a:bodyPr>
          <a:lstStyle/>
          <a:p>
            <a:r>
              <a:rPr lang="en-US" sz="1100" b="1" dirty="0"/>
              <a:t>Supplementary Figure 2</a:t>
            </a:r>
            <a:r>
              <a:rPr lang="en-US" sz="1100" b="1" dirty="0" smtClean="0"/>
              <a:t>.  </a:t>
            </a:r>
            <a:r>
              <a:rPr lang="en-US" altLang="zh-CN" sz="1100" dirty="0" smtClean="0"/>
              <a:t>Density analysis of P-Smad2 and P-Smad3 bands in Figure 3. The density of corresponding total Smad2 (T-Smad2) and total Smad3 (T-Smad3) bands were used for normalization. </a:t>
            </a:r>
            <a:endParaRPr lang="en-US" sz="1100" dirty="0"/>
          </a:p>
        </p:txBody>
      </p:sp>
      <p:pic>
        <p:nvPicPr>
          <p:cNvPr id="19458" name="Picture 2" descr="C:\Users\zhuhaiyan\Documents\Layout 1.tif"/>
          <p:cNvPicPr>
            <a:picLocks noChangeAspect="1" noChangeArrowheads="1"/>
          </p:cNvPicPr>
          <p:nvPr/>
        </p:nvPicPr>
        <p:blipFill>
          <a:blip r:embed="rId2" cstate="print"/>
          <a:srcRect/>
          <a:stretch>
            <a:fillRect/>
          </a:stretch>
        </p:blipFill>
        <p:spPr bwMode="auto">
          <a:xfrm>
            <a:off x="838200" y="685800"/>
            <a:ext cx="5332225" cy="7019925"/>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7129" t="31783" r="49801" b="36435"/>
          <a:stretch/>
        </p:blipFill>
        <p:spPr bwMode="auto">
          <a:xfrm>
            <a:off x="584139" y="1898072"/>
            <a:ext cx="2001982" cy="4918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5"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7087" t="27732" r="50539" b="32084"/>
          <a:stretch/>
        </p:blipFill>
        <p:spPr bwMode="auto">
          <a:xfrm>
            <a:off x="584139" y="2479963"/>
            <a:ext cx="2001982" cy="4918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6" name="TextBox 5"/>
          <p:cNvSpPr txBox="1"/>
          <p:nvPr/>
        </p:nvSpPr>
        <p:spPr>
          <a:xfrm>
            <a:off x="2505364" y="2039779"/>
            <a:ext cx="737702" cy="276999"/>
          </a:xfrm>
          <a:prstGeom prst="rect">
            <a:avLst/>
          </a:prstGeom>
          <a:noFill/>
        </p:spPr>
        <p:txBody>
          <a:bodyPr wrap="none" rtlCol="0">
            <a:spAutoFit/>
          </a:bodyPr>
          <a:lstStyle/>
          <a:p>
            <a:r>
              <a:rPr lang="en-US" altLang="zh-CN" sz="1200" dirty="0" smtClean="0"/>
              <a:t>P-Smad2</a:t>
            </a:r>
            <a:endParaRPr lang="zh-CN" altLang="en-US" sz="1200" dirty="0"/>
          </a:p>
        </p:txBody>
      </p:sp>
      <p:pic>
        <p:nvPicPr>
          <p:cNvPr id="7" name="Picture 8"/>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084" t="13665" r="3077" b="21124"/>
          <a:stretch/>
        </p:blipFill>
        <p:spPr bwMode="auto">
          <a:xfrm>
            <a:off x="584139" y="3622963"/>
            <a:ext cx="2001982" cy="4918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8" name="Picture 9"/>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6018" t="11935" r="6649" b="15674"/>
          <a:stretch/>
        </p:blipFill>
        <p:spPr bwMode="auto">
          <a:xfrm>
            <a:off x="584139" y="3048000"/>
            <a:ext cx="2001982" cy="4918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9" name="TextBox 8"/>
          <p:cNvSpPr txBox="1"/>
          <p:nvPr/>
        </p:nvSpPr>
        <p:spPr>
          <a:xfrm>
            <a:off x="2505364" y="3182779"/>
            <a:ext cx="768159" cy="276999"/>
          </a:xfrm>
          <a:prstGeom prst="rect">
            <a:avLst/>
          </a:prstGeom>
          <a:noFill/>
        </p:spPr>
        <p:txBody>
          <a:bodyPr wrap="none" rtlCol="0">
            <a:spAutoFit/>
          </a:bodyPr>
          <a:lstStyle/>
          <a:p>
            <a:r>
              <a:rPr lang="en-US" altLang="zh-CN" sz="1200" dirty="0" smtClean="0"/>
              <a:t>T-Smad2 </a:t>
            </a:r>
            <a:endParaRPr lang="zh-CN" altLang="en-US" sz="1200" dirty="0"/>
          </a:p>
        </p:txBody>
      </p:sp>
      <p:sp>
        <p:nvSpPr>
          <p:cNvPr id="10" name="TextBox 9"/>
          <p:cNvSpPr txBox="1"/>
          <p:nvPr/>
        </p:nvSpPr>
        <p:spPr>
          <a:xfrm>
            <a:off x="2505364" y="2590800"/>
            <a:ext cx="737702" cy="276999"/>
          </a:xfrm>
          <a:prstGeom prst="rect">
            <a:avLst/>
          </a:prstGeom>
          <a:noFill/>
        </p:spPr>
        <p:txBody>
          <a:bodyPr wrap="none" rtlCol="0">
            <a:spAutoFit/>
          </a:bodyPr>
          <a:lstStyle/>
          <a:p>
            <a:r>
              <a:rPr lang="en-US" altLang="zh-CN" sz="1200" dirty="0" smtClean="0"/>
              <a:t>P-Smad3</a:t>
            </a:r>
            <a:endParaRPr lang="zh-CN" altLang="en-US" sz="1200" dirty="0"/>
          </a:p>
        </p:txBody>
      </p:sp>
      <p:pic>
        <p:nvPicPr>
          <p:cNvPr id="11"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52932" t="31783" r="3998" b="36435"/>
          <a:stretch/>
        </p:blipFill>
        <p:spPr bwMode="auto">
          <a:xfrm>
            <a:off x="4038600" y="1869383"/>
            <a:ext cx="2001982" cy="4918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2" name="Picture 3"/>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51441" t="27732" r="6369" b="32084"/>
          <a:stretch/>
        </p:blipFill>
        <p:spPr bwMode="auto">
          <a:xfrm>
            <a:off x="4038600" y="2467991"/>
            <a:ext cx="1993323" cy="4918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3" name="Picture 2"/>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54741" r="2562" b="22356"/>
          <a:stretch/>
        </p:blipFill>
        <p:spPr bwMode="auto">
          <a:xfrm>
            <a:off x="4038600" y="3622963"/>
            <a:ext cx="2001980" cy="49183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4" name="Picture 3"/>
          <p:cNvPicPr>
            <a:picLocks noChangeAspect="1" noChangeArrowheads="1"/>
          </p:cNvPicPr>
          <p:nvPr/>
        </p:nvPicPr>
        <p:blipFill rotWithShape="1">
          <a:blip r:embed="rId8" cstate="print">
            <a:extLst>
              <a:ext uri="{28A0092B-C50C-407E-A947-70E740481C1C}">
                <a14:useLocalDpi xmlns:a14="http://schemas.microsoft.com/office/drawing/2010/main" val="0"/>
              </a:ext>
            </a:extLst>
          </a:blip>
          <a:srcRect l="4302" t="20601" r="7012" b="29606"/>
          <a:stretch/>
        </p:blipFill>
        <p:spPr bwMode="auto">
          <a:xfrm>
            <a:off x="4038600" y="3059971"/>
            <a:ext cx="1993323" cy="49183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5" name="TextBox 14"/>
          <p:cNvSpPr txBox="1"/>
          <p:nvPr/>
        </p:nvSpPr>
        <p:spPr>
          <a:xfrm>
            <a:off x="1143000" y="4191000"/>
            <a:ext cx="652743" cy="369332"/>
          </a:xfrm>
          <a:prstGeom prst="rect">
            <a:avLst/>
          </a:prstGeom>
          <a:noFill/>
        </p:spPr>
        <p:txBody>
          <a:bodyPr wrap="none" rtlCol="0">
            <a:spAutoFit/>
          </a:bodyPr>
          <a:lstStyle/>
          <a:p>
            <a:r>
              <a:rPr lang="en-US" dirty="0" smtClean="0"/>
              <a:t>HeLa</a:t>
            </a:r>
            <a:endParaRPr lang="en-US" dirty="0"/>
          </a:p>
        </p:txBody>
      </p:sp>
      <p:sp>
        <p:nvSpPr>
          <p:cNvPr id="16" name="TextBox 15"/>
          <p:cNvSpPr txBox="1"/>
          <p:nvPr/>
        </p:nvSpPr>
        <p:spPr>
          <a:xfrm>
            <a:off x="4800600" y="4191000"/>
            <a:ext cx="761747" cy="369332"/>
          </a:xfrm>
          <a:prstGeom prst="rect">
            <a:avLst/>
          </a:prstGeom>
          <a:noFill/>
        </p:spPr>
        <p:txBody>
          <a:bodyPr wrap="none" rtlCol="0">
            <a:spAutoFit/>
          </a:bodyPr>
          <a:lstStyle/>
          <a:p>
            <a:r>
              <a:rPr lang="en-US" dirty="0" smtClean="0">
                <a:latin typeface="Times New Roman" pitchFamily="18" charset="0"/>
              </a:rPr>
              <a:t>C-4Ⅰ</a:t>
            </a:r>
            <a:endParaRPr lang="en-US" dirty="0">
              <a:latin typeface="Times New Roman" pitchFamily="18" charset="0"/>
            </a:endParaRPr>
          </a:p>
        </p:txBody>
      </p:sp>
      <p:sp>
        <p:nvSpPr>
          <p:cNvPr id="17" name="TextBox 16"/>
          <p:cNvSpPr txBox="1"/>
          <p:nvPr/>
        </p:nvSpPr>
        <p:spPr>
          <a:xfrm rot="18648596">
            <a:off x="508749" y="1505629"/>
            <a:ext cx="645626" cy="276999"/>
          </a:xfrm>
          <a:prstGeom prst="rect">
            <a:avLst/>
          </a:prstGeom>
          <a:noFill/>
        </p:spPr>
        <p:txBody>
          <a:bodyPr wrap="none" rtlCol="0">
            <a:spAutoFit/>
          </a:bodyPr>
          <a:lstStyle/>
          <a:p>
            <a:r>
              <a:rPr lang="en-US" sz="1200" dirty="0" smtClean="0"/>
              <a:t>Contro</a:t>
            </a:r>
            <a:r>
              <a:rPr lang="en-US" sz="1200" dirty="0"/>
              <a:t>l</a:t>
            </a:r>
          </a:p>
        </p:txBody>
      </p:sp>
      <p:sp>
        <p:nvSpPr>
          <p:cNvPr id="18" name="TextBox 17"/>
          <p:cNvSpPr txBox="1"/>
          <p:nvPr/>
        </p:nvSpPr>
        <p:spPr>
          <a:xfrm rot="18648596">
            <a:off x="834296" y="1511283"/>
            <a:ext cx="630685" cy="276999"/>
          </a:xfrm>
          <a:prstGeom prst="rect">
            <a:avLst/>
          </a:prstGeom>
          <a:noFill/>
        </p:spPr>
        <p:txBody>
          <a:bodyPr wrap="none" rtlCol="0">
            <a:spAutoFit/>
          </a:bodyPr>
          <a:lstStyle/>
          <a:p>
            <a:r>
              <a:rPr lang="en-US" altLang="zh-CN" sz="1200" dirty="0" smtClean="0"/>
              <a:t>TGF-β1</a:t>
            </a:r>
            <a:endParaRPr lang="en-US" sz="1200" dirty="0"/>
          </a:p>
        </p:txBody>
      </p:sp>
      <p:sp>
        <p:nvSpPr>
          <p:cNvPr id="19" name="TextBox 18"/>
          <p:cNvSpPr txBox="1"/>
          <p:nvPr/>
        </p:nvSpPr>
        <p:spPr>
          <a:xfrm rot="18648596">
            <a:off x="1205736" y="1588472"/>
            <a:ext cx="426720" cy="276999"/>
          </a:xfrm>
          <a:prstGeom prst="rect">
            <a:avLst/>
          </a:prstGeom>
          <a:noFill/>
        </p:spPr>
        <p:txBody>
          <a:bodyPr wrap="none" rtlCol="0">
            <a:spAutoFit/>
          </a:bodyPr>
          <a:lstStyle/>
          <a:p>
            <a:r>
              <a:rPr lang="en-US" sz="1200" dirty="0" smtClean="0"/>
              <a:t>RER</a:t>
            </a:r>
            <a:endParaRPr lang="en-US" sz="1200" dirty="0"/>
          </a:p>
        </p:txBody>
      </p:sp>
      <p:sp>
        <p:nvSpPr>
          <p:cNvPr id="20" name="TextBox 19"/>
          <p:cNvSpPr txBox="1"/>
          <p:nvPr/>
        </p:nvSpPr>
        <p:spPr>
          <a:xfrm rot="18648596">
            <a:off x="1497695" y="1498689"/>
            <a:ext cx="663964" cy="276999"/>
          </a:xfrm>
          <a:prstGeom prst="rect">
            <a:avLst/>
          </a:prstGeom>
          <a:noFill/>
        </p:spPr>
        <p:txBody>
          <a:bodyPr wrap="none" rtlCol="0">
            <a:spAutoFit/>
          </a:bodyPr>
          <a:lstStyle/>
          <a:p>
            <a:r>
              <a:rPr lang="en-US" altLang="zh-CN" sz="1200" dirty="0" smtClean="0"/>
              <a:t>β1+RER</a:t>
            </a:r>
            <a:endParaRPr lang="en-US" altLang="zh-CN" sz="1200" dirty="0"/>
          </a:p>
        </p:txBody>
      </p:sp>
      <p:sp>
        <p:nvSpPr>
          <p:cNvPr id="21" name="TextBox 20"/>
          <p:cNvSpPr txBox="1"/>
          <p:nvPr/>
        </p:nvSpPr>
        <p:spPr>
          <a:xfrm rot="18648596">
            <a:off x="1840865" y="1588764"/>
            <a:ext cx="425950" cy="276999"/>
          </a:xfrm>
          <a:prstGeom prst="rect">
            <a:avLst/>
          </a:prstGeom>
          <a:noFill/>
        </p:spPr>
        <p:txBody>
          <a:bodyPr wrap="none" rtlCol="0">
            <a:spAutoFit/>
          </a:bodyPr>
          <a:lstStyle/>
          <a:p>
            <a:r>
              <a:rPr lang="en-US" sz="1200" dirty="0" smtClean="0"/>
              <a:t>HTS</a:t>
            </a:r>
            <a:endParaRPr lang="en-US" sz="1200" dirty="0"/>
          </a:p>
        </p:txBody>
      </p:sp>
      <p:sp>
        <p:nvSpPr>
          <p:cNvPr id="22" name="TextBox 21"/>
          <p:cNvSpPr txBox="1"/>
          <p:nvPr/>
        </p:nvSpPr>
        <p:spPr>
          <a:xfrm rot="18648596">
            <a:off x="2108203" y="1498980"/>
            <a:ext cx="663195" cy="276999"/>
          </a:xfrm>
          <a:prstGeom prst="rect">
            <a:avLst/>
          </a:prstGeom>
          <a:noFill/>
        </p:spPr>
        <p:txBody>
          <a:bodyPr wrap="none" rtlCol="0">
            <a:spAutoFit/>
          </a:bodyPr>
          <a:lstStyle/>
          <a:p>
            <a:r>
              <a:rPr lang="en-US" altLang="zh-CN" sz="1200" dirty="0" smtClean="0"/>
              <a:t>β1+HTS</a:t>
            </a:r>
            <a:endParaRPr lang="en-US" altLang="zh-CN" sz="1200" dirty="0"/>
          </a:p>
        </p:txBody>
      </p:sp>
      <p:sp>
        <p:nvSpPr>
          <p:cNvPr id="23" name="TextBox 22"/>
          <p:cNvSpPr txBox="1"/>
          <p:nvPr/>
        </p:nvSpPr>
        <p:spPr>
          <a:xfrm>
            <a:off x="2505364" y="3743328"/>
            <a:ext cx="768159" cy="276999"/>
          </a:xfrm>
          <a:prstGeom prst="rect">
            <a:avLst/>
          </a:prstGeom>
          <a:noFill/>
        </p:spPr>
        <p:txBody>
          <a:bodyPr wrap="none" rtlCol="0">
            <a:spAutoFit/>
          </a:bodyPr>
          <a:lstStyle/>
          <a:p>
            <a:r>
              <a:rPr lang="en-US" altLang="zh-CN" sz="1200" dirty="0" smtClean="0"/>
              <a:t>T-Smad3 </a:t>
            </a:r>
            <a:endParaRPr lang="zh-CN" altLang="en-US" sz="1200" dirty="0"/>
          </a:p>
        </p:txBody>
      </p:sp>
      <p:sp>
        <p:nvSpPr>
          <p:cNvPr id="24" name="TextBox 23"/>
          <p:cNvSpPr txBox="1"/>
          <p:nvPr/>
        </p:nvSpPr>
        <p:spPr>
          <a:xfrm rot="18648596">
            <a:off x="3975861" y="1505629"/>
            <a:ext cx="645626" cy="276999"/>
          </a:xfrm>
          <a:prstGeom prst="rect">
            <a:avLst/>
          </a:prstGeom>
          <a:noFill/>
        </p:spPr>
        <p:txBody>
          <a:bodyPr wrap="none" rtlCol="0">
            <a:spAutoFit/>
          </a:bodyPr>
          <a:lstStyle/>
          <a:p>
            <a:r>
              <a:rPr lang="en-US" sz="1200" dirty="0" smtClean="0"/>
              <a:t>Contro</a:t>
            </a:r>
            <a:r>
              <a:rPr lang="en-US" sz="1200" dirty="0"/>
              <a:t>l</a:t>
            </a:r>
          </a:p>
        </p:txBody>
      </p:sp>
      <p:sp>
        <p:nvSpPr>
          <p:cNvPr id="25" name="TextBox 24"/>
          <p:cNvSpPr txBox="1"/>
          <p:nvPr/>
        </p:nvSpPr>
        <p:spPr>
          <a:xfrm rot="18648596">
            <a:off x="4301408" y="1511283"/>
            <a:ext cx="630685" cy="276999"/>
          </a:xfrm>
          <a:prstGeom prst="rect">
            <a:avLst/>
          </a:prstGeom>
          <a:noFill/>
        </p:spPr>
        <p:txBody>
          <a:bodyPr wrap="none" rtlCol="0">
            <a:spAutoFit/>
          </a:bodyPr>
          <a:lstStyle/>
          <a:p>
            <a:r>
              <a:rPr lang="en-US" altLang="zh-CN" sz="1200" dirty="0" smtClean="0"/>
              <a:t>TGF-β1</a:t>
            </a:r>
            <a:endParaRPr lang="en-US" sz="1200" dirty="0"/>
          </a:p>
        </p:txBody>
      </p:sp>
      <p:sp>
        <p:nvSpPr>
          <p:cNvPr id="26" name="TextBox 25"/>
          <p:cNvSpPr txBox="1"/>
          <p:nvPr/>
        </p:nvSpPr>
        <p:spPr>
          <a:xfrm rot="18648596">
            <a:off x="4672848" y="1588472"/>
            <a:ext cx="426720" cy="276999"/>
          </a:xfrm>
          <a:prstGeom prst="rect">
            <a:avLst/>
          </a:prstGeom>
          <a:noFill/>
        </p:spPr>
        <p:txBody>
          <a:bodyPr wrap="none" rtlCol="0">
            <a:spAutoFit/>
          </a:bodyPr>
          <a:lstStyle/>
          <a:p>
            <a:r>
              <a:rPr lang="en-US" sz="1200" dirty="0" smtClean="0"/>
              <a:t>RER</a:t>
            </a:r>
            <a:endParaRPr lang="en-US" sz="1200" dirty="0"/>
          </a:p>
        </p:txBody>
      </p:sp>
      <p:sp>
        <p:nvSpPr>
          <p:cNvPr id="27" name="TextBox 26"/>
          <p:cNvSpPr txBox="1"/>
          <p:nvPr/>
        </p:nvSpPr>
        <p:spPr>
          <a:xfrm rot="18648596">
            <a:off x="4964807" y="1498689"/>
            <a:ext cx="663964" cy="276999"/>
          </a:xfrm>
          <a:prstGeom prst="rect">
            <a:avLst/>
          </a:prstGeom>
          <a:noFill/>
        </p:spPr>
        <p:txBody>
          <a:bodyPr wrap="none" rtlCol="0">
            <a:spAutoFit/>
          </a:bodyPr>
          <a:lstStyle/>
          <a:p>
            <a:r>
              <a:rPr lang="en-US" altLang="zh-CN" sz="1200" smtClean="0"/>
              <a:t>β1+RER</a:t>
            </a:r>
            <a:endParaRPr lang="en-US" altLang="zh-CN" sz="1200" dirty="0"/>
          </a:p>
        </p:txBody>
      </p:sp>
      <p:sp>
        <p:nvSpPr>
          <p:cNvPr id="28" name="TextBox 27"/>
          <p:cNvSpPr txBox="1"/>
          <p:nvPr/>
        </p:nvSpPr>
        <p:spPr>
          <a:xfrm rot="18648596">
            <a:off x="5307977" y="1588764"/>
            <a:ext cx="425950" cy="276999"/>
          </a:xfrm>
          <a:prstGeom prst="rect">
            <a:avLst/>
          </a:prstGeom>
          <a:noFill/>
        </p:spPr>
        <p:txBody>
          <a:bodyPr wrap="none" rtlCol="0">
            <a:spAutoFit/>
          </a:bodyPr>
          <a:lstStyle/>
          <a:p>
            <a:r>
              <a:rPr lang="en-US" sz="1200" dirty="0" smtClean="0"/>
              <a:t>HTS</a:t>
            </a:r>
            <a:endParaRPr lang="en-US" sz="1200" dirty="0"/>
          </a:p>
        </p:txBody>
      </p:sp>
      <p:sp>
        <p:nvSpPr>
          <p:cNvPr id="29" name="TextBox 28"/>
          <p:cNvSpPr txBox="1"/>
          <p:nvPr/>
        </p:nvSpPr>
        <p:spPr>
          <a:xfrm rot="18648596">
            <a:off x="5575315" y="1498980"/>
            <a:ext cx="663195" cy="276999"/>
          </a:xfrm>
          <a:prstGeom prst="rect">
            <a:avLst/>
          </a:prstGeom>
          <a:noFill/>
        </p:spPr>
        <p:txBody>
          <a:bodyPr wrap="none" rtlCol="0">
            <a:spAutoFit/>
          </a:bodyPr>
          <a:lstStyle/>
          <a:p>
            <a:r>
              <a:rPr lang="en-US" altLang="zh-CN" sz="1200" smtClean="0"/>
              <a:t>β1+HTS</a:t>
            </a:r>
            <a:endParaRPr lang="en-US" altLang="zh-CN" sz="1200" dirty="0"/>
          </a:p>
        </p:txBody>
      </p:sp>
      <p:sp>
        <p:nvSpPr>
          <p:cNvPr id="30" name="TextBox 29"/>
          <p:cNvSpPr txBox="1"/>
          <p:nvPr/>
        </p:nvSpPr>
        <p:spPr>
          <a:xfrm>
            <a:off x="5961706" y="2012630"/>
            <a:ext cx="737702" cy="276999"/>
          </a:xfrm>
          <a:prstGeom prst="rect">
            <a:avLst/>
          </a:prstGeom>
          <a:noFill/>
        </p:spPr>
        <p:txBody>
          <a:bodyPr wrap="none" rtlCol="0">
            <a:spAutoFit/>
          </a:bodyPr>
          <a:lstStyle/>
          <a:p>
            <a:r>
              <a:rPr lang="en-US" altLang="zh-CN" sz="1200" dirty="0" smtClean="0"/>
              <a:t>P-Smad2</a:t>
            </a:r>
            <a:endParaRPr lang="zh-CN" altLang="en-US" sz="1200" dirty="0"/>
          </a:p>
        </p:txBody>
      </p:sp>
      <p:sp>
        <p:nvSpPr>
          <p:cNvPr id="31" name="TextBox 30"/>
          <p:cNvSpPr txBox="1"/>
          <p:nvPr/>
        </p:nvSpPr>
        <p:spPr>
          <a:xfrm>
            <a:off x="5961706" y="3155630"/>
            <a:ext cx="768159" cy="276999"/>
          </a:xfrm>
          <a:prstGeom prst="rect">
            <a:avLst/>
          </a:prstGeom>
          <a:noFill/>
        </p:spPr>
        <p:txBody>
          <a:bodyPr wrap="none" rtlCol="0">
            <a:spAutoFit/>
          </a:bodyPr>
          <a:lstStyle/>
          <a:p>
            <a:r>
              <a:rPr lang="en-US" altLang="zh-CN" sz="1200" dirty="0" smtClean="0"/>
              <a:t>T-Smad2 </a:t>
            </a:r>
            <a:endParaRPr lang="zh-CN" altLang="en-US" sz="1200" dirty="0"/>
          </a:p>
        </p:txBody>
      </p:sp>
      <p:sp>
        <p:nvSpPr>
          <p:cNvPr id="32" name="TextBox 31"/>
          <p:cNvSpPr txBox="1"/>
          <p:nvPr/>
        </p:nvSpPr>
        <p:spPr>
          <a:xfrm>
            <a:off x="5961706" y="2563651"/>
            <a:ext cx="737702" cy="276999"/>
          </a:xfrm>
          <a:prstGeom prst="rect">
            <a:avLst/>
          </a:prstGeom>
          <a:noFill/>
        </p:spPr>
        <p:txBody>
          <a:bodyPr wrap="none" rtlCol="0">
            <a:spAutoFit/>
          </a:bodyPr>
          <a:lstStyle/>
          <a:p>
            <a:r>
              <a:rPr lang="en-US" altLang="zh-CN" sz="1200" dirty="0" smtClean="0"/>
              <a:t>P-Smad3</a:t>
            </a:r>
            <a:endParaRPr lang="zh-CN" altLang="en-US" sz="1200" dirty="0"/>
          </a:p>
        </p:txBody>
      </p:sp>
      <p:sp>
        <p:nvSpPr>
          <p:cNvPr id="33" name="TextBox 32"/>
          <p:cNvSpPr txBox="1"/>
          <p:nvPr/>
        </p:nvSpPr>
        <p:spPr>
          <a:xfrm>
            <a:off x="5961706" y="3716179"/>
            <a:ext cx="768159" cy="276999"/>
          </a:xfrm>
          <a:prstGeom prst="rect">
            <a:avLst/>
          </a:prstGeom>
          <a:noFill/>
        </p:spPr>
        <p:txBody>
          <a:bodyPr wrap="none" rtlCol="0">
            <a:spAutoFit/>
          </a:bodyPr>
          <a:lstStyle/>
          <a:p>
            <a:r>
              <a:rPr lang="en-US" altLang="zh-CN" sz="1200" dirty="0" smtClean="0"/>
              <a:t>T-Smad3 </a:t>
            </a:r>
            <a:endParaRPr lang="zh-CN" altLang="en-US" sz="1200" dirty="0"/>
          </a:p>
        </p:txBody>
      </p:sp>
      <p:sp>
        <p:nvSpPr>
          <p:cNvPr id="34" name="TextBox 33"/>
          <p:cNvSpPr txBox="1"/>
          <p:nvPr/>
        </p:nvSpPr>
        <p:spPr>
          <a:xfrm>
            <a:off x="152400" y="1295400"/>
            <a:ext cx="317716" cy="369332"/>
          </a:xfrm>
          <a:prstGeom prst="rect">
            <a:avLst/>
          </a:prstGeom>
          <a:noFill/>
        </p:spPr>
        <p:txBody>
          <a:bodyPr wrap="none" rtlCol="0">
            <a:spAutoFit/>
          </a:bodyPr>
          <a:lstStyle/>
          <a:p>
            <a:r>
              <a:rPr lang="en-US" altLang="zh-CN" dirty="0" smtClean="0"/>
              <a:t>A</a:t>
            </a:r>
            <a:endParaRPr lang="zh-CN" altLang="en-US" dirty="0"/>
          </a:p>
        </p:txBody>
      </p:sp>
      <p:sp>
        <p:nvSpPr>
          <p:cNvPr id="35" name="TextBox 34"/>
          <p:cNvSpPr txBox="1"/>
          <p:nvPr/>
        </p:nvSpPr>
        <p:spPr>
          <a:xfrm>
            <a:off x="3657600" y="1295400"/>
            <a:ext cx="309700" cy="369332"/>
          </a:xfrm>
          <a:prstGeom prst="rect">
            <a:avLst/>
          </a:prstGeom>
          <a:noFill/>
        </p:spPr>
        <p:txBody>
          <a:bodyPr wrap="none" rtlCol="0">
            <a:spAutoFit/>
          </a:bodyPr>
          <a:lstStyle/>
          <a:p>
            <a:r>
              <a:rPr lang="en-US" altLang="zh-CN" dirty="0" smtClean="0"/>
              <a:t>B</a:t>
            </a:r>
            <a:endParaRPr lang="zh-CN" altLang="en-US" dirty="0"/>
          </a:p>
        </p:txBody>
      </p:sp>
      <p:sp>
        <p:nvSpPr>
          <p:cNvPr id="36" name="矩形 35"/>
          <p:cNvSpPr/>
          <p:nvPr/>
        </p:nvSpPr>
        <p:spPr>
          <a:xfrm>
            <a:off x="0" y="381000"/>
            <a:ext cx="2568845" cy="369332"/>
          </a:xfrm>
          <a:prstGeom prst="rect">
            <a:avLst/>
          </a:prstGeom>
        </p:spPr>
        <p:txBody>
          <a:bodyPr wrap="none">
            <a:spAutoFit/>
          </a:bodyPr>
          <a:lstStyle/>
          <a:p>
            <a:r>
              <a:rPr lang="en-US" altLang="zh-CN" b="1" dirty="0" smtClean="0" bmk="OLE_LINK92">
                <a:solidFill>
                  <a:srgbClr val="0000CC"/>
                </a:solidFill>
                <a:latin typeface="Calibri" pitchFamily="34" charset="0"/>
                <a:ea typeface="宋体" pitchFamily="2" charset="-122"/>
                <a:cs typeface="Times New Roman" pitchFamily="18" charset="0"/>
              </a:rPr>
              <a:t>Supplementary Figure 3. </a:t>
            </a:r>
            <a:endParaRPr lang="zh-CN" altLang="en-US" dirty="0"/>
          </a:p>
        </p:txBody>
      </p:sp>
      <p:sp>
        <p:nvSpPr>
          <p:cNvPr id="37" name="TextBox 36"/>
          <p:cNvSpPr txBox="1"/>
          <p:nvPr/>
        </p:nvSpPr>
        <p:spPr>
          <a:xfrm>
            <a:off x="76200" y="4953000"/>
            <a:ext cx="6705600" cy="600164"/>
          </a:xfrm>
          <a:prstGeom prst="rect">
            <a:avLst/>
          </a:prstGeom>
          <a:noFill/>
        </p:spPr>
        <p:txBody>
          <a:bodyPr wrap="square" rtlCol="0">
            <a:spAutoFit/>
          </a:bodyPr>
          <a:lstStyle/>
          <a:p>
            <a:r>
              <a:rPr lang="en-US" sz="1100" b="1" dirty="0"/>
              <a:t>Supplementary Figure </a:t>
            </a:r>
            <a:r>
              <a:rPr lang="en-US" sz="1100" b="1" dirty="0" smtClean="0"/>
              <a:t>3. </a:t>
            </a:r>
            <a:r>
              <a:rPr lang="en-US" sz="1100" dirty="0"/>
              <a:t>HeLa and C-41cellswere treated with TGF-β1 (80pM), RER (40nM) or HTS (100nM) alone or in combination for 6 h. The cell extracts were used for Western immunoblotting analysis to measure the levels of P-Smad2, P-Smad3, T-Smad2, and T-Smad3 with their respective antibodies.</a:t>
            </a:r>
          </a:p>
        </p:txBody>
      </p:sp>
    </p:spTree>
    <p:extLst>
      <p:ext uri="{BB962C8B-B14F-4D97-AF65-F5344CB8AC3E}">
        <p14:creationId xmlns:p14="http://schemas.microsoft.com/office/powerpoint/2010/main" val="351350950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p:cNvSpPr/>
          <p:nvPr/>
        </p:nvSpPr>
        <p:spPr>
          <a:xfrm>
            <a:off x="381000" y="381000"/>
            <a:ext cx="2568845" cy="369332"/>
          </a:xfrm>
          <a:prstGeom prst="rect">
            <a:avLst/>
          </a:prstGeom>
        </p:spPr>
        <p:txBody>
          <a:bodyPr wrap="none">
            <a:spAutoFit/>
          </a:bodyPr>
          <a:lstStyle/>
          <a:p>
            <a:r>
              <a:rPr lang="en-US" altLang="zh-CN" b="1" dirty="0" smtClean="0" bmk="OLE_LINK92">
                <a:solidFill>
                  <a:srgbClr val="0000CC"/>
                </a:solidFill>
                <a:latin typeface="Calibri" pitchFamily="34" charset="0"/>
                <a:ea typeface="宋体" pitchFamily="2" charset="-122"/>
                <a:cs typeface="Times New Roman" pitchFamily="18" charset="0"/>
              </a:rPr>
              <a:t>Supplementary Figure 4. </a:t>
            </a:r>
            <a:endParaRPr lang="zh-CN" altLang="en-US" dirty="0"/>
          </a:p>
        </p:txBody>
      </p:sp>
      <p:sp>
        <p:nvSpPr>
          <p:cNvPr id="39" name="TextBox 38"/>
          <p:cNvSpPr txBox="1"/>
          <p:nvPr/>
        </p:nvSpPr>
        <p:spPr>
          <a:xfrm>
            <a:off x="152400" y="7734078"/>
            <a:ext cx="6705600" cy="1277273"/>
          </a:xfrm>
          <a:prstGeom prst="rect">
            <a:avLst/>
          </a:prstGeom>
          <a:noFill/>
        </p:spPr>
        <p:txBody>
          <a:bodyPr wrap="square" rtlCol="0">
            <a:spAutoFit/>
          </a:bodyPr>
          <a:lstStyle/>
          <a:p>
            <a:r>
              <a:rPr lang="en-US" sz="1100" b="1" dirty="0" smtClean="0"/>
              <a:t>Supplementary Figure 4. </a:t>
            </a:r>
            <a:r>
              <a:rPr lang="en-US" sz="1100" dirty="0"/>
              <a:t>Forward and side scatter (FSC and SSC) density plots for excluding dead cells and debris.</a:t>
            </a:r>
            <a:r>
              <a:rPr lang="en-US" altLang="zh-CN" sz="1100" dirty="0" smtClean="0"/>
              <a:t> </a:t>
            </a:r>
            <a:r>
              <a:rPr lang="en-US" sz="1100" dirty="0"/>
              <a:t>Cells were analyzed using the BD FACS Celesta and </a:t>
            </a:r>
            <a:r>
              <a:rPr lang="en-US" sz="1100" dirty="0" err="1"/>
              <a:t>FACSDiva</a:t>
            </a:r>
            <a:r>
              <a:rPr lang="en-US" sz="1100" dirty="0"/>
              <a:t> 8.0.1.1 software. Viable and single cells were gated </a:t>
            </a:r>
            <a:r>
              <a:rPr lang="en-US" sz="1100" dirty="0" smtClean="0"/>
              <a:t>using FSC </a:t>
            </a:r>
            <a:r>
              <a:rPr lang="en-US" sz="1100" dirty="0"/>
              <a:t>and </a:t>
            </a:r>
            <a:r>
              <a:rPr lang="en-US" sz="1100" dirty="0" smtClean="0"/>
              <a:t>SSC. </a:t>
            </a:r>
            <a:r>
              <a:rPr lang="en-US" sz="1100" dirty="0"/>
              <a:t>The FSC eliminates the debris and SSC often characterizes the granularity. Dead cells and debris often have lower forward scatter </a:t>
            </a:r>
            <a:r>
              <a:rPr lang="en-US" sz="1100" dirty="0" smtClean="0"/>
              <a:t>than </a:t>
            </a:r>
            <a:r>
              <a:rPr lang="en-US" sz="1100" dirty="0"/>
              <a:t>live cells as shown in the dot plots above. Then we gated for single cells to exclude the doublet cells from the analysis. To do so, the cells are plotted using a </a:t>
            </a:r>
            <a:r>
              <a:rPr lang="en-US" sz="1100" dirty="0" smtClean="0"/>
              <a:t>FSC-Height </a:t>
            </a:r>
            <a:r>
              <a:rPr lang="en-US" sz="1100" dirty="0"/>
              <a:t>(FSC-H) vs FSC-Area (FSC-A) as well as a </a:t>
            </a:r>
            <a:r>
              <a:rPr lang="en-US" sz="1100" dirty="0" smtClean="0"/>
              <a:t>SSC-Height </a:t>
            </a:r>
            <a:r>
              <a:rPr lang="en-US" sz="1100" dirty="0"/>
              <a:t>(SSC-H) vs SSC-Area (SSC-A). Doublets will have double the area as shown in the figure (population above the single cells gate).</a:t>
            </a:r>
          </a:p>
        </p:txBody>
      </p:sp>
      <p:grpSp>
        <p:nvGrpSpPr>
          <p:cNvPr id="74" name="内容占位符 3"/>
          <p:cNvGrpSpPr>
            <a:grpSpLocks noGrp="1"/>
          </p:cNvGrpSpPr>
          <p:nvPr/>
        </p:nvGrpSpPr>
        <p:grpSpPr>
          <a:xfrm>
            <a:off x="342900" y="1371600"/>
            <a:ext cx="6172200" cy="6034088"/>
            <a:chOff x="1317808" y="934431"/>
            <a:chExt cx="6985975" cy="5578833"/>
          </a:xfrm>
        </p:grpSpPr>
        <p:grpSp>
          <p:nvGrpSpPr>
            <p:cNvPr id="75" name="Group 12"/>
            <p:cNvGrpSpPr>
              <a:grpSpLocks noChangeAspect="1"/>
            </p:cNvGrpSpPr>
            <p:nvPr/>
          </p:nvGrpSpPr>
          <p:grpSpPr>
            <a:xfrm>
              <a:off x="2634503" y="1317823"/>
              <a:ext cx="5669280" cy="5195441"/>
              <a:chOff x="1657350" y="0"/>
              <a:chExt cx="7444739" cy="7038975"/>
            </a:xfrm>
          </p:grpSpPr>
          <p:pic>
            <p:nvPicPr>
              <p:cNvPr id="99" name="Picture 3"/>
              <p:cNvPicPr>
                <a:picLocks noChangeAspect="1"/>
              </p:cNvPicPr>
              <p:nvPr/>
            </p:nvPicPr>
            <p:blipFill>
              <a:blip r:embed="rId2" cstate="print"/>
              <a:stretch>
                <a:fillRect/>
              </a:stretch>
            </p:blipFill>
            <p:spPr>
              <a:xfrm>
                <a:off x="1657350" y="0"/>
                <a:ext cx="2324100" cy="2352675"/>
              </a:xfrm>
              <a:prstGeom prst="rect">
                <a:avLst/>
              </a:prstGeom>
            </p:spPr>
          </p:pic>
          <p:pic>
            <p:nvPicPr>
              <p:cNvPr id="100" name="Picture 4"/>
              <p:cNvPicPr>
                <a:picLocks noChangeAspect="1"/>
              </p:cNvPicPr>
              <p:nvPr/>
            </p:nvPicPr>
            <p:blipFill>
              <a:blip r:embed="rId3" cstate="print"/>
              <a:stretch>
                <a:fillRect/>
              </a:stretch>
            </p:blipFill>
            <p:spPr>
              <a:xfrm>
                <a:off x="4231957" y="9525"/>
                <a:ext cx="2295525" cy="2343150"/>
              </a:xfrm>
              <a:prstGeom prst="rect">
                <a:avLst/>
              </a:prstGeom>
            </p:spPr>
          </p:pic>
          <p:pic>
            <p:nvPicPr>
              <p:cNvPr id="101" name="Picture 5"/>
              <p:cNvPicPr>
                <a:picLocks noChangeAspect="1"/>
              </p:cNvPicPr>
              <p:nvPr/>
            </p:nvPicPr>
            <p:blipFill>
              <a:blip r:embed="rId4" cstate="print"/>
              <a:stretch>
                <a:fillRect/>
              </a:stretch>
            </p:blipFill>
            <p:spPr>
              <a:xfrm>
                <a:off x="6777989" y="19050"/>
                <a:ext cx="2324100" cy="2333625"/>
              </a:xfrm>
              <a:prstGeom prst="rect">
                <a:avLst/>
              </a:prstGeom>
            </p:spPr>
          </p:pic>
          <p:pic>
            <p:nvPicPr>
              <p:cNvPr id="102" name="Picture 6"/>
              <p:cNvPicPr>
                <a:picLocks noChangeAspect="1"/>
              </p:cNvPicPr>
              <p:nvPr/>
            </p:nvPicPr>
            <p:blipFill>
              <a:blip r:embed="rId5" cstate="print"/>
              <a:stretch>
                <a:fillRect/>
              </a:stretch>
            </p:blipFill>
            <p:spPr>
              <a:xfrm>
                <a:off x="1657350" y="2352675"/>
                <a:ext cx="2314575" cy="2333625"/>
              </a:xfrm>
              <a:prstGeom prst="rect">
                <a:avLst/>
              </a:prstGeom>
            </p:spPr>
          </p:pic>
          <p:pic>
            <p:nvPicPr>
              <p:cNvPr id="103" name="Picture 7"/>
              <p:cNvPicPr>
                <a:picLocks noChangeAspect="1"/>
              </p:cNvPicPr>
              <p:nvPr/>
            </p:nvPicPr>
            <p:blipFill>
              <a:blip r:embed="rId6" cstate="print"/>
              <a:stretch>
                <a:fillRect/>
              </a:stretch>
            </p:blipFill>
            <p:spPr>
              <a:xfrm>
                <a:off x="4212907" y="2333625"/>
                <a:ext cx="2314575" cy="2352675"/>
              </a:xfrm>
              <a:prstGeom prst="rect">
                <a:avLst/>
              </a:prstGeom>
            </p:spPr>
          </p:pic>
          <p:pic>
            <p:nvPicPr>
              <p:cNvPr id="104" name="Picture 8"/>
              <p:cNvPicPr>
                <a:picLocks noChangeAspect="1"/>
              </p:cNvPicPr>
              <p:nvPr/>
            </p:nvPicPr>
            <p:blipFill>
              <a:blip r:embed="rId7" cstate="print"/>
              <a:stretch>
                <a:fillRect/>
              </a:stretch>
            </p:blipFill>
            <p:spPr>
              <a:xfrm>
                <a:off x="6777989" y="2352675"/>
                <a:ext cx="2324100" cy="2352675"/>
              </a:xfrm>
              <a:prstGeom prst="rect">
                <a:avLst/>
              </a:prstGeom>
            </p:spPr>
          </p:pic>
          <p:pic>
            <p:nvPicPr>
              <p:cNvPr id="105" name="Picture 9"/>
              <p:cNvPicPr>
                <a:picLocks noChangeAspect="1"/>
              </p:cNvPicPr>
              <p:nvPr/>
            </p:nvPicPr>
            <p:blipFill>
              <a:blip r:embed="rId8" cstate="print"/>
              <a:stretch>
                <a:fillRect/>
              </a:stretch>
            </p:blipFill>
            <p:spPr>
              <a:xfrm>
                <a:off x="1666875" y="4705350"/>
                <a:ext cx="2314575" cy="2333625"/>
              </a:xfrm>
              <a:prstGeom prst="rect">
                <a:avLst/>
              </a:prstGeom>
            </p:spPr>
          </p:pic>
          <p:pic>
            <p:nvPicPr>
              <p:cNvPr id="106" name="Picture 10"/>
              <p:cNvPicPr>
                <a:picLocks noChangeAspect="1"/>
              </p:cNvPicPr>
              <p:nvPr/>
            </p:nvPicPr>
            <p:blipFill>
              <a:blip r:embed="rId9" cstate="print"/>
              <a:stretch>
                <a:fillRect/>
              </a:stretch>
            </p:blipFill>
            <p:spPr>
              <a:xfrm>
                <a:off x="4212906" y="4705349"/>
                <a:ext cx="2314575" cy="2333625"/>
              </a:xfrm>
              <a:prstGeom prst="rect">
                <a:avLst/>
              </a:prstGeom>
            </p:spPr>
          </p:pic>
          <p:pic>
            <p:nvPicPr>
              <p:cNvPr id="107" name="Picture 11"/>
              <p:cNvPicPr>
                <a:picLocks noChangeAspect="1"/>
              </p:cNvPicPr>
              <p:nvPr/>
            </p:nvPicPr>
            <p:blipFill>
              <a:blip r:embed="rId10" cstate="print"/>
              <a:stretch>
                <a:fillRect/>
              </a:stretch>
            </p:blipFill>
            <p:spPr>
              <a:xfrm>
                <a:off x="6787514" y="4686300"/>
                <a:ext cx="2305050" cy="2324100"/>
              </a:xfrm>
              <a:prstGeom prst="rect">
                <a:avLst/>
              </a:prstGeom>
            </p:spPr>
          </p:pic>
        </p:grpSp>
        <p:sp>
          <p:nvSpPr>
            <p:cNvPr id="76" name="TextBox 75"/>
            <p:cNvSpPr txBox="1"/>
            <p:nvPr/>
          </p:nvSpPr>
          <p:spPr>
            <a:xfrm>
              <a:off x="3083856" y="934431"/>
              <a:ext cx="993734" cy="369332"/>
            </a:xfrm>
            <a:prstGeom prst="rect">
              <a:avLst/>
            </a:prstGeom>
            <a:noFill/>
          </p:spPr>
          <p:txBody>
            <a:bodyPr wrap="none" rtlCol="0">
              <a:spAutoFit/>
            </a:bodyPr>
            <a:lstStyle/>
            <a:p>
              <a:r>
                <a:rPr lang="en-US" dirty="0" smtClean="0"/>
                <a:t>SCATTER</a:t>
              </a:r>
              <a:endParaRPr lang="en-US" dirty="0"/>
            </a:p>
          </p:txBody>
        </p:sp>
        <p:sp>
          <p:nvSpPr>
            <p:cNvPr id="77" name="TextBox 76"/>
            <p:cNvSpPr txBox="1"/>
            <p:nvPr/>
          </p:nvSpPr>
          <p:spPr>
            <a:xfrm>
              <a:off x="4734118" y="934431"/>
              <a:ext cx="1566904" cy="369332"/>
            </a:xfrm>
            <a:prstGeom prst="rect">
              <a:avLst/>
            </a:prstGeom>
            <a:noFill/>
          </p:spPr>
          <p:txBody>
            <a:bodyPr wrap="none" rtlCol="0">
              <a:spAutoFit/>
            </a:bodyPr>
            <a:lstStyle/>
            <a:p>
              <a:r>
                <a:rPr lang="en-US" dirty="0" smtClean="0"/>
                <a:t>SSC DOUBLETS</a:t>
              </a:r>
              <a:endParaRPr lang="en-US" dirty="0"/>
            </a:p>
          </p:txBody>
        </p:sp>
        <p:sp>
          <p:nvSpPr>
            <p:cNvPr id="78" name="TextBox 77"/>
            <p:cNvSpPr txBox="1"/>
            <p:nvPr/>
          </p:nvSpPr>
          <p:spPr>
            <a:xfrm>
              <a:off x="6732897" y="934431"/>
              <a:ext cx="1563633" cy="369332"/>
            </a:xfrm>
            <a:prstGeom prst="rect">
              <a:avLst/>
            </a:prstGeom>
            <a:noFill/>
          </p:spPr>
          <p:txBody>
            <a:bodyPr wrap="none" rtlCol="0">
              <a:spAutoFit/>
            </a:bodyPr>
            <a:lstStyle/>
            <a:p>
              <a:r>
                <a:rPr lang="en-US" dirty="0" smtClean="0"/>
                <a:t>FSC DOUBLETS</a:t>
              </a:r>
              <a:endParaRPr lang="en-US" dirty="0"/>
            </a:p>
          </p:txBody>
        </p:sp>
        <p:sp>
          <p:nvSpPr>
            <p:cNvPr id="79" name="TextBox 78"/>
            <p:cNvSpPr txBox="1"/>
            <p:nvPr/>
          </p:nvSpPr>
          <p:spPr>
            <a:xfrm>
              <a:off x="1317808" y="1823772"/>
              <a:ext cx="1092479" cy="369332"/>
            </a:xfrm>
            <a:prstGeom prst="rect">
              <a:avLst/>
            </a:prstGeom>
            <a:noFill/>
          </p:spPr>
          <p:txBody>
            <a:bodyPr wrap="none" rtlCol="0">
              <a:spAutoFit/>
            </a:bodyPr>
            <a:lstStyle/>
            <a:p>
              <a:r>
                <a:rPr lang="en-US" dirty="0" smtClean="0"/>
                <a:t>CONTROL</a:t>
              </a:r>
              <a:endParaRPr lang="en-US" dirty="0"/>
            </a:p>
          </p:txBody>
        </p:sp>
        <p:sp>
          <p:nvSpPr>
            <p:cNvPr id="80" name="TextBox 79"/>
            <p:cNvSpPr txBox="1"/>
            <p:nvPr/>
          </p:nvSpPr>
          <p:spPr>
            <a:xfrm>
              <a:off x="1317808" y="3723847"/>
              <a:ext cx="588623" cy="369332"/>
            </a:xfrm>
            <a:prstGeom prst="rect">
              <a:avLst/>
            </a:prstGeom>
            <a:noFill/>
          </p:spPr>
          <p:txBody>
            <a:bodyPr wrap="none" rtlCol="0">
              <a:spAutoFit/>
            </a:bodyPr>
            <a:lstStyle/>
            <a:p>
              <a:r>
                <a:rPr lang="en-US" dirty="0" smtClean="0"/>
                <a:t>DDP</a:t>
              </a:r>
              <a:endParaRPr lang="en-US" dirty="0"/>
            </a:p>
          </p:txBody>
        </p:sp>
        <p:sp>
          <p:nvSpPr>
            <p:cNvPr id="81" name="TextBox 80"/>
            <p:cNvSpPr txBox="1"/>
            <p:nvPr/>
          </p:nvSpPr>
          <p:spPr>
            <a:xfrm>
              <a:off x="1317808" y="5282711"/>
              <a:ext cx="1066318" cy="369332"/>
            </a:xfrm>
            <a:prstGeom prst="rect">
              <a:avLst/>
            </a:prstGeom>
            <a:noFill/>
          </p:spPr>
          <p:txBody>
            <a:bodyPr wrap="none" rtlCol="0">
              <a:spAutoFit/>
            </a:bodyPr>
            <a:lstStyle/>
            <a:p>
              <a:r>
                <a:rPr lang="en-US" dirty="0" smtClean="0"/>
                <a:t>DDP+RER</a:t>
              </a:r>
              <a:endParaRPr lang="en-US" dirty="0"/>
            </a:p>
          </p:txBody>
        </p:sp>
        <p:sp>
          <p:nvSpPr>
            <p:cNvPr id="82" name="Oval 19"/>
            <p:cNvSpPr/>
            <p:nvPr/>
          </p:nvSpPr>
          <p:spPr>
            <a:xfrm rot="2273941">
              <a:off x="2960201" y="2323242"/>
              <a:ext cx="229269" cy="50318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Oval 20"/>
            <p:cNvSpPr/>
            <p:nvPr/>
          </p:nvSpPr>
          <p:spPr>
            <a:xfrm rot="2273941">
              <a:off x="2969165" y="4021197"/>
              <a:ext cx="229269" cy="50318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Oval 21"/>
            <p:cNvSpPr/>
            <p:nvPr/>
          </p:nvSpPr>
          <p:spPr>
            <a:xfrm rot="2273941">
              <a:off x="2982139" y="5765984"/>
              <a:ext cx="229269" cy="503189"/>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TextBox 84"/>
            <p:cNvSpPr txBox="1"/>
            <p:nvPr/>
          </p:nvSpPr>
          <p:spPr>
            <a:xfrm>
              <a:off x="3607618" y="2071172"/>
              <a:ext cx="683200" cy="253916"/>
            </a:xfrm>
            <a:prstGeom prst="rect">
              <a:avLst/>
            </a:prstGeom>
            <a:noFill/>
          </p:spPr>
          <p:txBody>
            <a:bodyPr wrap="none" rtlCol="0">
              <a:spAutoFit/>
            </a:bodyPr>
            <a:lstStyle/>
            <a:p>
              <a:r>
                <a:rPr lang="en-US" sz="1050" b="1" dirty="0" smtClean="0"/>
                <a:t>Live cells</a:t>
              </a:r>
              <a:endParaRPr lang="en-US" sz="1050" b="1" dirty="0"/>
            </a:p>
          </p:txBody>
        </p:sp>
        <p:sp>
          <p:nvSpPr>
            <p:cNvPr id="86" name="TextBox 85"/>
            <p:cNvSpPr txBox="1"/>
            <p:nvPr/>
          </p:nvSpPr>
          <p:spPr>
            <a:xfrm>
              <a:off x="1366141" y="2358070"/>
              <a:ext cx="1168910" cy="253916"/>
            </a:xfrm>
            <a:prstGeom prst="rect">
              <a:avLst/>
            </a:prstGeom>
            <a:noFill/>
          </p:spPr>
          <p:txBody>
            <a:bodyPr wrap="none" rtlCol="0">
              <a:spAutoFit/>
            </a:bodyPr>
            <a:lstStyle/>
            <a:p>
              <a:r>
                <a:rPr lang="en-US" sz="1050" b="1" dirty="0" smtClean="0"/>
                <a:t>Debris/Dead cells</a:t>
              </a:r>
              <a:endParaRPr lang="en-US" sz="1050" b="1" dirty="0"/>
            </a:p>
          </p:txBody>
        </p:sp>
        <p:cxnSp>
          <p:nvCxnSpPr>
            <p:cNvPr id="87" name="Straight Arrow Connector 27"/>
            <p:cNvCxnSpPr/>
            <p:nvPr/>
          </p:nvCxnSpPr>
          <p:spPr>
            <a:xfrm>
              <a:off x="2439704" y="2504484"/>
              <a:ext cx="54864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8" name="TextBox 87"/>
            <p:cNvSpPr txBox="1"/>
            <p:nvPr/>
          </p:nvSpPr>
          <p:spPr>
            <a:xfrm>
              <a:off x="4766244" y="1476942"/>
              <a:ext cx="817853" cy="253916"/>
            </a:xfrm>
            <a:prstGeom prst="rect">
              <a:avLst/>
            </a:prstGeom>
            <a:noFill/>
          </p:spPr>
          <p:txBody>
            <a:bodyPr wrap="none" rtlCol="0">
              <a:spAutoFit/>
            </a:bodyPr>
            <a:lstStyle/>
            <a:p>
              <a:r>
                <a:rPr lang="en-US" sz="1050" b="1" dirty="0" smtClean="0"/>
                <a:t>Cells clump</a:t>
              </a:r>
              <a:endParaRPr lang="en-US" sz="1050" b="1" dirty="0"/>
            </a:p>
          </p:txBody>
        </p:sp>
        <p:cxnSp>
          <p:nvCxnSpPr>
            <p:cNvPr id="89" name="Straight Arrow Connector 35"/>
            <p:cNvCxnSpPr/>
            <p:nvPr/>
          </p:nvCxnSpPr>
          <p:spPr>
            <a:xfrm>
              <a:off x="4951379" y="1730858"/>
              <a:ext cx="77821" cy="4711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0" name="TextBox 89"/>
            <p:cNvSpPr txBox="1"/>
            <p:nvPr/>
          </p:nvSpPr>
          <p:spPr>
            <a:xfrm>
              <a:off x="5337587" y="2377526"/>
              <a:ext cx="795411" cy="253916"/>
            </a:xfrm>
            <a:prstGeom prst="rect">
              <a:avLst/>
            </a:prstGeom>
            <a:noFill/>
          </p:spPr>
          <p:txBody>
            <a:bodyPr wrap="none" rtlCol="0">
              <a:spAutoFit/>
            </a:bodyPr>
            <a:lstStyle/>
            <a:p>
              <a:r>
                <a:rPr lang="en-US" sz="1050" b="1" dirty="0" smtClean="0"/>
                <a:t>Single cells</a:t>
              </a:r>
              <a:endParaRPr lang="en-US" sz="1050" b="1" dirty="0"/>
            </a:p>
          </p:txBody>
        </p:sp>
        <p:cxnSp>
          <p:nvCxnSpPr>
            <p:cNvPr id="91" name="Straight Arrow Connector 40"/>
            <p:cNvCxnSpPr/>
            <p:nvPr/>
          </p:nvCxnSpPr>
          <p:spPr>
            <a:xfrm flipH="1" flipV="1">
              <a:off x="5193454" y="2316340"/>
              <a:ext cx="203874" cy="1466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2" name="TextBox 91"/>
            <p:cNvSpPr txBox="1"/>
            <p:nvPr/>
          </p:nvSpPr>
          <p:spPr>
            <a:xfrm>
              <a:off x="6741574" y="1424065"/>
              <a:ext cx="817853" cy="253916"/>
            </a:xfrm>
            <a:prstGeom prst="rect">
              <a:avLst/>
            </a:prstGeom>
            <a:noFill/>
          </p:spPr>
          <p:txBody>
            <a:bodyPr wrap="none" rtlCol="0">
              <a:spAutoFit/>
            </a:bodyPr>
            <a:lstStyle/>
            <a:p>
              <a:r>
                <a:rPr lang="en-US" sz="1050" b="1" dirty="0" smtClean="0"/>
                <a:t>Cells clump</a:t>
              </a:r>
              <a:endParaRPr lang="en-US" sz="1050" b="1" dirty="0"/>
            </a:p>
          </p:txBody>
        </p:sp>
        <p:cxnSp>
          <p:nvCxnSpPr>
            <p:cNvPr id="93" name="Straight Arrow Connector 43"/>
            <p:cNvCxnSpPr>
              <a:stCxn id="92" idx="2"/>
            </p:cNvCxnSpPr>
            <p:nvPr/>
          </p:nvCxnSpPr>
          <p:spPr>
            <a:xfrm>
              <a:off x="7150501" y="1677981"/>
              <a:ext cx="77150" cy="14579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4" name="TextBox 93"/>
            <p:cNvSpPr txBox="1"/>
            <p:nvPr/>
          </p:nvSpPr>
          <p:spPr>
            <a:xfrm>
              <a:off x="7447951" y="2154539"/>
              <a:ext cx="795411" cy="253916"/>
            </a:xfrm>
            <a:prstGeom prst="rect">
              <a:avLst/>
            </a:prstGeom>
            <a:noFill/>
          </p:spPr>
          <p:txBody>
            <a:bodyPr wrap="none" rtlCol="0">
              <a:spAutoFit/>
            </a:bodyPr>
            <a:lstStyle/>
            <a:p>
              <a:r>
                <a:rPr lang="en-US" sz="1050" b="1" dirty="0" smtClean="0"/>
                <a:t>Single cells</a:t>
              </a:r>
              <a:endParaRPr lang="en-US" sz="1050" b="1" dirty="0"/>
            </a:p>
          </p:txBody>
        </p:sp>
        <p:cxnSp>
          <p:nvCxnSpPr>
            <p:cNvPr id="95" name="Straight Arrow Connector 45"/>
            <p:cNvCxnSpPr/>
            <p:nvPr/>
          </p:nvCxnSpPr>
          <p:spPr>
            <a:xfrm flipH="1" flipV="1">
              <a:off x="7303818" y="2093353"/>
              <a:ext cx="203874" cy="14661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6" name="TextBox 95"/>
            <p:cNvSpPr txBox="1"/>
            <p:nvPr/>
          </p:nvSpPr>
          <p:spPr>
            <a:xfrm>
              <a:off x="2988344" y="1476942"/>
              <a:ext cx="808235" cy="253916"/>
            </a:xfrm>
            <a:prstGeom prst="rect">
              <a:avLst/>
            </a:prstGeom>
            <a:noFill/>
          </p:spPr>
          <p:txBody>
            <a:bodyPr wrap="none" rtlCol="0">
              <a:spAutoFit/>
            </a:bodyPr>
            <a:lstStyle/>
            <a:p>
              <a:r>
                <a:rPr lang="en-US" sz="1050" b="1" dirty="0" smtClean="0"/>
                <a:t>Aggregates</a:t>
              </a:r>
              <a:endParaRPr lang="en-US" sz="1050" b="1" dirty="0"/>
            </a:p>
          </p:txBody>
        </p:sp>
        <p:cxnSp>
          <p:nvCxnSpPr>
            <p:cNvPr id="97" name="Straight Arrow Connector 49"/>
            <p:cNvCxnSpPr>
              <a:stCxn id="96" idx="2"/>
            </p:cNvCxnSpPr>
            <p:nvPr/>
          </p:nvCxnSpPr>
          <p:spPr>
            <a:xfrm flipH="1">
              <a:off x="3319841" y="1730858"/>
              <a:ext cx="72621" cy="42368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51"/>
            <p:cNvCxnSpPr/>
            <p:nvPr/>
          </p:nvCxnSpPr>
          <p:spPr>
            <a:xfrm>
              <a:off x="3527083" y="1689657"/>
              <a:ext cx="647529" cy="134115"/>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08" name="TextBox 107"/>
          <p:cNvSpPr txBox="1"/>
          <p:nvPr/>
        </p:nvSpPr>
        <p:spPr>
          <a:xfrm>
            <a:off x="2546187" y="2720517"/>
            <a:ext cx="452368" cy="276999"/>
          </a:xfrm>
          <a:prstGeom prst="rect">
            <a:avLst/>
          </a:prstGeom>
          <a:noFill/>
        </p:spPr>
        <p:txBody>
          <a:bodyPr wrap="none" rtlCol="0">
            <a:spAutoFit/>
          </a:bodyPr>
          <a:lstStyle/>
          <a:p>
            <a:r>
              <a:rPr lang="en-US" sz="1200" b="1" dirty="0" smtClean="0"/>
              <a:t>86%</a:t>
            </a:r>
            <a:endParaRPr lang="en-US" sz="1200" b="1" dirty="0"/>
          </a:p>
        </p:txBody>
      </p:sp>
      <p:sp>
        <p:nvSpPr>
          <p:cNvPr id="109" name="TextBox 108"/>
          <p:cNvSpPr txBox="1"/>
          <p:nvPr/>
        </p:nvSpPr>
        <p:spPr>
          <a:xfrm>
            <a:off x="2532926" y="4676001"/>
            <a:ext cx="453970" cy="276999"/>
          </a:xfrm>
          <a:prstGeom prst="rect">
            <a:avLst/>
          </a:prstGeom>
          <a:noFill/>
        </p:spPr>
        <p:txBody>
          <a:bodyPr wrap="none" rtlCol="0">
            <a:spAutoFit/>
          </a:bodyPr>
          <a:lstStyle/>
          <a:p>
            <a:r>
              <a:rPr lang="en-US" sz="1200" b="1" dirty="0" smtClean="0"/>
              <a:t>49%</a:t>
            </a:r>
            <a:endParaRPr lang="en-US" sz="1200" b="1" dirty="0"/>
          </a:p>
        </p:txBody>
      </p:sp>
      <p:sp>
        <p:nvSpPr>
          <p:cNvPr id="110" name="TextBox 109"/>
          <p:cNvSpPr txBox="1"/>
          <p:nvPr/>
        </p:nvSpPr>
        <p:spPr>
          <a:xfrm>
            <a:off x="2594030" y="6504801"/>
            <a:ext cx="453970" cy="276999"/>
          </a:xfrm>
          <a:prstGeom prst="rect">
            <a:avLst/>
          </a:prstGeom>
          <a:noFill/>
        </p:spPr>
        <p:txBody>
          <a:bodyPr wrap="none" rtlCol="0">
            <a:spAutoFit/>
          </a:bodyPr>
          <a:lstStyle/>
          <a:p>
            <a:r>
              <a:rPr lang="en-US" sz="1200" b="1" dirty="0" smtClean="0"/>
              <a:t>57%</a:t>
            </a:r>
            <a:endParaRPr lang="en-US" sz="1200" b="1" dirty="0"/>
          </a:p>
        </p:txBody>
      </p:sp>
      <p:sp>
        <p:nvSpPr>
          <p:cNvPr id="111" name="TextBox 110"/>
          <p:cNvSpPr txBox="1"/>
          <p:nvPr/>
        </p:nvSpPr>
        <p:spPr>
          <a:xfrm>
            <a:off x="5700414" y="5974814"/>
            <a:ext cx="453970" cy="276999"/>
          </a:xfrm>
          <a:prstGeom prst="rect">
            <a:avLst/>
          </a:prstGeom>
          <a:noFill/>
        </p:spPr>
        <p:txBody>
          <a:bodyPr wrap="none" rtlCol="0">
            <a:spAutoFit/>
          </a:bodyPr>
          <a:lstStyle/>
          <a:p>
            <a:r>
              <a:rPr lang="en-US" sz="1200" b="1" dirty="0" smtClean="0"/>
              <a:t>82%</a:t>
            </a:r>
            <a:endParaRPr lang="en-US" sz="1200" b="1" dirty="0"/>
          </a:p>
        </p:txBody>
      </p:sp>
      <p:sp>
        <p:nvSpPr>
          <p:cNvPr id="112" name="TextBox 111"/>
          <p:cNvSpPr txBox="1"/>
          <p:nvPr/>
        </p:nvSpPr>
        <p:spPr>
          <a:xfrm>
            <a:off x="3747442" y="6335688"/>
            <a:ext cx="453970" cy="276999"/>
          </a:xfrm>
          <a:prstGeom prst="rect">
            <a:avLst/>
          </a:prstGeom>
          <a:noFill/>
        </p:spPr>
        <p:txBody>
          <a:bodyPr wrap="none" rtlCol="0">
            <a:spAutoFit/>
          </a:bodyPr>
          <a:lstStyle/>
          <a:p>
            <a:r>
              <a:rPr lang="en-US" sz="1200" b="1" dirty="0" smtClean="0"/>
              <a:t>94%</a:t>
            </a:r>
            <a:endParaRPr lang="en-US" sz="1200" b="1" dirty="0"/>
          </a:p>
        </p:txBody>
      </p:sp>
      <p:sp>
        <p:nvSpPr>
          <p:cNvPr id="113" name="TextBox 112"/>
          <p:cNvSpPr txBox="1"/>
          <p:nvPr/>
        </p:nvSpPr>
        <p:spPr>
          <a:xfrm>
            <a:off x="3791835" y="4428437"/>
            <a:ext cx="453970" cy="276999"/>
          </a:xfrm>
          <a:prstGeom prst="rect">
            <a:avLst/>
          </a:prstGeom>
          <a:noFill/>
        </p:spPr>
        <p:txBody>
          <a:bodyPr wrap="none" rtlCol="0">
            <a:spAutoFit/>
          </a:bodyPr>
          <a:lstStyle/>
          <a:p>
            <a:r>
              <a:rPr lang="en-US" sz="1200" b="1" dirty="0" smtClean="0"/>
              <a:t>93%</a:t>
            </a:r>
            <a:endParaRPr lang="en-US" sz="1200" b="1" dirty="0"/>
          </a:p>
        </p:txBody>
      </p:sp>
      <p:sp>
        <p:nvSpPr>
          <p:cNvPr id="114" name="TextBox 113"/>
          <p:cNvSpPr txBox="1"/>
          <p:nvPr/>
        </p:nvSpPr>
        <p:spPr>
          <a:xfrm>
            <a:off x="5758961" y="4072760"/>
            <a:ext cx="453970" cy="276999"/>
          </a:xfrm>
          <a:prstGeom prst="rect">
            <a:avLst/>
          </a:prstGeom>
          <a:noFill/>
        </p:spPr>
        <p:txBody>
          <a:bodyPr wrap="none" rtlCol="0">
            <a:spAutoFit/>
          </a:bodyPr>
          <a:lstStyle/>
          <a:p>
            <a:r>
              <a:rPr lang="en-US" sz="1200" b="1" dirty="0" smtClean="0"/>
              <a:t>80%</a:t>
            </a:r>
            <a:endParaRPr lang="en-US" sz="1200" b="1" dirty="0"/>
          </a:p>
        </p:txBody>
      </p:sp>
      <p:sp>
        <p:nvSpPr>
          <p:cNvPr id="115" name="TextBox 114"/>
          <p:cNvSpPr txBox="1"/>
          <p:nvPr/>
        </p:nvSpPr>
        <p:spPr>
          <a:xfrm>
            <a:off x="3809456" y="2519367"/>
            <a:ext cx="453970" cy="276999"/>
          </a:xfrm>
          <a:prstGeom prst="rect">
            <a:avLst/>
          </a:prstGeom>
          <a:noFill/>
        </p:spPr>
        <p:txBody>
          <a:bodyPr wrap="none" rtlCol="0">
            <a:spAutoFit/>
          </a:bodyPr>
          <a:lstStyle/>
          <a:p>
            <a:r>
              <a:rPr lang="en-US" sz="1200" b="1" dirty="0" smtClean="0"/>
              <a:t>93%</a:t>
            </a:r>
            <a:endParaRPr lang="en-US" sz="1200" b="1" dirty="0"/>
          </a:p>
        </p:txBody>
      </p:sp>
      <p:sp>
        <p:nvSpPr>
          <p:cNvPr id="116" name="TextBox 115"/>
          <p:cNvSpPr txBox="1"/>
          <p:nvPr/>
        </p:nvSpPr>
        <p:spPr>
          <a:xfrm>
            <a:off x="5776582" y="2163690"/>
            <a:ext cx="453970" cy="276999"/>
          </a:xfrm>
          <a:prstGeom prst="rect">
            <a:avLst/>
          </a:prstGeom>
          <a:noFill/>
        </p:spPr>
        <p:txBody>
          <a:bodyPr wrap="none" rtlCol="0">
            <a:spAutoFit/>
          </a:bodyPr>
          <a:lstStyle/>
          <a:p>
            <a:r>
              <a:rPr lang="en-US" sz="1200" b="1" dirty="0"/>
              <a:t>9</a:t>
            </a:r>
            <a:r>
              <a:rPr lang="en-US" sz="1200" b="1" dirty="0" smtClean="0"/>
              <a:t>0%</a:t>
            </a:r>
            <a:endParaRPr lang="en-US" sz="1200" b="1" dirty="0"/>
          </a:p>
        </p:txBody>
      </p:sp>
      <p:sp>
        <p:nvSpPr>
          <p:cNvPr id="117" name="TextBox 116"/>
          <p:cNvSpPr txBox="1"/>
          <p:nvPr/>
        </p:nvSpPr>
        <p:spPr>
          <a:xfrm>
            <a:off x="1711684" y="2703953"/>
            <a:ext cx="453970" cy="276999"/>
          </a:xfrm>
          <a:prstGeom prst="rect">
            <a:avLst/>
          </a:prstGeom>
          <a:noFill/>
        </p:spPr>
        <p:txBody>
          <a:bodyPr wrap="none" rtlCol="0">
            <a:spAutoFit/>
          </a:bodyPr>
          <a:lstStyle/>
          <a:p>
            <a:r>
              <a:rPr lang="en-US" sz="1200" b="1" dirty="0" smtClean="0"/>
              <a:t>10%</a:t>
            </a:r>
            <a:endParaRPr lang="en-US" sz="1200" b="1" dirty="0"/>
          </a:p>
        </p:txBody>
      </p:sp>
      <p:sp>
        <p:nvSpPr>
          <p:cNvPr id="118" name="TextBox 117"/>
          <p:cNvSpPr txBox="1"/>
          <p:nvPr/>
        </p:nvSpPr>
        <p:spPr>
          <a:xfrm>
            <a:off x="1711684" y="6452412"/>
            <a:ext cx="453970" cy="276999"/>
          </a:xfrm>
          <a:prstGeom prst="rect">
            <a:avLst/>
          </a:prstGeom>
          <a:noFill/>
        </p:spPr>
        <p:txBody>
          <a:bodyPr wrap="none" rtlCol="0">
            <a:spAutoFit/>
          </a:bodyPr>
          <a:lstStyle/>
          <a:p>
            <a:r>
              <a:rPr lang="en-US" sz="1200" b="1" dirty="0" smtClean="0"/>
              <a:t>19%</a:t>
            </a:r>
            <a:endParaRPr lang="en-US" sz="1200" b="1" dirty="0"/>
          </a:p>
        </p:txBody>
      </p:sp>
      <p:sp>
        <p:nvSpPr>
          <p:cNvPr id="119" name="TextBox 118"/>
          <p:cNvSpPr txBox="1"/>
          <p:nvPr/>
        </p:nvSpPr>
        <p:spPr>
          <a:xfrm>
            <a:off x="1688898" y="4566936"/>
            <a:ext cx="453970" cy="276999"/>
          </a:xfrm>
          <a:prstGeom prst="rect">
            <a:avLst/>
          </a:prstGeom>
          <a:noFill/>
        </p:spPr>
        <p:txBody>
          <a:bodyPr wrap="none" rtlCol="0">
            <a:spAutoFit/>
          </a:bodyPr>
          <a:lstStyle/>
          <a:p>
            <a:r>
              <a:rPr lang="en-US" sz="1200" b="1" dirty="0" smtClean="0"/>
              <a:t>19%</a:t>
            </a:r>
            <a:endParaRPr lang="en-US" sz="1200" b="1"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1143000"/>
            <a:ext cx="317716" cy="369332"/>
          </a:xfrm>
          <a:prstGeom prst="rect">
            <a:avLst/>
          </a:prstGeom>
          <a:noFill/>
        </p:spPr>
        <p:txBody>
          <a:bodyPr wrap="none" rtlCol="0">
            <a:spAutoFit/>
          </a:bodyPr>
          <a:lstStyle/>
          <a:p>
            <a:r>
              <a:rPr lang="en-US" altLang="zh-CN" dirty="0" smtClean="0"/>
              <a:t>A</a:t>
            </a:r>
            <a:endParaRPr lang="zh-CN" altLang="en-US" dirty="0"/>
          </a:p>
        </p:txBody>
      </p:sp>
      <p:sp>
        <p:nvSpPr>
          <p:cNvPr id="5" name="TextBox 4"/>
          <p:cNvSpPr txBox="1"/>
          <p:nvPr/>
        </p:nvSpPr>
        <p:spPr>
          <a:xfrm>
            <a:off x="3352800" y="1143000"/>
            <a:ext cx="309700" cy="369332"/>
          </a:xfrm>
          <a:prstGeom prst="rect">
            <a:avLst/>
          </a:prstGeom>
          <a:noFill/>
        </p:spPr>
        <p:txBody>
          <a:bodyPr wrap="none" rtlCol="0">
            <a:spAutoFit/>
          </a:bodyPr>
          <a:lstStyle/>
          <a:p>
            <a:r>
              <a:rPr lang="en-US" altLang="zh-CN" dirty="0" smtClean="0"/>
              <a:t>B</a:t>
            </a:r>
            <a:endParaRPr lang="zh-CN" altLang="en-US" dirty="0"/>
          </a:p>
        </p:txBody>
      </p:sp>
      <p:graphicFrame>
        <p:nvGraphicFramePr>
          <p:cNvPr id="6" name="Object 26"/>
          <p:cNvGraphicFramePr>
            <a:graphicFrameLocks noChangeAspect="1"/>
          </p:cNvGraphicFramePr>
          <p:nvPr>
            <p:extLst>
              <p:ext uri="{D42A27DB-BD31-4B8C-83A1-F6EECF244321}">
                <p14:modId xmlns:p14="http://schemas.microsoft.com/office/powerpoint/2010/main" val="2768252619"/>
              </p:ext>
            </p:extLst>
          </p:nvPr>
        </p:nvGraphicFramePr>
        <p:xfrm>
          <a:off x="3608388" y="1344612"/>
          <a:ext cx="2070433" cy="1828800"/>
        </p:xfrm>
        <a:graphic>
          <a:graphicData uri="http://schemas.openxmlformats.org/presentationml/2006/ole">
            <mc:AlternateContent xmlns:mc="http://schemas.openxmlformats.org/markup-compatibility/2006">
              <mc:Choice xmlns:v="urn:schemas-microsoft-com:vml" Requires="v">
                <p:oleObj spid="_x0000_s1046" name="Prism 6" r:id="rId4" imgW="3896868" imgH="3435096" progId="Prism6.Document">
                  <p:embed/>
                </p:oleObj>
              </mc:Choice>
              <mc:Fallback>
                <p:oleObj name="Prism 6" r:id="rId4" imgW="3896868" imgH="3435096" progId="Prism6.Document">
                  <p:embed/>
                  <p:pic>
                    <p:nvPicPr>
                      <p:cNvPr id="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608388" y="1344612"/>
                        <a:ext cx="2070433"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7" name="Object 27"/>
          <p:cNvGraphicFramePr>
            <a:graphicFrameLocks noChangeAspect="1"/>
          </p:cNvGraphicFramePr>
          <p:nvPr>
            <p:extLst>
              <p:ext uri="{D42A27DB-BD31-4B8C-83A1-F6EECF244321}">
                <p14:modId xmlns:p14="http://schemas.microsoft.com/office/powerpoint/2010/main" val="4058329317"/>
              </p:ext>
            </p:extLst>
          </p:nvPr>
        </p:nvGraphicFramePr>
        <p:xfrm>
          <a:off x="1015999" y="1344612"/>
          <a:ext cx="2071546" cy="1828800"/>
        </p:xfrm>
        <a:graphic>
          <a:graphicData uri="http://schemas.openxmlformats.org/presentationml/2006/ole">
            <mc:AlternateContent xmlns:mc="http://schemas.openxmlformats.org/markup-compatibility/2006">
              <mc:Choice xmlns:v="urn:schemas-microsoft-com:vml" Requires="v">
                <p:oleObj spid="_x0000_s1047" name="Prism 6" r:id="rId6" imgW="3896868" imgH="3435096" progId="Prism6.Document">
                  <p:embed/>
                </p:oleObj>
              </mc:Choice>
              <mc:Fallback>
                <p:oleObj name="Prism 6" r:id="rId6" imgW="3896868" imgH="3435096" progId="Prism6.Document">
                  <p:embed/>
                  <p:pic>
                    <p:nvPicPr>
                      <p:cNvPr id="0"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015999" y="1344612"/>
                        <a:ext cx="2071546" cy="1828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矩形 7"/>
          <p:cNvSpPr/>
          <p:nvPr/>
        </p:nvSpPr>
        <p:spPr>
          <a:xfrm>
            <a:off x="0" y="457200"/>
            <a:ext cx="2568845" cy="369332"/>
          </a:xfrm>
          <a:prstGeom prst="rect">
            <a:avLst/>
          </a:prstGeom>
        </p:spPr>
        <p:txBody>
          <a:bodyPr wrap="none">
            <a:spAutoFit/>
          </a:bodyPr>
          <a:lstStyle/>
          <a:p>
            <a:r>
              <a:rPr lang="en-US" altLang="zh-CN" b="1" dirty="0" smtClean="0" bmk="OLE_LINK92">
                <a:solidFill>
                  <a:srgbClr val="0000CC"/>
                </a:solidFill>
                <a:latin typeface="Calibri" pitchFamily="34" charset="0"/>
                <a:ea typeface="宋体" pitchFamily="2" charset="-122"/>
                <a:cs typeface="Times New Roman" pitchFamily="18" charset="0"/>
              </a:rPr>
              <a:t>Supplementary Figure 5. </a:t>
            </a:r>
            <a:endParaRPr lang="zh-CN" altLang="en-US" dirty="0"/>
          </a:p>
        </p:txBody>
      </p:sp>
      <p:sp>
        <p:nvSpPr>
          <p:cNvPr id="9" name="TextBox 8"/>
          <p:cNvSpPr txBox="1"/>
          <p:nvPr/>
        </p:nvSpPr>
        <p:spPr>
          <a:xfrm>
            <a:off x="116633" y="3429000"/>
            <a:ext cx="6705600" cy="600164"/>
          </a:xfrm>
          <a:prstGeom prst="rect">
            <a:avLst/>
          </a:prstGeom>
          <a:noFill/>
        </p:spPr>
        <p:txBody>
          <a:bodyPr wrap="square" rtlCol="0">
            <a:spAutoFit/>
          </a:bodyPr>
          <a:lstStyle/>
          <a:p>
            <a:r>
              <a:rPr lang="en-US" sz="1100" b="1" dirty="0"/>
              <a:t>Supplementary Figure </a:t>
            </a:r>
            <a:r>
              <a:rPr lang="en-US" sz="1100" b="1" dirty="0" smtClean="0"/>
              <a:t>5. </a:t>
            </a:r>
            <a:r>
              <a:rPr lang="en-US" sz="1100" dirty="0"/>
              <a:t>OVCAR-3 cells were treated with TGF-β1 (80pM), cisplatin (1μM), HTS (100nM), or RER (40nM) alone or in combination for 4 days. Total RNA was extracted for the measurements of the mRNA levels of E-cadherin and snail with </a:t>
            </a:r>
            <a:r>
              <a:rPr lang="en-US" sz="1100" dirty="0" err="1"/>
              <a:t>qRT</a:t>
            </a:r>
            <a:r>
              <a:rPr lang="en-US" sz="1100" dirty="0"/>
              <a:t>-PCR. Data are presented as </a:t>
            </a:r>
            <a:r>
              <a:rPr lang="en-US" sz="1100" dirty="0" err="1"/>
              <a:t>mean±SEM</a:t>
            </a:r>
            <a:r>
              <a:rPr lang="en-US" sz="1100" dirty="0"/>
              <a:t>. *</a:t>
            </a:r>
            <a:r>
              <a:rPr lang="en-US" sz="1100" i="1" dirty="0"/>
              <a:t>P</a:t>
            </a:r>
            <a:r>
              <a:rPr lang="en-US" sz="1100" dirty="0"/>
              <a:t>&lt; 0.05; **</a:t>
            </a:r>
            <a:r>
              <a:rPr lang="en-US" sz="1100" i="1" dirty="0"/>
              <a:t> P</a:t>
            </a:r>
            <a:r>
              <a:rPr lang="en-US" sz="1100" dirty="0"/>
              <a:t>&lt; 0.01; ***</a:t>
            </a:r>
            <a:r>
              <a:rPr lang="en-US" sz="1100" i="1" dirty="0"/>
              <a:t> P</a:t>
            </a:r>
            <a:r>
              <a:rPr lang="en-US" sz="1100" dirty="0"/>
              <a:t>&lt; 0.001.</a:t>
            </a:r>
          </a:p>
        </p:txBody>
      </p:sp>
    </p:spTree>
    <p:extLst>
      <p:ext uri="{BB962C8B-B14F-4D97-AF65-F5344CB8AC3E}">
        <p14:creationId xmlns:p14="http://schemas.microsoft.com/office/powerpoint/2010/main" val="305982925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252</TotalTime>
  <Words>478</Words>
  <Application>Microsoft Office PowerPoint</Application>
  <PresentationFormat>On-screen Show (4:3)</PresentationFormat>
  <Paragraphs>67</Paragraphs>
  <Slides>5</Slides>
  <Notes>3</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vt:i4>
      </vt:variant>
    </vt:vector>
  </HeadingPairs>
  <TitlesOfParts>
    <vt:vector size="11" baseType="lpstr">
      <vt:lpstr>宋体</vt:lpstr>
      <vt:lpstr>Arial</vt:lpstr>
      <vt:lpstr>Calibri</vt:lpstr>
      <vt:lpstr>Times New Roman</vt:lpstr>
      <vt:lpstr>Office Theme</vt:lpstr>
      <vt:lpstr>Prism 6</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LuZhe Sun</dc:creator>
  <cp:lastModifiedBy>Sun, Luzhe</cp:lastModifiedBy>
  <cp:revision>18</cp:revision>
  <dcterms:created xsi:type="dcterms:W3CDTF">2016-11-16T20:56:18Z</dcterms:created>
  <dcterms:modified xsi:type="dcterms:W3CDTF">2018-01-25T16:56:35Z</dcterms:modified>
</cp:coreProperties>
</file>