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-1843" y="235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5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6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33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72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6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16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47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7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55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18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010B2-50BE-4CC0-8F61-874B431D087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CDFFB-E121-482A-81FA-EA72DB384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71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886" y="1030509"/>
            <a:ext cx="60446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A novel model of heterogeneous hypoxia reveals an hypoxic-like response in normoxic cancer cells</a:t>
            </a:r>
            <a:endParaRPr lang="en-GB" sz="1400" dirty="0"/>
          </a:p>
          <a:p>
            <a:r>
              <a:rPr lang="en-GB" sz="1400" b="1" dirty="0"/>
              <a:t> </a:t>
            </a:r>
            <a:endParaRPr lang="en-GB" sz="1400" dirty="0"/>
          </a:p>
          <a:p>
            <a:r>
              <a:rPr lang="en-GB" sz="1400" dirty="0"/>
              <a:t>Hannah </a:t>
            </a:r>
            <a:r>
              <a:rPr lang="en-GB" sz="1400" dirty="0" smtClean="0"/>
              <a:t>Harrison, </a:t>
            </a:r>
            <a:r>
              <a:rPr lang="en-GB" sz="1400" dirty="0"/>
              <a:t>Henry Pegg, Jamie Thompson, Christian Bates and Paul </a:t>
            </a:r>
            <a:r>
              <a:rPr lang="en-GB" sz="1400" dirty="0" smtClean="0"/>
              <a:t>Shore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9032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esterns\260216\LamforHIF (Chemi Hi Sensitivity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736" y="4509631"/>
            <a:ext cx="2496316" cy="83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G:\Westerns\260216\HIF (Chemi Hi Sensitivity)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"/>
          <a:stretch/>
        </p:blipFill>
        <p:spPr bwMode="auto">
          <a:xfrm>
            <a:off x="1648276" y="2364598"/>
            <a:ext cx="2568153" cy="145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1518339" y="1911092"/>
            <a:ext cx="11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MCF7-parental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812723" y="1607994"/>
            <a:ext cx="1715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MCF7-mHIF-YFP-DD [47]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2403469" y="1612640"/>
            <a:ext cx="1715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MCF7-mHIF-YFP-DD [48]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092420" y="168184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231-mHIF-YFP-DD [50]</a:t>
            </a:r>
            <a:endParaRPr lang="en-GB" sz="12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63787" y="2607950"/>
            <a:ext cx="4275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40811" y="2609893"/>
            <a:ext cx="4275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44262" y="2603885"/>
            <a:ext cx="4275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53467" y="2609893"/>
            <a:ext cx="4275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1925" y="294802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  +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397883" y="294802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  +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014152" y="294802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  +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605725" y="294802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  +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63668" y="3002650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10µM TMP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458165" y="3460559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HIF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469460" y="4773932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Lamin</a:t>
            </a:r>
            <a:r>
              <a:rPr lang="en-GB" sz="1400" dirty="0" smtClean="0"/>
              <a:t> B1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6987" y="5745955"/>
            <a:ext cx="5861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b="1" u="sng" dirty="0" smtClean="0"/>
          </a:p>
          <a:p>
            <a:r>
              <a:rPr lang="en-GB" sz="1200" dirty="0" smtClean="0"/>
              <a:t>Western blot was cut in 2 halves with top being labelled for HIF and bottom for </a:t>
            </a:r>
            <a:r>
              <a:rPr lang="en-GB" sz="1200" dirty="0" err="1" smtClean="0"/>
              <a:t>Lamin</a:t>
            </a:r>
            <a:r>
              <a:rPr lang="en-GB" sz="1200" dirty="0" smtClean="0"/>
              <a:t> B1.</a:t>
            </a:r>
          </a:p>
          <a:p>
            <a:r>
              <a:rPr lang="en-GB" sz="1200" dirty="0" smtClean="0"/>
              <a:t>This unedited western shows MCF7 parental cells, 2 MCF7-mHIF clones (#47 and 48) and 1 231-mHIF clone (#50)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212637" y="205959"/>
            <a:ext cx="361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Harrison</a:t>
            </a:r>
            <a:r>
              <a:rPr lang="en-GB" b="1" i="1" dirty="0" smtClean="0"/>
              <a:t>etal</a:t>
            </a:r>
            <a:r>
              <a:rPr lang="en-GB" b="1" dirty="0" smtClean="0"/>
              <a:t>_SupplementalFigure1</a:t>
            </a:r>
          </a:p>
        </p:txBody>
      </p:sp>
    </p:spTree>
    <p:extLst>
      <p:ext uri="{BB962C8B-B14F-4D97-AF65-F5344CB8AC3E}">
        <p14:creationId xmlns:p14="http://schemas.microsoft.com/office/powerpoint/2010/main" val="1437737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37" y="205959"/>
            <a:ext cx="350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Harrison</a:t>
            </a:r>
            <a:r>
              <a:rPr lang="en-GB" b="1" i="1" dirty="0" smtClean="0"/>
              <a:t>etal</a:t>
            </a:r>
            <a:r>
              <a:rPr lang="en-GB" b="1" dirty="0" smtClean="0"/>
              <a:t>_SupplementalFigure2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" y="1168167"/>
            <a:ext cx="5792787" cy="336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6810" y="13667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40960" y="30303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4987" y="4538203"/>
            <a:ext cx="5861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b="1" u="sng" dirty="0" smtClean="0"/>
          </a:p>
          <a:p>
            <a:r>
              <a:rPr lang="en-GB" sz="1200" dirty="0" smtClean="0"/>
              <a:t>The hypoxic effect of conditioned medium taken from MCF7 and MDA-MB-231 upon mammosphere formation is blocked by addition of the HIF1 inhibitor, YC-1, during conditioning. Represented as mean +/- SEM. * P&lt;0.05 from 21% control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41883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3317" y="1234992"/>
            <a:ext cx="5396011" cy="1515505"/>
            <a:chOff x="2417456" y="603343"/>
            <a:chExt cx="5396011" cy="1515505"/>
          </a:xfrm>
        </p:grpSpPr>
        <p:grpSp>
          <p:nvGrpSpPr>
            <p:cNvPr id="3" name="Group 2"/>
            <p:cNvGrpSpPr/>
            <p:nvPr/>
          </p:nvGrpSpPr>
          <p:grpSpPr>
            <a:xfrm>
              <a:off x="6436348" y="1313365"/>
              <a:ext cx="132058" cy="80035"/>
              <a:chOff x="3761494" y="1856268"/>
              <a:chExt cx="132058" cy="80035"/>
            </a:xfrm>
          </p:grpSpPr>
          <p:sp>
            <p:nvSpPr>
              <p:cNvPr id="128" name="Chord 12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Round Same Side Corner Rectangle 3"/>
            <p:cNvSpPr/>
            <p:nvPr/>
          </p:nvSpPr>
          <p:spPr>
            <a:xfrm rot="10800000">
              <a:off x="5006964" y="1248511"/>
              <a:ext cx="1169043" cy="174376"/>
            </a:xfrm>
            <a:prstGeom prst="round2SameRect">
              <a:avLst>
                <a:gd name="adj1" fmla="val 42543"/>
                <a:gd name="adj2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ound Same Side Corner Rectangle 4"/>
            <p:cNvSpPr/>
            <p:nvPr/>
          </p:nvSpPr>
          <p:spPr>
            <a:xfrm rot="10800000">
              <a:off x="4995154" y="1102290"/>
              <a:ext cx="1191637" cy="304856"/>
            </a:xfrm>
            <a:prstGeom prst="round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188586" y="1341342"/>
              <a:ext cx="132058" cy="80035"/>
              <a:chOff x="3761494" y="1856268"/>
              <a:chExt cx="132058" cy="80035"/>
            </a:xfrm>
          </p:grpSpPr>
          <p:sp>
            <p:nvSpPr>
              <p:cNvPr id="126" name="Chord 12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322977" y="1341666"/>
              <a:ext cx="132058" cy="80035"/>
              <a:chOff x="3761494" y="1856268"/>
              <a:chExt cx="132058" cy="80035"/>
            </a:xfrm>
          </p:grpSpPr>
          <p:sp>
            <p:nvSpPr>
              <p:cNvPr id="124" name="Chord 12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450882" y="1341666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22" name="Chord 12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582940" y="1341666"/>
              <a:ext cx="132058" cy="80035"/>
              <a:chOff x="3761494" y="1856268"/>
              <a:chExt cx="132058" cy="80035"/>
            </a:xfrm>
          </p:grpSpPr>
          <p:sp>
            <p:nvSpPr>
              <p:cNvPr id="120" name="Chord 11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700103" y="1337617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18" name="Chord 11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831908" y="1337617"/>
              <a:ext cx="132058" cy="80035"/>
              <a:chOff x="3761494" y="1856268"/>
              <a:chExt cx="132058" cy="80035"/>
            </a:xfrm>
          </p:grpSpPr>
          <p:sp>
            <p:nvSpPr>
              <p:cNvPr id="116" name="Chord 11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965760" y="1337617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14" name="Chord 11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436348" y="1149094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12" name="Chord 11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546774" y="1039274"/>
              <a:ext cx="12666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Parental cell</a:t>
              </a:r>
            </a:p>
            <a:p>
              <a:r>
                <a:rPr lang="en-GB" sz="1100" dirty="0"/>
                <a:t>Inducible </a:t>
              </a:r>
              <a:r>
                <a:rPr lang="en-GB" sz="1100" dirty="0" err="1"/>
                <a:t>mHIF</a:t>
              </a:r>
              <a:r>
                <a:rPr lang="en-GB" sz="1100" dirty="0"/>
                <a:t> </a:t>
              </a:r>
              <a:r>
                <a:rPr lang="en-GB" sz="1100" dirty="0" smtClean="0"/>
                <a:t>cell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064884" y="1340238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10" name="Chord 10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ound Same Side Corner Rectangle 15"/>
            <p:cNvSpPr/>
            <p:nvPr/>
          </p:nvSpPr>
          <p:spPr>
            <a:xfrm rot="10800000">
              <a:off x="2437812" y="1257277"/>
              <a:ext cx="1169043" cy="174376"/>
            </a:xfrm>
            <a:prstGeom prst="round2SameRect">
              <a:avLst>
                <a:gd name="adj1" fmla="val 42543"/>
                <a:gd name="adj2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2417456" y="1111056"/>
              <a:ext cx="1191637" cy="304856"/>
            </a:xfrm>
            <a:prstGeom prst="round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873184" y="1350432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08" name="Chord 10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122405" y="1346383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06" name="Chord 10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Oval 10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388062" y="1346383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04" name="Chord 10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487186" y="1349004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102" name="Chord 10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Oval 10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ound Same Side Corner Rectangle 21"/>
            <p:cNvSpPr/>
            <p:nvPr/>
          </p:nvSpPr>
          <p:spPr>
            <a:xfrm rot="10800000">
              <a:off x="3725624" y="1248511"/>
              <a:ext cx="1169043" cy="174376"/>
            </a:xfrm>
            <a:prstGeom prst="round2SameRect">
              <a:avLst>
                <a:gd name="adj1" fmla="val 42543"/>
                <a:gd name="adj2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3713814" y="1102290"/>
              <a:ext cx="1191637" cy="304856"/>
            </a:xfrm>
            <a:prstGeom prst="round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3907246" y="1341342"/>
              <a:ext cx="132058" cy="80035"/>
              <a:chOff x="3761494" y="1856268"/>
              <a:chExt cx="132058" cy="80035"/>
            </a:xfrm>
          </p:grpSpPr>
          <p:sp>
            <p:nvSpPr>
              <p:cNvPr id="100" name="Chord 9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041637" y="1341666"/>
              <a:ext cx="132058" cy="80035"/>
              <a:chOff x="3761494" y="1856268"/>
              <a:chExt cx="132058" cy="80035"/>
            </a:xfrm>
          </p:grpSpPr>
          <p:sp>
            <p:nvSpPr>
              <p:cNvPr id="98" name="Chord 9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301600" y="1341666"/>
              <a:ext cx="132058" cy="80035"/>
              <a:chOff x="3761494" y="1856268"/>
              <a:chExt cx="132058" cy="80035"/>
            </a:xfrm>
          </p:grpSpPr>
          <p:sp>
            <p:nvSpPr>
              <p:cNvPr id="96" name="Chord 9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550568" y="1337617"/>
              <a:ext cx="132058" cy="80035"/>
              <a:chOff x="3761494" y="1856268"/>
              <a:chExt cx="132058" cy="80035"/>
            </a:xfrm>
          </p:grpSpPr>
          <p:sp>
            <p:nvSpPr>
              <p:cNvPr id="94" name="Chord 9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170744" y="1339914"/>
              <a:ext cx="132058" cy="80035"/>
              <a:chOff x="3761494" y="1856268"/>
              <a:chExt cx="132058" cy="80035"/>
            </a:xfrm>
          </p:grpSpPr>
          <p:sp>
            <p:nvSpPr>
              <p:cNvPr id="92" name="Chord 9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424779" y="1340238"/>
              <a:ext cx="132058" cy="80035"/>
              <a:chOff x="3761494" y="1856268"/>
              <a:chExt cx="132058" cy="80035"/>
            </a:xfrm>
          </p:grpSpPr>
          <p:sp>
            <p:nvSpPr>
              <p:cNvPr id="90" name="Chord 8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676196" y="1340238"/>
              <a:ext cx="132058" cy="80035"/>
              <a:chOff x="3761494" y="1856268"/>
              <a:chExt cx="132058" cy="80035"/>
            </a:xfrm>
          </p:grpSpPr>
          <p:sp>
            <p:nvSpPr>
              <p:cNvPr id="88" name="Chord 8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43535" y="1348549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6" name="Chord 8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992756" y="1344500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4" name="Chord 8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258413" y="1344500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2" name="Chord 8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613917" y="1347121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0" name="Chord 7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2962432" y="1849160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78" name="Chord 7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114832" y="1967376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76" name="Chord 7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942484" y="2021062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74" name="Chord 7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270951" y="1849160"/>
              <a:ext cx="132058" cy="80035"/>
              <a:chOff x="3761494" y="1856268"/>
              <a:chExt cx="132058" cy="80035"/>
            </a:xfrm>
          </p:grpSpPr>
          <p:sp>
            <p:nvSpPr>
              <p:cNvPr id="72" name="Chord 7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423351" y="1967376"/>
              <a:ext cx="132058" cy="80035"/>
              <a:chOff x="3761494" y="1856268"/>
              <a:chExt cx="132058" cy="80035"/>
            </a:xfrm>
          </p:grpSpPr>
          <p:sp>
            <p:nvSpPr>
              <p:cNvPr id="70" name="Chord 6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225365" y="2021062"/>
              <a:ext cx="132058" cy="80035"/>
              <a:chOff x="3761494" y="1856268"/>
              <a:chExt cx="132058" cy="80035"/>
            </a:xfrm>
          </p:grpSpPr>
          <p:sp>
            <p:nvSpPr>
              <p:cNvPr id="68" name="Chord 6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1" name="Straight Arrow Connector 40"/>
            <p:cNvCxnSpPr/>
            <p:nvPr/>
          </p:nvCxnSpPr>
          <p:spPr>
            <a:xfrm flipH="1">
              <a:off x="3013274" y="1463519"/>
              <a:ext cx="1448" cy="3256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4315138" y="1463519"/>
              <a:ext cx="1448" cy="3256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5330124" y="1463519"/>
              <a:ext cx="1448" cy="3256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5887134" y="1463519"/>
              <a:ext cx="1448" cy="3256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417456" y="922946"/>
              <a:ext cx="247721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437812" y="606750"/>
              <a:ext cx="2456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Mono-culture</a:t>
              </a:r>
              <a:endParaRPr lang="en-GB" dirty="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4978499" y="919539"/>
              <a:ext cx="12384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998855" y="603343"/>
              <a:ext cx="1218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Co-culture</a:t>
              </a:r>
              <a:endParaRPr lang="en-GB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276895" y="1866911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66" name="Chord 6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429295" y="1985127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64" name="Chord 63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256947" y="2038813"/>
              <a:ext cx="132058" cy="80035"/>
              <a:chOff x="3761494" y="1856268"/>
              <a:chExt cx="132058" cy="80035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62" name="Chord 61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841912" y="1866911"/>
              <a:ext cx="132058" cy="80035"/>
              <a:chOff x="3761494" y="1856268"/>
              <a:chExt cx="132058" cy="80035"/>
            </a:xfrm>
          </p:grpSpPr>
          <p:sp>
            <p:nvSpPr>
              <p:cNvPr id="60" name="Chord 59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5994312" y="1985127"/>
              <a:ext cx="132058" cy="80035"/>
              <a:chOff x="3761494" y="1856268"/>
              <a:chExt cx="132058" cy="80035"/>
            </a:xfrm>
          </p:grpSpPr>
          <p:sp>
            <p:nvSpPr>
              <p:cNvPr id="58" name="Chord 57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796326" y="2038813"/>
              <a:ext cx="132058" cy="80035"/>
              <a:chOff x="3761494" y="1856268"/>
              <a:chExt cx="132058" cy="80035"/>
            </a:xfrm>
          </p:grpSpPr>
          <p:sp>
            <p:nvSpPr>
              <p:cNvPr id="56" name="Chord 55"/>
              <p:cNvSpPr/>
              <p:nvPr/>
            </p:nvSpPr>
            <p:spPr>
              <a:xfrm rot="6550325">
                <a:off x="3787505" y="1830257"/>
                <a:ext cx="80035" cy="132058"/>
              </a:xfrm>
              <a:prstGeom prst="chord">
                <a:avLst/>
              </a:prstGeom>
              <a:solidFill>
                <a:srgbClr val="92D050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3788581" y="1863886"/>
                <a:ext cx="32400" cy="3240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5006961" y="1387259"/>
              <a:ext cx="1218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FACS</a:t>
              </a:r>
              <a:endParaRPr lang="en-GB" dirty="0"/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212637" y="205959"/>
            <a:ext cx="350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Harrison</a:t>
            </a:r>
            <a:r>
              <a:rPr lang="en-GB" b="1" i="1" dirty="0" smtClean="0"/>
              <a:t>etal</a:t>
            </a:r>
            <a:r>
              <a:rPr lang="en-GB" b="1" dirty="0" smtClean="0"/>
              <a:t>_SupplementalFigure3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84121" y="3219542"/>
            <a:ext cx="5861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b="1" u="sng" dirty="0" smtClean="0"/>
          </a:p>
          <a:p>
            <a:r>
              <a:rPr lang="en-GB" sz="1200" dirty="0" smtClean="0"/>
              <a:t>Schematic showing co-culture. Parental and inducible cells were grown either in mono-culture or as co-culture for 48 hours. The co-culture was then separated by FACS into GFP +</a:t>
            </a:r>
            <a:r>
              <a:rPr lang="en-GB" sz="1200" dirty="0" err="1" smtClean="0"/>
              <a:t>ve</a:t>
            </a:r>
            <a:r>
              <a:rPr lang="en-GB" sz="1200" dirty="0" smtClean="0"/>
              <a:t> and –</a:t>
            </a:r>
            <a:r>
              <a:rPr lang="en-GB" sz="1200" dirty="0" err="1" smtClean="0"/>
              <a:t>ve</a:t>
            </a:r>
            <a:r>
              <a:rPr lang="en-GB" sz="1200" dirty="0" smtClean="0"/>
              <a:t> populations. Mono-cultures were also exposed to FACS as a control for pressure.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0867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2819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Harrison</a:t>
            </a:r>
            <a:r>
              <a:rPr lang="en-GB" sz="1400" b="1" i="1" dirty="0" smtClean="0"/>
              <a:t>etal</a:t>
            </a:r>
            <a:r>
              <a:rPr lang="en-GB" sz="1400" b="1" dirty="0" smtClean="0"/>
              <a:t>_SupplementalFigure4 </a:t>
            </a:r>
            <a:endParaRPr lang="en-GB" sz="1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r="34598"/>
          <a:stretch/>
        </p:blipFill>
        <p:spPr>
          <a:xfrm>
            <a:off x="975360" y="1911198"/>
            <a:ext cx="1493520" cy="2236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673821" y="1720617"/>
            <a:ext cx="1102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Marker Lane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945586" y="1785344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1% Oxygen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165370" y="173411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21% Oxygen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476526" y="1785344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1% Oxygen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696310" y="173411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21% Oxygen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288704" y="1029699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MCF7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884877" y="1029699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231</a:t>
            </a:r>
            <a:endParaRPr lang="en-GB" sz="1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852" y="1341235"/>
            <a:ext cx="441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882109" y="1341235"/>
            <a:ext cx="441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7124" y="2408338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100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95749" y="2710697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75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5749" y="2991021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50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95749" y="3153829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25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6" r="50716" b="37387"/>
          <a:stretch/>
        </p:blipFill>
        <p:spPr>
          <a:xfrm>
            <a:off x="3566159" y="2178628"/>
            <a:ext cx="1432561" cy="232646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6200000">
            <a:off x="3249525" y="1720617"/>
            <a:ext cx="1102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Marker Lane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521289" y="1785344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1% Oxygen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41074" y="173411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21% Oxygen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4052229" y="1785344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1% Oxygen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272014" y="173411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21% Oxygen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874135" y="1029699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MCF7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460581" y="1029699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231</a:t>
            </a:r>
            <a:endParaRPr lang="en-GB" sz="1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947555" y="1341235"/>
            <a:ext cx="441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57813" y="1341235"/>
            <a:ext cx="441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88847" y="352332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HIF1a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948368" y="3523328"/>
            <a:ext cx="723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Tubulin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190625" y="7823487"/>
            <a:ext cx="6424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Figure 4: HIF activation by hypoxic and mimetic culture.</a:t>
            </a:r>
          </a:p>
          <a:p>
            <a:r>
              <a:rPr lang="en-GB" sz="1200" b="1" dirty="0" smtClean="0"/>
              <a:t>A.</a:t>
            </a:r>
            <a:r>
              <a:rPr lang="en-GB" sz="1200" dirty="0" smtClean="0"/>
              <a:t> Western blot was first labelled for HIF (Left), then washed and re-blotted for Tubulin (right). </a:t>
            </a:r>
          </a:p>
          <a:p>
            <a:r>
              <a:rPr lang="en-GB" sz="1200" dirty="0" smtClean="0"/>
              <a:t>This unedited western shows MCF7 and MDA-MB-231 parental cells cultured in 21% and 1% oxygen for 48 hours before lysis. </a:t>
            </a:r>
          </a:p>
          <a:p>
            <a:r>
              <a:rPr lang="en-GB" sz="1200" b="1" dirty="0" smtClean="0"/>
              <a:t>B.</a:t>
            </a:r>
            <a:r>
              <a:rPr lang="en-GB" sz="1200" dirty="0" smtClean="0"/>
              <a:t> Western blot was cut at approximately 80kDa and the top was labelled for HIF1 whilst the bottom was labelled for Tubulin. This unedited western shows MCF7 and MDA-MB-231 parental cells exposed to varying concentrations of CoCl</a:t>
            </a:r>
            <a:r>
              <a:rPr lang="en-GB" sz="1200" baseline="-25000" dirty="0" smtClean="0"/>
              <a:t>2</a:t>
            </a:r>
            <a:r>
              <a:rPr lang="en-GB" sz="1200" dirty="0" smtClean="0"/>
              <a:t>.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09538" y="866775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A</a:t>
            </a:r>
            <a:endParaRPr lang="en-GB" sz="14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109538" y="4548188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B</a:t>
            </a:r>
            <a:endParaRPr lang="en-GB" sz="1400" dirty="0" smtClean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30" y="5526776"/>
            <a:ext cx="4534590" cy="1520445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 rot="16200000">
            <a:off x="1592649" y="5160896"/>
            <a:ext cx="63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0µM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1914190" y="5098867"/>
            <a:ext cx="75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0µM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2247940" y="5039285"/>
            <a:ext cx="87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100µM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2596854" y="5039285"/>
            <a:ext cx="87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150µM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3501117" y="5160896"/>
            <a:ext cx="63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0µM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3794082" y="5098867"/>
            <a:ext cx="75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0µM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4070680" y="5039285"/>
            <a:ext cx="87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100µM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4476746" y="5039285"/>
            <a:ext cx="87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150µM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265058" y="5843653"/>
            <a:ext cx="489366" cy="12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100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328152" y="6033743"/>
            <a:ext cx="440100" cy="12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75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28152" y="6236560"/>
            <a:ext cx="440100" cy="12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50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328152" y="6527362"/>
            <a:ext cx="440100" cy="12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25 </a:t>
            </a:r>
            <a:r>
              <a:rPr lang="en-GB" sz="1400" dirty="0" err="1" smtClean="0"/>
              <a:t>kDa</a:t>
            </a:r>
            <a:r>
              <a:rPr lang="en-GB" sz="1400" dirty="0" smtClean="0"/>
              <a:t> &gt;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832981" y="4782710"/>
            <a:ext cx="138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Marker Lane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2736924" y="4782710"/>
            <a:ext cx="138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Marker Lane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1777938" y="4755616"/>
            <a:ext cx="13001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615744" y="4763349"/>
            <a:ext cx="13001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442876" y="5866447"/>
            <a:ext cx="388242" cy="153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HIF1a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442876" y="6314965"/>
            <a:ext cx="472149" cy="153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Tubulin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2045966" y="4414821"/>
            <a:ext cx="840100" cy="37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MCF7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4100286" y="4431465"/>
            <a:ext cx="657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694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356</Words>
  <Application>Microsoft Office PowerPoint</Application>
  <PresentationFormat>A4 Paper (210x297 mm)</PresentationFormat>
  <Paragraphs>76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HannahH</dc:creator>
  <cp:lastModifiedBy>HannahH</cp:lastModifiedBy>
  <cp:revision>8</cp:revision>
  <dcterms:created xsi:type="dcterms:W3CDTF">2017-11-13T08:56:14Z</dcterms:created>
  <dcterms:modified xsi:type="dcterms:W3CDTF">2018-05-09T07:09:55Z</dcterms:modified>
</cp:coreProperties>
</file>