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59" d="100"/>
          <a:sy n="59" d="100"/>
        </p:scale>
        <p:origin x="-2538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6" d="100"/>
        <a:sy n="3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-2017\00-Hang%20Wei\3-16-17-prima-1\2-PL\Excel-PL\2-PL-Figure%2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-2017\00-Hang%20Wei\3-16-17-prima-1\2-PL\Excel-PL\2-PL-Figure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0-2017\00-Hang%20Wei\3-16-17-prima-1\2-PL\Excel-PL\2-PL-Figure%20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611160731912699E-2"/>
          <c:y val="4.7329418536444338E-2"/>
          <c:w val="0.89848009623797032"/>
          <c:h val="0.91256084269709192"/>
        </c:manualLayout>
      </c:layout>
      <c:barChart>
        <c:barDir val="col"/>
        <c:grouping val="clustered"/>
        <c:ser>
          <c:idx val="0"/>
          <c:order val="0"/>
          <c:tx>
            <c:strRef>
              <c:f>Sheet1!$A$4</c:f>
              <c:strCache>
                <c:ptCount val="1"/>
                <c:pt idx="0">
                  <c:v>PL 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Sheet1!$B$8:$F$8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4</c:v>
                  </c:pt>
                  <c:pt idx="2">
                    <c:v>11</c:v>
                  </c:pt>
                  <c:pt idx="3">
                    <c:v>4</c:v>
                  </c:pt>
                  <c:pt idx="4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Sheet1!$B$3:$F$3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100</c:v>
                </c:pt>
                <c:pt idx="1">
                  <c:v>97</c:v>
                </c:pt>
                <c:pt idx="2">
                  <c:v>91</c:v>
                </c:pt>
                <c:pt idx="3">
                  <c:v>89</c:v>
                </c:pt>
                <c:pt idx="4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PL 5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Sheet1!$B$9:$F$9</c:f>
                <c:numCache>
                  <c:formatCode>General</c:formatCode>
                  <c:ptCount val="5"/>
                  <c:pt idx="0">
                    <c:v>6</c:v>
                  </c:pt>
                  <c:pt idx="1">
                    <c:v>7</c:v>
                  </c:pt>
                  <c:pt idx="2">
                    <c:v>8</c:v>
                  </c:pt>
                  <c:pt idx="3">
                    <c:v>8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Sheet1!$B$3:$F$3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98</c:v>
                </c:pt>
                <c:pt idx="1">
                  <c:v>97</c:v>
                </c:pt>
                <c:pt idx="2">
                  <c:v>95</c:v>
                </c:pt>
                <c:pt idx="3">
                  <c:v>92</c:v>
                </c:pt>
                <c:pt idx="4">
                  <c:v>9</c:v>
                </c:pt>
              </c:numCache>
            </c:numRef>
          </c:val>
        </c:ser>
        <c:ser>
          <c:idx val="2"/>
          <c:order val="2"/>
          <c:tx>
            <c:strRef>
              <c:f>Sheet1!$A$6</c:f>
              <c:strCache>
                <c:ptCount val="1"/>
                <c:pt idx="0">
                  <c:v>PL 10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Sheet1!$B$10:$F$10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11</c:v>
                  </c:pt>
                  <c:pt idx="2">
                    <c:v>4</c:v>
                  </c:pt>
                  <c:pt idx="3">
                    <c:v>9</c:v>
                  </c:pt>
                  <c:pt idx="4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Sheet1!$B$3:$F$3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95</c:v>
                </c:pt>
                <c:pt idx="1">
                  <c:v>94</c:v>
                </c:pt>
                <c:pt idx="2">
                  <c:v>96</c:v>
                </c:pt>
                <c:pt idx="3">
                  <c:v>90</c:v>
                </c:pt>
                <c:pt idx="4">
                  <c:v>6</c:v>
                </c:pt>
              </c:numCache>
            </c:numRef>
          </c:val>
        </c:ser>
        <c:dLbls/>
        <c:axId val="84651392"/>
        <c:axId val="84661376"/>
      </c:barChart>
      <c:catAx>
        <c:axId val="84651392"/>
        <c:scaling>
          <c:orientation val="minMax"/>
        </c:scaling>
        <c:axPos val="b"/>
        <c:tickLblPos val="none"/>
        <c:crossAx val="84661376"/>
        <c:crosses val="autoZero"/>
        <c:auto val="1"/>
        <c:lblAlgn val="ctr"/>
        <c:lblOffset val="100"/>
      </c:catAx>
      <c:valAx>
        <c:axId val="84661376"/>
        <c:scaling>
          <c:orientation val="minMax"/>
          <c:min val="0"/>
        </c:scaling>
        <c:axPos val="l"/>
        <c:numFmt formatCode="General" sourceLinked="1"/>
        <c:tickLblPos val="nextTo"/>
        <c:crossAx val="8465139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32065257540342734"/>
          <c:y val="2.7201808107319998E-2"/>
          <c:w val="0.66268086090610656"/>
          <c:h val="9.2658428938383663E-2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8.6071741032370933E-2"/>
          <c:y val="5.1400554097404488E-2"/>
          <c:w val="0.9124420384951889"/>
          <c:h val="0.77611475648877393"/>
        </c:manualLayout>
      </c:layout>
      <c:barChart>
        <c:barDir val="col"/>
        <c:grouping val="clustered"/>
        <c:ser>
          <c:idx val="0"/>
          <c:order val="0"/>
          <c:tx>
            <c:strRef>
              <c:f>Sheet1!$A$26</c:f>
              <c:strCache>
                <c:ptCount val="1"/>
                <c:pt idx="0">
                  <c:v>PL 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Sheet1!$B$30:$F$30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8</c:v>
                  </c:pt>
                  <c:pt idx="2">
                    <c:v>6</c:v>
                  </c:pt>
                  <c:pt idx="3">
                    <c:v>14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Sheet1!$B$25:$F$25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Sheet1!$B$26:$F$26</c:f>
              <c:numCache>
                <c:formatCode>General</c:formatCode>
                <c:ptCount val="5"/>
                <c:pt idx="0">
                  <c:v>100</c:v>
                </c:pt>
                <c:pt idx="1">
                  <c:v>92</c:v>
                </c:pt>
                <c:pt idx="2">
                  <c:v>91</c:v>
                </c:pt>
                <c:pt idx="3">
                  <c:v>92</c:v>
                </c:pt>
                <c:pt idx="4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Sheet1!$A$27</c:f>
              <c:strCache>
                <c:ptCount val="1"/>
                <c:pt idx="0">
                  <c:v>PL 5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Sheet1!$B$31:$F$31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9</c:v>
                  </c:pt>
                  <c:pt idx="2">
                    <c:v>11</c:v>
                  </c:pt>
                  <c:pt idx="3">
                    <c:v>10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Sheet1!$B$25:$F$25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Sheet1!$B$27:$F$27</c:f>
              <c:numCache>
                <c:formatCode>General</c:formatCode>
                <c:ptCount val="5"/>
                <c:pt idx="0">
                  <c:v>95</c:v>
                </c:pt>
                <c:pt idx="1">
                  <c:v>93</c:v>
                </c:pt>
                <c:pt idx="2">
                  <c:v>91</c:v>
                </c:pt>
                <c:pt idx="3">
                  <c:v>92</c:v>
                </c:pt>
                <c:pt idx="4">
                  <c:v>15</c:v>
                </c:pt>
              </c:numCache>
            </c:numRef>
          </c:val>
        </c:ser>
        <c:ser>
          <c:idx val="2"/>
          <c:order val="2"/>
          <c:tx>
            <c:strRef>
              <c:f>Sheet1!$A$28</c:f>
              <c:strCache>
                <c:ptCount val="1"/>
                <c:pt idx="0">
                  <c:v>PL 10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Sheet1!$B$32:$F$32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11</c:v>
                  </c:pt>
                  <c:pt idx="2">
                    <c:v>9</c:v>
                  </c:pt>
                  <c:pt idx="3">
                    <c:v>9</c:v>
                  </c:pt>
                  <c:pt idx="4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Sheet1!$B$25:$F$25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Sheet1!$B$28:$F$28</c:f>
              <c:numCache>
                <c:formatCode>General</c:formatCode>
                <c:ptCount val="5"/>
                <c:pt idx="0">
                  <c:v>91</c:v>
                </c:pt>
                <c:pt idx="1">
                  <c:v>92</c:v>
                </c:pt>
                <c:pt idx="2">
                  <c:v>86</c:v>
                </c:pt>
                <c:pt idx="3">
                  <c:v>84</c:v>
                </c:pt>
                <c:pt idx="4">
                  <c:v>10</c:v>
                </c:pt>
              </c:numCache>
            </c:numRef>
          </c:val>
        </c:ser>
        <c:dLbls/>
        <c:axId val="85025152"/>
        <c:axId val="85026688"/>
      </c:barChart>
      <c:catAx>
        <c:axId val="85025152"/>
        <c:scaling>
          <c:orientation val="minMax"/>
        </c:scaling>
        <c:axPos val="b"/>
        <c:tickLblPos val="none"/>
        <c:crossAx val="85026688"/>
        <c:crosses val="autoZero"/>
        <c:auto val="1"/>
        <c:lblAlgn val="ctr"/>
        <c:lblOffset val="100"/>
      </c:catAx>
      <c:valAx>
        <c:axId val="85026688"/>
        <c:scaling>
          <c:orientation val="minMax"/>
        </c:scaling>
        <c:axPos val="l"/>
        <c:numFmt formatCode="General" sourceLinked="1"/>
        <c:tickLblPos val="nextTo"/>
        <c:crossAx val="85025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2135238529079818"/>
          <c:y val="4.0536599591717831E-3"/>
          <c:w val="0.66198084568539295"/>
          <c:h val="0.11689231554389036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0027755905511812"/>
          <c:y val="3.1956109652960044E-2"/>
          <c:w val="0.8905713035870515"/>
          <c:h val="0.72891076115485576"/>
        </c:manualLayout>
      </c:layout>
      <c:barChart>
        <c:barDir val="col"/>
        <c:grouping val="clustered"/>
        <c:ser>
          <c:idx val="0"/>
          <c:order val="0"/>
          <c:tx>
            <c:strRef>
              <c:f>Sheet1!$A$49</c:f>
              <c:strCache>
                <c:ptCount val="1"/>
                <c:pt idx="0">
                  <c:v>PL 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Sheet1!$B$53:$F$53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5</c:v>
                  </c:pt>
                  <c:pt idx="2">
                    <c:v>5</c:v>
                  </c:pt>
                  <c:pt idx="3">
                    <c:v>8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Sheet1!$B$48:$F$48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Sheet1!$B$49:$F$49</c:f>
              <c:numCache>
                <c:formatCode>General</c:formatCode>
                <c:ptCount val="5"/>
                <c:pt idx="0">
                  <c:v>100</c:v>
                </c:pt>
                <c:pt idx="1">
                  <c:v>99</c:v>
                </c:pt>
                <c:pt idx="2">
                  <c:v>90</c:v>
                </c:pt>
                <c:pt idx="3">
                  <c:v>86</c:v>
                </c:pt>
                <c:pt idx="4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Sheet1!$A$50</c:f>
              <c:strCache>
                <c:ptCount val="1"/>
                <c:pt idx="0">
                  <c:v>PL 5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Sheet1!$B$54:$F$54</c:f>
                <c:numCache>
                  <c:formatCode>General</c:formatCode>
                  <c:ptCount val="5"/>
                  <c:pt idx="0">
                    <c:v>9</c:v>
                  </c:pt>
                  <c:pt idx="1">
                    <c:v>15</c:v>
                  </c:pt>
                  <c:pt idx="2">
                    <c:v>9</c:v>
                  </c:pt>
                  <c:pt idx="3">
                    <c:v>12</c:v>
                  </c:pt>
                  <c:pt idx="4">
                    <c:v>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Sheet1!$B$48:$F$48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Sheet1!$B$50:$F$50</c:f>
              <c:numCache>
                <c:formatCode>General</c:formatCode>
                <c:ptCount val="5"/>
                <c:pt idx="0">
                  <c:v>99</c:v>
                </c:pt>
                <c:pt idx="1">
                  <c:v>93</c:v>
                </c:pt>
                <c:pt idx="2">
                  <c:v>91</c:v>
                </c:pt>
                <c:pt idx="3">
                  <c:v>85</c:v>
                </c:pt>
                <c:pt idx="4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Sheet1!$A$51</c:f>
              <c:strCache>
                <c:ptCount val="1"/>
                <c:pt idx="0">
                  <c:v>PL 10 µM</c:v>
                </c:pt>
              </c:strCache>
            </c:strRef>
          </c:tx>
          <c:errBars>
            <c:errBarType val="plus"/>
            <c:errValType val="cust"/>
            <c:plus>
              <c:numRef>
                <c:f>Sheet1!$B$55:$F$55</c:f>
                <c:numCache>
                  <c:formatCode>General</c:formatCode>
                  <c:ptCount val="5"/>
                  <c:pt idx="0">
                    <c:v>11</c:v>
                  </c:pt>
                  <c:pt idx="1">
                    <c:v>13</c:v>
                  </c:pt>
                  <c:pt idx="2">
                    <c:v>14</c:v>
                  </c:pt>
                  <c:pt idx="3">
                    <c:v>16</c:v>
                  </c:pt>
                  <c:pt idx="4">
                    <c:v>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Sheet1!$B$48:$F$48</c:f>
              <c:strCache>
                <c:ptCount val="5"/>
                <c:pt idx="0">
                  <c:v>APR-246 0 µM</c:v>
                </c:pt>
                <c:pt idx="1">
                  <c:v>APR-246 12.5 µM</c:v>
                </c:pt>
                <c:pt idx="2">
                  <c:v>APR-246 25 µM</c:v>
                </c:pt>
                <c:pt idx="3">
                  <c:v>APR-246 50 µM</c:v>
                </c:pt>
                <c:pt idx="4">
                  <c:v>H2O2 200 µM</c:v>
                </c:pt>
              </c:strCache>
            </c:strRef>
          </c:cat>
          <c:val>
            <c:numRef>
              <c:f>Sheet1!$B$51:$F$51</c:f>
              <c:numCache>
                <c:formatCode>General</c:formatCode>
                <c:ptCount val="5"/>
                <c:pt idx="0">
                  <c:v>91</c:v>
                </c:pt>
                <c:pt idx="1">
                  <c:v>90</c:v>
                </c:pt>
                <c:pt idx="2">
                  <c:v>86</c:v>
                </c:pt>
                <c:pt idx="3">
                  <c:v>81</c:v>
                </c:pt>
                <c:pt idx="4">
                  <c:v>8</c:v>
                </c:pt>
              </c:numCache>
            </c:numRef>
          </c:val>
        </c:ser>
        <c:dLbls/>
        <c:axId val="85079168"/>
        <c:axId val="85080704"/>
      </c:barChart>
      <c:catAx>
        <c:axId val="85079168"/>
        <c:scaling>
          <c:orientation val="minMax"/>
        </c:scaling>
        <c:axPos val="b"/>
        <c:tickLblPos val="none"/>
        <c:crossAx val="85080704"/>
        <c:crosses val="autoZero"/>
        <c:auto val="1"/>
        <c:lblAlgn val="ctr"/>
        <c:lblOffset val="100"/>
      </c:catAx>
      <c:valAx>
        <c:axId val="85080704"/>
        <c:scaling>
          <c:orientation val="minMax"/>
        </c:scaling>
        <c:axPos val="l"/>
        <c:numFmt formatCode="General" sourceLinked="1"/>
        <c:tickLblPos val="nextTo"/>
        <c:crossAx val="85079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4534227864374106"/>
          <c:y val="1.7942548848060683E-2"/>
          <c:w val="0.64354678879425753"/>
          <c:h val="6.596638961796443E-2"/>
        </c:manualLayout>
      </c:layout>
    </c:legend>
    <c:plotVisOnly val="1"/>
    <c:dispBlanksAs val="gap"/>
  </c:chart>
  <c:spPr>
    <a:ln>
      <a:noFill/>
    </a:ln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750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50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2363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018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368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245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6347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1615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7239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128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6330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D44B0-C78F-4215-A4F4-8FF85D0DCFCF}" type="datetimeFigureOut">
              <a:rPr lang="en-US" smtClean="0"/>
              <a:pPr/>
              <a:t>10/15/2017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3E76-12C5-4AF8-8E34-191FB0161C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0684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10200" y="7391400"/>
            <a:ext cx="914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HaCat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1430898"/>
              </p:ext>
            </p:extLst>
          </p:nvPr>
        </p:nvGraphicFramePr>
        <p:xfrm>
          <a:off x="1382857" y="3239501"/>
          <a:ext cx="3722543" cy="2185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21354607"/>
              </p:ext>
            </p:extLst>
          </p:nvPr>
        </p:nvGraphicFramePr>
        <p:xfrm>
          <a:off x="1371600" y="228600"/>
          <a:ext cx="3745057" cy="2549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54023526"/>
              </p:ext>
            </p:extLst>
          </p:nvPr>
        </p:nvGraphicFramePr>
        <p:xfrm>
          <a:off x="1371600" y="6172200"/>
          <a:ext cx="3733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976987" y="2375848"/>
            <a:ext cx="2408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0           12.5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 25   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50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1933888" y="2661598"/>
            <a:ext cx="2377440" cy="15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81757" y="2731117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APR-246 (µM)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65008" y="2370160"/>
            <a:ext cx="91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H2O2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(200 µM)</a:t>
            </a: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 rot="16200000">
            <a:off x="567947" y="879855"/>
            <a:ext cx="12747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Cell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viability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(%)</a:t>
            </a: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 rot="16200000">
            <a:off x="611162" y="3830048"/>
            <a:ext cx="12747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Cell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viability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(%)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89043" y="5352276"/>
            <a:ext cx="2408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0           12.5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 25   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50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 bwMode="auto">
          <a:xfrm flipV="1">
            <a:off x="1945944" y="5638026"/>
            <a:ext cx="2377440" cy="15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593813" y="5707545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APR-246 (µM)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318544" y="5346588"/>
            <a:ext cx="91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H2O2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(200 µM)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 rot="16200000">
            <a:off x="636831" y="6804521"/>
            <a:ext cx="127470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Cell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viability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(%)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977359" y="8283132"/>
            <a:ext cx="2408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0           12.5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 25       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   50 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1934260" y="8568882"/>
            <a:ext cx="2377440" cy="158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82129" y="8638401"/>
            <a:ext cx="116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APR-246 (µM)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28805" y="8277444"/>
            <a:ext cx="91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H2O2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(200 µM)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410200" y="1290935"/>
            <a:ext cx="914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Primary MEFs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10200" y="4343400"/>
            <a:ext cx="121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Immortalized MEFs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31245" y="8867001"/>
            <a:ext cx="17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Supplemental Figure 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90600" y="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90600" y="59436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90600" y="2895600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028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4333</TotalTime>
  <Words>59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Zhi-Xiang Xu</dc:creator>
  <cp:lastModifiedBy>Zhi-Xiang Xu</cp:lastModifiedBy>
  <cp:revision>175</cp:revision>
  <cp:lastPrinted>2017-04-17T18:58:36Z</cp:lastPrinted>
  <dcterms:created xsi:type="dcterms:W3CDTF">2017-04-13T16:09:20Z</dcterms:created>
  <dcterms:modified xsi:type="dcterms:W3CDTF">2017-10-15T16:41:38Z</dcterms:modified>
</cp:coreProperties>
</file>