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51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02" autoAdjust="0"/>
  </p:normalViewPr>
  <p:slideViewPr>
    <p:cSldViewPr>
      <p:cViewPr varScale="1">
        <p:scale>
          <a:sx n="105" d="100"/>
          <a:sy n="105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12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2F910-E5ED-462D-9609-C419E481E427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021FB-4680-467A-980F-69BDF8F16C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04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Table 1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021FB-4680-467A-980F-69BDF8F16C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62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25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119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19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64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84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59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974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57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161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81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8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7E943-3E43-4981-AC6D-9EF73F50FE6F}" type="datetimeFigureOut">
              <a:rPr kumimoji="1" lang="ja-JP" altLang="en-US" smtClean="0"/>
              <a:t>2017/9/1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7AD25-5119-495B-9676-AE32834169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2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76250" y="1134983"/>
            <a:ext cx="8189913" cy="4238233"/>
            <a:chOff x="476250" y="1134983"/>
            <a:chExt cx="8189913" cy="4238233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549059" y="1142921"/>
              <a:ext cx="145424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Healthy volunteers</a:t>
              </a:r>
            </a:p>
            <a:p>
              <a:pPr algn="ctr"/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ja-JP" sz="1200" i="1" dirty="0">
                  <a:latin typeface="Arial" pitchFamily="34" charset="0"/>
                  <a:cs typeface="Arial" pitchFamily="34" charset="0"/>
                </a:rPr>
                <a:t>n=</a:t>
              </a:r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28)</a:t>
              </a: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V="1">
              <a:off x="476250" y="1134983"/>
              <a:ext cx="818991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1200">
                <a:latin typeface="Arial" panose="020B0604020202020204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7464425" y="1246108"/>
              <a:ext cx="800100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200" i="1">
                  <a:latin typeface="Arial" panose="020B0604020202020204" pitchFamily="34" charset="0"/>
                  <a:ea typeface="ＭＳ ゴシック" pitchFamily="49" charset="-128"/>
                  <a:cs typeface="Arial" pitchFamily="34" charset="0"/>
                </a:rPr>
                <a:t>P</a:t>
              </a:r>
              <a:r>
                <a:rPr lang="en-US" altLang="ja-JP" sz="1200">
                  <a:latin typeface="Arial" pitchFamily="34" charset="0"/>
                  <a:ea typeface="ＭＳ ゴシック" pitchFamily="49" charset="-128"/>
                  <a:cs typeface="Arial" pitchFamily="34" charset="0"/>
                </a:rPr>
                <a:t> value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457575" y="1142921"/>
              <a:ext cx="1766888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CRC patients </a:t>
              </a:r>
              <a:r>
                <a:rPr lang="ja-JP" altLang="en-US" sz="1200" dirty="0">
                  <a:latin typeface="Arial" pitchFamily="34" charset="0"/>
                  <a:cs typeface="Arial" pitchFamily="34" charset="0"/>
                </a:rPr>
                <a:t>　　　　　　　</a:t>
              </a:r>
              <a:endParaRPr lang="en-US" altLang="ja-JP" sz="1200" dirty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US" altLang="ja-JP" sz="1200" i="1" dirty="0">
                  <a:latin typeface="Arial" pitchFamily="34" charset="0"/>
                  <a:cs typeface="Arial" pitchFamily="34" charset="0"/>
                </a:rPr>
                <a:t>n=</a:t>
              </a:r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30)</a:t>
              </a:r>
            </a:p>
          </p:txBody>
        </p:sp>
        <p:sp>
          <p:nvSpPr>
            <p:cNvPr id="9" name="Rectangle 34"/>
            <p:cNvSpPr>
              <a:spLocks noChangeArrowheads="1"/>
            </p:cNvSpPr>
            <p:nvPr/>
          </p:nvSpPr>
          <p:spPr bwMode="auto">
            <a:xfrm>
              <a:off x="3668713" y="3178096"/>
              <a:ext cx="1841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ja-JP" altLang="ja-JP" sz="1200">
                <a:latin typeface="Arial" panose="020B0604020202020204" pitchFamily="34" charset="0"/>
                <a:ea typeface="ＭＳ ゴシック" pitchFamily="49" charset="-128"/>
                <a:cs typeface="Arial" pitchFamily="34" charset="0"/>
              </a:endParaRPr>
            </a:p>
          </p:txBody>
        </p:sp>
        <p:sp>
          <p:nvSpPr>
            <p:cNvPr id="10" name="Line 75"/>
            <p:cNvSpPr>
              <a:spLocks noChangeShapeType="1"/>
            </p:cNvSpPr>
            <p:nvPr/>
          </p:nvSpPr>
          <p:spPr bwMode="auto">
            <a:xfrm flipV="1">
              <a:off x="476250" y="1617583"/>
              <a:ext cx="818991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1200">
                <a:latin typeface="Arial" panose="020B0604020202020204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grpSp>
          <p:nvGrpSpPr>
            <p:cNvPr id="11" name="グループ化 65"/>
            <p:cNvGrpSpPr>
              <a:grpSpLocks/>
            </p:cNvGrpSpPr>
            <p:nvPr/>
          </p:nvGrpSpPr>
          <p:grpSpPr bwMode="auto">
            <a:xfrm>
              <a:off x="1022350" y="1671527"/>
              <a:ext cx="7494588" cy="277031"/>
              <a:chOff x="1022350" y="2281204"/>
              <a:chExt cx="7494588" cy="276992"/>
            </a:xfrm>
          </p:grpSpPr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7477125" y="2281236"/>
                <a:ext cx="1039813" cy="276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0.155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5537200" y="2281236"/>
                <a:ext cx="849913" cy="276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62.3</a:t>
                </a:r>
                <a:r>
                  <a:rPr lang="en-US" altLang="ja-JP" sz="1200" dirty="0">
                    <a:latin typeface="Arial" pitchFamily="34" charset="0"/>
                    <a:ea typeface="ＭＳ Ｐゴシック" pitchFamily="50" charset="-128"/>
                    <a:cs typeface="Arial" pitchFamily="34" charset="0"/>
                  </a:rPr>
                  <a:t>±9.3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3668713" y="2281236"/>
                <a:ext cx="923458" cy="276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66.2±11.0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1022350" y="2281204"/>
                <a:ext cx="978153" cy="276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cs typeface="Arial" pitchFamily="34" charset="0"/>
                  </a:rPr>
                  <a:t>Age (years)</a:t>
                </a:r>
              </a:p>
            </p:txBody>
          </p:sp>
        </p:grpSp>
        <p:grpSp>
          <p:nvGrpSpPr>
            <p:cNvPr id="16" name="グループ化 66"/>
            <p:cNvGrpSpPr>
              <a:grpSpLocks/>
            </p:cNvGrpSpPr>
            <p:nvPr/>
          </p:nvGrpSpPr>
          <p:grpSpPr bwMode="auto">
            <a:xfrm>
              <a:off x="1022350" y="3456038"/>
              <a:ext cx="4999278" cy="276999"/>
              <a:chOff x="1022350" y="2586036"/>
              <a:chExt cx="4999278" cy="276187"/>
            </a:xfrm>
          </p:grpSpPr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5537200" y="2586036"/>
                <a:ext cx="484428" cy="276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N.A.</a:t>
                </a: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3668713" y="2586036"/>
                <a:ext cx="482824" cy="276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25/5</a:t>
                </a: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1022350" y="2586036"/>
                <a:ext cx="2344616" cy="276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itchFamily="34" charset="0"/>
                  </a:rPr>
                  <a:t>Tumor location (Colon/Rectum)</a:t>
                </a:r>
              </a:p>
            </p:txBody>
          </p:sp>
        </p:grpSp>
        <p:grpSp>
          <p:nvGrpSpPr>
            <p:cNvPr id="21" name="グループ化 67"/>
            <p:cNvGrpSpPr>
              <a:grpSpLocks/>
            </p:cNvGrpSpPr>
            <p:nvPr/>
          </p:nvGrpSpPr>
          <p:grpSpPr bwMode="auto">
            <a:xfrm>
              <a:off x="1022350" y="2268162"/>
              <a:ext cx="7494588" cy="277261"/>
              <a:chOff x="1022350" y="2892344"/>
              <a:chExt cx="7494588" cy="277082"/>
            </a:xfrm>
          </p:grpSpPr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7477125" y="2892427"/>
                <a:ext cx="1039813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0.178</a:t>
                </a: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5537200" y="2892427"/>
                <a:ext cx="1104900" cy="276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5500±900</a:t>
                </a: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3668713" y="2892427"/>
                <a:ext cx="1033462" cy="276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6100±2000</a:t>
                </a: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1022350" y="2892344"/>
                <a:ext cx="2532063" cy="276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White blood cell counts (/</a:t>
                </a:r>
                <a:r>
                  <a:rPr lang="en-US" altLang="ja-JP" sz="1200" dirty="0" err="1">
                    <a:latin typeface="Arial" pitchFamily="34" charset="0"/>
                    <a:cs typeface="Arial" pitchFamily="34" charset="0"/>
                  </a:rPr>
                  <a:t>ul</a:t>
                </a:r>
                <a:r>
                  <a:rPr lang="ja-JP" altLang="en-US" sz="1200" dirty="0">
                    <a:latin typeface="Arial" pitchFamily="34" charset="0"/>
                    <a:cs typeface="Arial" pitchFamily="34" charset="0"/>
                  </a:rPr>
                  <a:t>）</a:t>
                </a: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022350" y="2859415"/>
              <a:ext cx="7385050" cy="276999"/>
              <a:chOff x="1022350" y="2828824"/>
              <a:chExt cx="7385050" cy="276999"/>
            </a:xfrm>
          </p:grpSpPr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7477125" y="2828824"/>
                <a:ext cx="930275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0.088</a:t>
                </a:r>
              </a:p>
            </p:txBody>
          </p:sp>
          <p:sp>
            <p:nvSpPr>
              <p:cNvPr id="28" name="Rectangle 25"/>
              <p:cNvSpPr>
                <a:spLocks noChangeArrowheads="1"/>
              </p:cNvSpPr>
              <p:nvPr/>
            </p:nvSpPr>
            <p:spPr bwMode="auto">
              <a:xfrm>
                <a:off x="5537200" y="2828824"/>
                <a:ext cx="93326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1800</a:t>
                </a:r>
                <a:r>
                  <a:rPr lang="en-US" altLang="ja-JP" sz="1200" dirty="0">
                    <a:latin typeface="Arial" pitchFamily="34" charset="0"/>
                    <a:ea typeface="ＭＳ Ｐゴシック" pitchFamily="50" charset="-128"/>
                    <a:cs typeface="Arial" pitchFamily="34" charset="0"/>
                  </a:rPr>
                  <a:t>±610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3668713" y="2828824"/>
                <a:ext cx="93326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1490</a:t>
                </a:r>
                <a:r>
                  <a:rPr lang="en-US" altLang="ja-JP" sz="1200" dirty="0">
                    <a:latin typeface="Arial" pitchFamily="34" charset="0"/>
                    <a:ea typeface="ＭＳ Ｐゴシック" pitchFamily="50" charset="-128"/>
                    <a:cs typeface="Arial" pitchFamily="34" charset="0"/>
                  </a:rPr>
                  <a:t>±600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1022350" y="2828824"/>
                <a:ext cx="218431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Lymphocytes cell counts (/</a:t>
                </a:r>
                <a:r>
                  <a:rPr lang="en-US" altLang="ja-JP" sz="1200" dirty="0" err="1">
                    <a:latin typeface="Arial" pitchFamily="34" charset="0"/>
                    <a:cs typeface="Arial" pitchFamily="34" charset="0"/>
                  </a:rPr>
                  <a:t>ul</a:t>
                </a:r>
                <a:r>
                  <a:rPr lang="ja-JP" altLang="en-US" sz="1200" dirty="0">
                    <a:latin typeface="Arial" pitchFamily="34" charset="0"/>
                    <a:cs typeface="Arial" pitchFamily="34" charset="0"/>
                  </a:rPr>
                  <a:t>）</a:t>
                </a:r>
              </a:p>
            </p:txBody>
          </p:sp>
        </p:grpSp>
        <p:grpSp>
          <p:nvGrpSpPr>
            <p:cNvPr id="36" name="グループ化 70"/>
            <p:cNvGrpSpPr>
              <a:grpSpLocks/>
            </p:cNvGrpSpPr>
            <p:nvPr/>
          </p:nvGrpSpPr>
          <p:grpSpPr bwMode="auto">
            <a:xfrm>
              <a:off x="1022350" y="3721715"/>
              <a:ext cx="4999278" cy="280174"/>
              <a:chOff x="1022350" y="3795558"/>
              <a:chExt cx="4999278" cy="280933"/>
            </a:xfrm>
          </p:grpSpPr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5537200" y="3798742"/>
                <a:ext cx="484428" cy="277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N.A.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39" name="Rectangle 78"/>
              <p:cNvSpPr>
                <a:spLocks noChangeArrowheads="1"/>
              </p:cNvSpPr>
              <p:nvPr/>
            </p:nvSpPr>
            <p:spPr bwMode="auto">
              <a:xfrm>
                <a:off x="3657128" y="3798742"/>
                <a:ext cx="567784" cy="277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20/10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1022350" y="3795558"/>
                <a:ext cx="1691489" cy="2777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Nodal metastasis (+/-)</a:t>
                </a:r>
                <a:endParaRPr lang="ja-JP" alt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" name="グループ化 71"/>
            <p:cNvGrpSpPr>
              <a:grpSpLocks/>
            </p:cNvGrpSpPr>
            <p:nvPr/>
          </p:nvGrpSpPr>
          <p:grpSpPr bwMode="auto">
            <a:xfrm>
              <a:off x="1022349" y="4023166"/>
              <a:ext cx="5600701" cy="276999"/>
              <a:chOff x="1022349" y="4105102"/>
              <a:chExt cx="5600556" cy="276982"/>
            </a:xfrm>
          </p:grpSpPr>
          <p:sp>
            <p:nvSpPr>
              <p:cNvPr id="43" name="Rectangle 41"/>
              <p:cNvSpPr>
                <a:spLocks noChangeArrowheads="1"/>
              </p:cNvSpPr>
              <p:nvPr/>
            </p:nvSpPr>
            <p:spPr bwMode="auto">
              <a:xfrm>
                <a:off x="5537083" y="4105102"/>
                <a:ext cx="1085822" cy="2746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N.A.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44" name="Rectangle 42"/>
              <p:cNvSpPr>
                <a:spLocks noChangeArrowheads="1"/>
              </p:cNvSpPr>
              <p:nvPr/>
            </p:nvSpPr>
            <p:spPr bwMode="auto">
              <a:xfrm>
                <a:off x="3668644" y="4105102"/>
                <a:ext cx="567769" cy="276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Ｐゴシック" pitchFamily="50" charset="-128"/>
                    <a:cs typeface="Arial" pitchFamily="34" charset="0"/>
                  </a:rPr>
                  <a:t>13/17</a:t>
                </a:r>
              </a:p>
            </p:txBody>
          </p:sp>
          <p:sp>
            <p:nvSpPr>
              <p:cNvPr id="45" name="Rectangle 43"/>
              <p:cNvSpPr>
                <a:spLocks noChangeArrowheads="1"/>
              </p:cNvSpPr>
              <p:nvPr/>
            </p:nvSpPr>
            <p:spPr bwMode="auto">
              <a:xfrm>
                <a:off x="1022349" y="4105102"/>
                <a:ext cx="1973566" cy="276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cs typeface="Arial" pitchFamily="34" charset="0"/>
                  </a:rPr>
                  <a:t>Distant metastasis (+/-)</a:t>
                </a:r>
              </a:p>
            </p:txBody>
          </p:sp>
        </p:grpSp>
        <p:grpSp>
          <p:nvGrpSpPr>
            <p:cNvPr id="50" name="グループ化 72"/>
            <p:cNvGrpSpPr>
              <a:grpSpLocks/>
            </p:cNvGrpSpPr>
            <p:nvPr/>
          </p:nvGrpSpPr>
          <p:grpSpPr bwMode="auto">
            <a:xfrm>
              <a:off x="1022350" y="4321634"/>
              <a:ext cx="4999278" cy="276999"/>
              <a:chOff x="1022350" y="4425950"/>
              <a:chExt cx="4999278" cy="276187"/>
            </a:xfrm>
          </p:grpSpPr>
          <p:sp>
            <p:nvSpPr>
              <p:cNvPr id="52" name="Rectangle 68"/>
              <p:cNvSpPr>
                <a:spLocks noChangeArrowheads="1"/>
              </p:cNvSpPr>
              <p:nvPr/>
            </p:nvSpPr>
            <p:spPr bwMode="auto">
              <a:xfrm>
                <a:off x="5537200" y="4425950"/>
                <a:ext cx="484428" cy="276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N.A.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53" name="Rectangle 69"/>
              <p:cNvSpPr>
                <a:spLocks noChangeArrowheads="1"/>
              </p:cNvSpPr>
              <p:nvPr/>
            </p:nvSpPr>
            <p:spPr bwMode="auto">
              <a:xfrm>
                <a:off x="3668713" y="4425950"/>
                <a:ext cx="739305" cy="276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4/6/7/13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54" name="Rectangle 70"/>
              <p:cNvSpPr>
                <a:spLocks noChangeArrowheads="1"/>
              </p:cNvSpPr>
              <p:nvPr/>
            </p:nvSpPr>
            <p:spPr bwMode="auto">
              <a:xfrm>
                <a:off x="1022350" y="4425950"/>
                <a:ext cx="2324675" cy="276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cs typeface="Arial" pitchFamily="34" charset="0"/>
                  </a:rPr>
                  <a:t>TNM Stage (Ⅰ/Ⅱ/Ⅲ/Ⅳ)</a:t>
                </a:r>
              </a:p>
            </p:txBody>
          </p:sp>
        </p:grpSp>
        <p:grpSp>
          <p:nvGrpSpPr>
            <p:cNvPr id="55" name="グループ化 73"/>
            <p:cNvGrpSpPr>
              <a:grpSpLocks/>
            </p:cNvGrpSpPr>
            <p:nvPr/>
          </p:nvGrpSpPr>
          <p:grpSpPr bwMode="auto">
            <a:xfrm>
              <a:off x="1022350" y="4620721"/>
              <a:ext cx="4999278" cy="461665"/>
              <a:chOff x="1022350" y="4730533"/>
              <a:chExt cx="4999278" cy="460312"/>
            </a:xfrm>
          </p:grpSpPr>
          <p:sp>
            <p:nvSpPr>
              <p:cNvPr id="57" name="Rectangle 72"/>
              <p:cNvSpPr>
                <a:spLocks noChangeArrowheads="1"/>
              </p:cNvSpPr>
              <p:nvPr/>
            </p:nvSpPr>
            <p:spPr bwMode="auto">
              <a:xfrm>
                <a:off x="5537200" y="4730750"/>
                <a:ext cx="484428" cy="276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N.A.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58" name="Rectangle 73"/>
              <p:cNvSpPr>
                <a:spLocks noChangeArrowheads="1"/>
              </p:cNvSpPr>
              <p:nvPr/>
            </p:nvSpPr>
            <p:spPr bwMode="auto">
              <a:xfrm>
                <a:off x="3668713" y="4730750"/>
                <a:ext cx="611065" cy="276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23/4/3</a:t>
                </a:r>
                <a:endParaRPr lang="en-US" altLang="ja-JP" sz="1200" dirty="0">
                  <a:latin typeface="Arial" pitchFamily="34" charset="0"/>
                  <a:ea typeface="ＭＳ Ｐゴシック" pitchFamily="50" charset="-128"/>
                  <a:cs typeface="Arial" pitchFamily="34" charset="0"/>
                </a:endParaRPr>
              </a:p>
            </p:txBody>
          </p:sp>
          <p:sp>
            <p:nvSpPr>
              <p:cNvPr id="59" name="Rectangle 74"/>
              <p:cNvSpPr>
                <a:spLocks noChangeArrowheads="1"/>
              </p:cNvSpPr>
              <p:nvPr/>
            </p:nvSpPr>
            <p:spPr bwMode="auto">
              <a:xfrm>
                <a:off x="1022350" y="4730533"/>
                <a:ext cx="2324675" cy="460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Treatment </a:t>
                </a:r>
              </a:p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(Surgery/Chemo therapy/None)</a:t>
                </a:r>
              </a:p>
            </p:txBody>
          </p:sp>
        </p:grpSp>
        <p:sp>
          <p:nvSpPr>
            <p:cNvPr id="64" name="Line 76"/>
            <p:cNvSpPr>
              <a:spLocks noChangeShapeType="1"/>
            </p:cNvSpPr>
            <p:nvPr/>
          </p:nvSpPr>
          <p:spPr bwMode="auto">
            <a:xfrm flipV="1">
              <a:off x="476250" y="5089867"/>
              <a:ext cx="8189913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 sz="1200">
                <a:latin typeface="Arial" panose="020B0604020202020204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5" name="正方形/長方形 63"/>
            <p:cNvSpPr>
              <a:spLocks noChangeArrowheads="1"/>
            </p:cNvSpPr>
            <p:nvPr/>
          </p:nvSpPr>
          <p:spPr bwMode="auto">
            <a:xfrm>
              <a:off x="1017588" y="5096217"/>
              <a:ext cx="7380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200" b="0" dirty="0">
                  <a:latin typeface="Arial" pitchFamily="34" charset="0"/>
                  <a:cs typeface="Arial" pitchFamily="34" charset="0"/>
                </a:rPr>
                <a:t>Data are expressed as </a:t>
              </a:r>
              <a:r>
                <a:rPr lang="en-US" altLang="ja-JP" sz="1200" b="0" dirty="0" err="1">
                  <a:latin typeface="Arial" pitchFamily="34" charset="0"/>
                  <a:cs typeface="Arial" pitchFamily="34" charset="0"/>
                </a:rPr>
                <a:t>means±SD</a:t>
              </a:r>
              <a:r>
                <a:rPr lang="en-US" altLang="ja-JP" sz="1200" b="0" dirty="0">
                  <a:latin typeface="Arial" pitchFamily="34" charset="0"/>
                  <a:cs typeface="Arial" pitchFamily="34" charset="0"/>
                </a:rPr>
                <a:t>.  * </a:t>
              </a:r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CR</a:t>
              </a:r>
              <a:r>
                <a:rPr lang="en-US" altLang="ja-JP" sz="1200" b="0" dirty="0">
                  <a:latin typeface="Arial" pitchFamily="34" charset="0"/>
                  <a:cs typeface="Arial" pitchFamily="34" charset="0"/>
                </a:rPr>
                <a:t>C: </a:t>
              </a:r>
              <a:r>
                <a:rPr lang="en-US" altLang="ja-JP" sz="1200" dirty="0">
                  <a:latin typeface="Arial" pitchFamily="34" charset="0"/>
                  <a:cs typeface="Arial" pitchFamily="34" charset="0"/>
                </a:rPr>
                <a:t>Colorectal cancer</a:t>
              </a:r>
              <a:endParaRPr lang="ja-JP" altLang="en-US" sz="12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15"/>
            <p:cNvSpPr>
              <a:spLocks noChangeArrowheads="1"/>
            </p:cNvSpPr>
            <p:nvPr/>
          </p:nvSpPr>
          <p:spPr bwMode="auto">
            <a:xfrm>
              <a:off x="7477125" y="1969884"/>
              <a:ext cx="10398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ea typeface="ＭＳ ゴシック" pitchFamily="49" charset="-128"/>
                  <a:cs typeface="Arial" pitchFamily="34" charset="0"/>
                </a:rPr>
                <a:t>0.107</a:t>
              </a:r>
            </a:p>
          </p:txBody>
        </p:sp>
        <p:sp>
          <p:nvSpPr>
            <p:cNvPr id="68" name="Rectangle 16"/>
            <p:cNvSpPr>
              <a:spLocks noChangeArrowheads="1"/>
            </p:cNvSpPr>
            <p:nvPr/>
          </p:nvSpPr>
          <p:spPr bwMode="auto">
            <a:xfrm>
              <a:off x="5537200" y="1969884"/>
              <a:ext cx="48282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200" dirty="0">
                  <a:latin typeface="Arial" panose="020B0604020202020204" pitchFamily="34" charset="0"/>
                  <a:ea typeface="ＭＳ ゴシック" pitchFamily="49" charset="-128"/>
                  <a:cs typeface="Arial" pitchFamily="34" charset="0"/>
                </a:rPr>
                <a:t>9/19</a:t>
              </a:r>
            </a:p>
          </p:txBody>
        </p:sp>
        <p:sp>
          <p:nvSpPr>
            <p:cNvPr id="69" name="Rectangle 17"/>
            <p:cNvSpPr>
              <a:spLocks noChangeArrowheads="1"/>
            </p:cNvSpPr>
            <p:nvPr/>
          </p:nvSpPr>
          <p:spPr bwMode="auto">
            <a:xfrm>
              <a:off x="3668713" y="1969884"/>
              <a:ext cx="5677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200" dirty="0">
                  <a:latin typeface="Arial" panose="020B0604020202020204" pitchFamily="34" charset="0"/>
                  <a:ea typeface="ＭＳ ゴシック" pitchFamily="49" charset="-128"/>
                  <a:cs typeface="Arial" pitchFamily="34" charset="0"/>
                </a:rPr>
                <a:t>17/13</a:t>
              </a:r>
            </a:p>
          </p:txBody>
        </p:sp>
        <p:sp>
          <p:nvSpPr>
            <p:cNvPr id="70" name="Rectangle 18"/>
            <p:cNvSpPr>
              <a:spLocks noChangeArrowheads="1"/>
            </p:cNvSpPr>
            <p:nvPr/>
          </p:nvSpPr>
          <p:spPr bwMode="auto">
            <a:xfrm>
              <a:off x="1022350" y="1969834"/>
              <a:ext cx="167706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itchFamily="34" charset="0"/>
                </a:rPr>
                <a:t>Gender (male/female)</a:t>
              </a:r>
            </a:p>
          </p:txBody>
        </p:sp>
        <p:grpSp>
          <p:nvGrpSpPr>
            <p:cNvPr id="71" name="グループ化 85"/>
            <p:cNvGrpSpPr>
              <a:grpSpLocks/>
            </p:cNvGrpSpPr>
            <p:nvPr/>
          </p:nvGrpSpPr>
          <p:grpSpPr bwMode="auto">
            <a:xfrm>
              <a:off x="1022350" y="3157691"/>
              <a:ext cx="7494588" cy="277070"/>
              <a:chOff x="1022350" y="2585965"/>
              <a:chExt cx="7494588" cy="277809"/>
            </a:xfrm>
          </p:grpSpPr>
          <p:sp>
            <p:nvSpPr>
              <p:cNvPr id="72" name="Rectangle 15"/>
              <p:cNvSpPr>
                <a:spLocks noChangeArrowheads="1"/>
              </p:cNvSpPr>
              <p:nvPr/>
            </p:nvSpPr>
            <p:spPr bwMode="auto">
              <a:xfrm>
                <a:off x="7477125" y="2586036"/>
                <a:ext cx="1039813" cy="277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0.220</a:t>
                </a:r>
              </a:p>
            </p:txBody>
          </p:sp>
          <p:sp>
            <p:nvSpPr>
              <p:cNvPr id="73" name="Rectangle 16"/>
              <p:cNvSpPr>
                <a:spLocks noChangeArrowheads="1"/>
              </p:cNvSpPr>
              <p:nvPr/>
            </p:nvSpPr>
            <p:spPr bwMode="auto">
              <a:xfrm>
                <a:off x="5537200" y="2586031"/>
                <a:ext cx="848309" cy="277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320</a:t>
                </a:r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±100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74" name="Rectangle 17"/>
              <p:cNvSpPr>
                <a:spLocks noChangeArrowheads="1"/>
              </p:cNvSpPr>
              <p:nvPr/>
            </p:nvSpPr>
            <p:spPr bwMode="auto">
              <a:xfrm>
                <a:off x="3668713" y="2586031"/>
                <a:ext cx="848309" cy="277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380</a:t>
                </a:r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±170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75" name="Rectangle 18"/>
              <p:cNvSpPr>
                <a:spLocks noChangeArrowheads="1"/>
              </p:cNvSpPr>
              <p:nvPr/>
            </p:nvSpPr>
            <p:spPr bwMode="auto">
              <a:xfrm>
                <a:off x="1022350" y="2585965"/>
                <a:ext cx="2028119" cy="277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Monocytes cell counts (/</a:t>
                </a:r>
                <a:r>
                  <a:rPr lang="en-US" altLang="ja-JP" sz="1200" dirty="0" err="1">
                    <a:latin typeface="Arial" pitchFamily="34" charset="0"/>
                    <a:cs typeface="Arial" pitchFamily="34" charset="0"/>
                  </a:rPr>
                  <a:t>ul</a:t>
                </a:r>
                <a:r>
                  <a:rPr lang="ja-JP" altLang="en-US" sz="1200" dirty="0">
                    <a:latin typeface="Arial" pitchFamily="34" charset="0"/>
                    <a:cs typeface="Arial" pitchFamily="34" charset="0"/>
                  </a:rPr>
                  <a:t>）</a:t>
                </a:r>
                <a:endParaRPr lang="en-US" altLang="ja-JP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>
              <a:off x="1022350" y="2582416"/>
              <a:ext cx="7385050" cy="276999"/>
              <a:chOff x="1022350" y="2828824"/>
              <a:chExt cx="7385050" cy="276999"/>
            </a:xfrm>
          </p:grpSpPr>
          <p:sp>
            <p:nvSpPr>
              <p:cNvPr id="61" name="Rectangle 24"/>
              <p:cNvSpPr>
                <a:spLocks noChangeArrowheads="1"/>
              </p:cNvSpPr>
              <p:nvPr/>
            </p:nvSpPr>
            <p:spPr bwMode="auto">
              <a:xfrm>
                <a:off x="7477125" y="2828824"/>
                <a:ext cx="930275" cy="274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0.196</a:t>
                </a:r>
              </a:p>
            </p:txBody>
          </p:sp>
          <p:sp>
            <p:nvSpPr>
              <p:cNvPr id="62" name="Rectangle 25"/>
              <p:cNvSpPr>
                <a:spLocks noChangeArrowheads="1"/>
              </p:cNvSpPr>
              <p:nvPr/>
            </p:nvSpPr>
            <p:spPr bwMode="auto">
              <a:xfrm>
                <a:off x="5537200" y="2828824"/>
                <a:ext cx="93326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3400</a:t>
                </a:r>
                <a:r>
                  <a:rPr lang="en-US" altLang="ja-JP" sz="1200" dirty="0">
                    <a:latin typeface="Arial" pitchFamily="34" charset="0"/>
                    <a:ea typeface="ＭＳ Ｐゴシック" pitchFamily="50" charset="-128"/>
                    <a:cs typeface="Arial" pitchFamily="34" charset="0"/>
                  </a:rPr>
                  <a:t>±860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63" name="Rectangle 26"/>
              <p:cNvSpPr>
                <a:spLocks noChangeArrowheads="1"/>
              </p:cNvSpPr>
              <p:nvPr/>
            </p:nvSpPr>
            <p:spPr bwMode="auto">
              <a:xfrm>
                <a:off x="3668713" y="2828824"/>
                <a:ext cx="101822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200" dirty="0">
                    <a:latin typeface="Arial" panose="020B0604020202020204" pitchFamily="34" charset="0"/>
                    <a:ea typeface="ＭＳ ゴシック" pitchFamily="49" charset="-128"/>
                    <a:cs typeface="Arial" pitchFamily="34" charset="0"/>
                  </a:rPr>
                  <a:t>3900</a:t>
                </a:r>
                <a:r>
                  <a:rPr lang="en-US" altLang="ja-JP" sz="1200" dirty="0">
                    <a:latin typeface="Arial" pitchFamily="34" charset="0"/>
                    <a:ea typeface="ＭＳ Ｐゴシック" pitchFamily="50" charset="-128"/>
                    <a:cs typeface="Arial" pitchFamily="34" charset="0"/>
                  </a:rPr>
                  <a:t>±1690</a:t>
                </a:r>
                <a:endParaRPr lang="en-US" altLang="ja-JP" sz="1200" dirty="0">
                  <a:latin typeface="Arial" pitchFamily="34" charset="0"/>
                  <a:ea typeface="ＭＳ ゴシック" pitchFamily="49" charset="-128"/>
                  <a:cs typeface="Arial" pitchFamily="34" charset="0"/>
                </a:endParaRPr>
              </a:p>
            </p:txBody>
          </p:sp>
          <p:sp>
            <p:nvSpPr>
              <p:cNvPr id="76" name="Rectangle 27"/>
              <p:cNvSpPr>
                <a:spLocks noChangeArrowheads="1"/>
              </p:cNvSpPr>
              <p:nvPr/>
            </p:nvSpPr>
            <p:spPr bwMode="auto">
              <a:xfrm>
                <a:off x="1022350" y="2828824"/>
                <a:ext cx="213712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Arial" pitchFamily="34" charset="0"/>
                    <a:cs typeface="Arial" pitchFamily="34" charset="0"/>
                  </a:rPr>
                  <a:t>Neutrophils cell counts (/</a:t>
                </a:r>
                <a:r>
                  <a:rPr lang="en-US" altLang="ja-JP" sz="1200" dirty="0" err="1">
                    <a:latin typeface="Arial" pitchFamily="34" charset="0"/>
                    <a:cs typeface="Arial" pitchFamily="34" charset="0"/>
                  </a:rPr>
                  <a:t>ul</a:t>
                </a:r>
                <a:r>
                  <a:rPr lang="ja-JP" altLang="en-US" sz="1200" dirty="0">
                    <a:latin typeface="Arial" pitchFamily="34" charset="0"/>
                    <a:cs typeface="Arial" pitchFamily="34" charset="0"/>
                  </a:rPr>
                  <a:t>）</a:t>
                </a:r>
              </a:p>
            </p:txBody>
          </p:sp>
        </p:grpSp>
      </p:grp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1405657" y="744538"/>
            <a:ext cx="62626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>
                <a:latin typeface="Arial" pitchFamily="34" charset="0"/>
                <a:ea typeface="Osaka" charset="-128"/>
                <a:cs typeface="Arial" pitchFamily="34" charset="0"/>
              </a:rPr>
              <a:t>Supplemental Table </a:t>
            </a:r>
            <a:r>
              <a:rPr lang="en-US" altLang="ja-JP" sz="1400" dirty="0" smtClean="0">
                <a:latin typeface="Arial" pitchFamily="34" charset="0"/>
                <a:ea typeface="Osaka" charset="-128"/>
                <a:cs typeface="Arial" pitchFamily="34" charset="0"/>
              </a:rPr>
              <a:t>1.</a:t>
            </a:r>
            <a:r>
              <a:rPr lang="ja-JP" altLang="en-US" sz="1400" dirty="0">
                <a:latin typeface="Arial" pitchFamily="34" charset="0"/>
                <a:ea typeface="Osaka" charset="-128"/>
                <a:cs typeface="Arial" pitchFamily="34" charset="0"/>
              </a:rPr>
              <a:t>　</a:t>
            </a:r>
            <a:r>
              <a:rPr lang="en-US" altLang="ja-JP" sz="1400" dirty="0">
                <a:latin typeface="Arial" pitchFamily="34" charset="0"/>
                <a:ea typeface="Osaka" charset="-128"/>
                <a:cs typeface="Arial" pitchFamily="34" charset="0"/>
              </a:rPr>
              <a:t>Characteristics of  serum chemokine  study subjects</a:t>
            </a:r>
          </a:p>
        </p:txBody>
      </p:sp>
    </p:spTree>
    <p:extLst>
      <p:ext uri="{BB962C8B-B14F-4D97-AF65-F5344CB8AC3E}">
        <p14:creationId xmlns:p14="http://schemas.microsoft.com/office/powerpoint/2010/main" val="2744774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12911</TotalTime>
  <Words>114</Words>
  <Application>Microsoft Office PowerPoint</Application>
  <PresentationFormat>画面に合わせる (4:3)</PresentationFormat>
  <Paragraphs>49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YOSHIO-</cp:lastModifiedBy>
  <cp:revision>317</cp:revision>
  <dcterms:created xsi:type="dcterms:W3CDTF">2012-12-02T10:47:32Z</dcterms:created>
  <dcterms:modified xsi:type="dcterms:W3CDTF">2017-09-01T02:37:05Z</dcterms:modified>
</cp:coreProperties>
</file>