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327" r:id="rId2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5" autoAdjust="0"/>
    <p:restoredTop sz="94702" autoAdjust="0"/>
  </p:normalViewPr>
  <p:slideViewPr>
    <p:cSldViewPr>
      <p:cViewPr varScale="1">
        <p:scale>
          <a:sx n="89" d="100"/>
          <a:sy n="89" d="100"/>
        </p:scale>
        <p:origin x="1248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0" d="100"/>
          <a:sy n="60" d="100"/>
        </p:scale>
        <p:origin x="-2124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こむらたくや" userId="7cf7dd3bcc72e149" providerId="LiveId" clId="{1A9FE1EC-DD4B-4C84-884D-FC4DC08B3B2F}"/>
    <pc:docChg chg="custSel modSld">
      <pc:chgData name="こむらたくや" userId="7cf7dd3bcc72e149" providerId="LiveId" clId="{1A9FE1EC-DD4B-4C84-884D-FC4DC08B3B2F}" dt="2017-09-12T14:38:01.705" v="3" actId="478"/>
      <pc:docMkLst>
        <pc:docMk/>
      </pc:docMkLst>
      <pc:sldChg chg="delSp">
        <pc:chgData name="こむらたくや" userId="7cf7dd3bcc72e149" providerId="LiveId" clId="{1A9FE1EC-DD4B-4C84-884D-FC4DC08B3B2F}" dt="2017-09-12T14:38:01.705" v="3" actId="478"/>
        <pc:sldMkLst>
          <pc:docMk/>
          <pc:sldMk cId="514863828" sldId="327"/>
        </pc:sldMkLst>
        <pc:spChg chg="del">
          <ac:chgData name="こむらたくや" userId="7cf7dd3bcc72e149" providerId="LiveId" clId="{1A9FE1EC-DD4B-4C84-884D-FC4DC08B3B2F}" dt="2017-09-12T14:37:55.632" v="0" actId="478"/>
          <ac:spMkLst>
            <pc:docMk/>
            <pc:sldMk cId="514863828" sldId="327"/>
            <ac:spMk id="14" creationId="{00000000-0000-0000-0000-000000000000}"/>
          </ac:spMkLst>
        </pc:spChg>
        <pc:spChg chg="del">
          <ac:chgData name="こむらたくや" userId="7cf7dd3bcc72e149" providerId="LiveId" clId="{1A9FE1EC-DD4B-4C84-884D-FC4DC08B3B2F}" dt="2017-09-12T14:38:01.705" v="3" actId="478"/>
          <ac:spMkLst>
            <pc:docMk/>
            <pc:sldMk cId="514863828" sldId="327"/>
            <ac:spMk id="19" creationId="{00000000-0000-0000-0000-000000000000}"/>
          </ac:spMkLst>
        </pc:spChg>
        <pc:spChg chg="del">
          <ac:chgData name="こむらたくや" userId="7cf7dd3bcc72e149" providerId="LiveId" clId="{1A9FE1EC-DD4B-4C84-884D-FC4DC08B3B2F}" dt="2017-09-12T14:37:59.852" v="2" actId="478"/>
          <ac:spMkLst>
            <pc:docMk/>
            <pc:sldMk cId="514863828" sldId="327"/>
            <ac:spMk id="20" creationId="{00000000-0000-0000-0000-000000000000}"/>
          </ac:spMkLst>
        </pc:spChg>
        <pc:spChg chg="del">
          <ac:chgData name="こむらたくや" userId="7cf7dd3bcc72e149" providerId="LiveId" clId="{1A9FE1EC-DD4B-4C84-884D-FC4DC08B3B2F}" dt="2017-09-12T14:37:57.649" v="1" actId="478"/>
          <ac:spMkLst>
            <pc:docMk/>
            <pc:sldMk cId="514863828" sldId="327"/>
            <ac:spMk id="46" creationId="{00000000-0000-0000-0000-000000000000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spPr>
            <a:ln w="28575">
              <a:noFill/>
            </a:ln>
          </c:spPr>
          <c:marker>
            <c:symbol val="circle"/>
            <c:size val="2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xVal>
            <c:numRef>
              <c:f>比較データ!$AQ$2:$AQ$10</c:f>
              <c:numCache>
                <c:formatCode>General</c:formatCode>
                <c:ptCount val="9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</c:numCache>
            </c:numRef>
          </c:xVal>
          <c:yVal>
            <c:numRef>
              <c:f>比較データ!$AR$2:$AR$10</c:f>
              <c:numCache>
                <c:formatCode>General</c:formatCode>
                <c:ptCount val="9"/>
                <c:pt idx="0">
                  <c:v>41</c:v>
                </c:pt>
                <c:pt idx="1">
                  <c:v>55.5</c:v>
                </c:pt>
                <c:pt idx="2">
                  <c:v>38</c:v>
                </c:pt>
                <c:pt idx="3">
                  <c:v>59</c:v>
                </c:pt>
                <c:pt idx="4">
                  <c:v>25</c:v>
                </c:pt>
                <c:pt idx="5">
                  <c:v>29</c:v>
                </c:pt>
                <c:pt idx="6">
                  <c:v>28</c:v>
                </c:pt>
                <c:pt idx="7">
                  <c:v>24</c:v>
                </c:pt>
                <c:pt idx="8">
                  <c:v>30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23E1-45EE-B8FF-64DAC19620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91529600"/>
        <c:axId val="91531520"/>
      </c:scatterChart>
      <c:valAx>
        <c:axId val="91529600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91531520"/>
        <c:crosses val="autoZero"/>
        <c:crossBetween val="midCat"/>
      </c:valAx>
      <c:valAx>
        <c:axId val="91531520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ja-JP"/>
          </a:p>
        </c:txPr>
        <c:crossAx val="91529600"/>
        <c:crosses val="autoZero"/>
        <c:crossBetween val="midCat"/>
      </c:valAx>
      <c:spPr>
        <a:noFill/>
      </c:spPr>
    </c:plotArea>
    <c:plotVisOnly val="1"/>
    <c:dispBlanksAs val="gap"/>
    <c:showDLblsOverMax val="0"/>
  </c:chart>
  <c:txPr>
    <a:bodyPr/>
    <a:lstStyle/>
    <a:p>
      <a:pPr>
        <a:defRPr sz="900"/>
      </a:pPr>
      <a:endParaRPr lang="ja-JP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spPr>
            <a:ln w="28575">
              <a:noFill/>
            </a:ln>
          </c:spPr>
          <c:marker>
            <c:symbol val="circle"/>
            <c:size val="2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xVal>
            <c:numRef>
              <c:f>比較データ!$O$2:$O$10</c:f>
              <c:numCache>
                <c:formatCode>General</c:formatCode>
                <c:ptCount val="9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</c:numCache>
            </c:numRef>
          </c:xVal>
          <c:yVal>
            <c:numRef>
              <c:f>比較データ!$P$2:$P$10</c:f>
              <c:numCache>
                <c:formatCode>General</c:formatCode>
                <c:ptCount val="9"/>
                <c:pt idx="0">
                  <c:v>64</c:v>
                </c:pt>
                <c:pt idx="1">
                  <c:v>257.5</c:v>
                </c:pt>
                <c:pt idx="2">
                  <c:v>110</c:v>
                </c:pt>
                <c:pt idx="3">
                  <c:v>69.5</c:v>
                </c:pt>
                <c:pt idx="4">
                  <c:v>32</c:v>
                </c:pt>
                <c:pt idx="5">
                  <c:v>75</c:v>
                </c:pt>
                <c:pt idx="6">
                  <c:v>35</c:v>
                </c:pt>
                <c:pt idx="7">
                  <c:v>24</c:v>
                </c:pt>
                <c:pt idx="8">
                  <c:v>32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51ED-42EE-B759-A157FA785D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2916480"/>
        <c:axId val="54502912"/>
      </c:scatterChart>
      <c:valAx>
        <c:axId val="22916480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54502912"/>
        <c:crosses val="autoZero"/>
        <c:crossBetween val="midCat"/>
      </c:valAx>
      <c:valAx>
        <c:axId val="54502912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ja-JP"/>
          </a:p>
        </c:txPr>
        <c:crossAx val="22916480"/>
        <c:crosses val="autoZero"/>
        <c:crossBetween val="midCat"/>
      </c:valAx>
      <c:spPr>
        <a:noFill/>
      </c:spPr>
    </c:plotArea>
    <c:plotVisOnly val="1"/>
    <c:dispBlanksAs val="gap"/>
    <c:showDLblsOverMax val="0"/>
  </c:chart>
  <c:txPr>
    <a:bodyPr/>
    <a:lstStyle/>
    <a:p>
      <a:pPr>
        <a:defRPr sz="900"/>
      </a:pPr>
      <a:endParaRPr lang="ja-JP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44745216"/>
        <c:axId val="144746752"/>
      </c:barChart>
      <c:catAx>
        <c:axId val="144745216"/>
        <c:scaling>
          <c:orientation val="minMax"/>
        </c:scaling>
        <c:delete val="0"/>
        <c:axPos val="b"/>
        <c:majorTickMark val="out"/>
        <c:minorTickMark val="none"/>
        <c:tickLblPos val="low"/>
        <c:txPr>
          <a:bodyPr/>
          <a:lstStyle/>
          <a:p>
            <a: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ja-JP"/>
          </a:p>
        </c:txPr>
        <c:crossAx val="144746752"/>
        <c:crosses val="autoZero"/>
        <c:auto val="1"/>
        <c:lblAlgn val="ctr"/>
        <c:lblOffset val="100"/>
        <c:noMultiLvlLbl val="0"/>
      </c:catAx>
      <c:valAx>
        <c:axId val="144746752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ja-JP"/>
          </a:p>
        </c:txPr>
        <c:crossAx val="144745216"/>
        <c:crosses val="autoZero"/>
        <c:crossBetween val="between"/>
      </c:valAx>
      <c:spPr>
        <a:noFill/>
      </c:spPr>
    </c:plotArea>
    <c:plotVisOnly val="1"/>
    <c:dispBlanksAs val="gap"/>
    <c:showDLblsOverMax val="0"/>
  </c:chart>
  <c:txPr>
    <a:bodyPr/>
    <a:lstStyle/>
    <a:p>
      <a:pPr>
        <a:defRPr sz="900"/>
      </a:pPr>
      <a:endParaRPr lang="ja-JP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3742921207696721"/>
          <c:y val="6.8398596877947457E-2"/>
          <c:w val="0.68310058924753614"/>
          <c:h val="0.87396996640561253"/>
        </c:manualLayout>
      </c:layout>
      <c:scatterChart>
        <c:scatterStyle val="lineMarker"/>
        <c:varyColors val="0"/>
        <c:ser>
          <c:idx val="0"/>
          <c:order val="0"/>
          <c:spPr>
            <a:ln w="28575">
              <a:noFill/>
            </a:ln>
          </c:spPr>
          <c:marker>
            <c:symbol val="circle"/>
            <c:size val="2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xVal>
            <c:numRef>
              <c:f>比較データ!$AC$2:$AC$10</c:f>
              <c:numCache>
                <c:formatCode>General</c:formatCode>
                <c:ptCount val="9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</c:numCache>
            </c:numRef>
          </c:xVal>
          <c:yVal>
            <c:numRef>
              <c:f>比較データ!$AD$2:$AD$10</c:f>
              <c:numCache>
                <c:formatCode>General</c:formatCode>
                <c:ptCount val="9"/>
                <c:pt idx="0">
                  <c:v>212</c:v>
                </c:pt>
                <c:pt idx="1">
                  <c:v>153.5</c:v>
                </c:pt>
                <c:pt idx="2">
                  <c:v>213</c:v>
                </c:pt>
                <c:pt idx="3">
                  <c:v>189</c:v>
                </c:pt>
                <c:pt idx="4">
                  <c:v>142.5</c:v>
                </c:pt>
                <c:pt idx="5">
                  <c:v>146.5</c:v>
                </c:pt>
                <c:pt idx="6">
                  <c:v>94</c:v>
                </c:pt>
                <c:pt idx="7">
                  <c:v>36.5</c:v>
                </c:pt>
                <c:pt idx="8">
                  <c:v>25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E988-45AA-87FB-F8414816D7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1646336"/>
        <c:axId val="21652608"/>
      </c:scatterChart>
      <c:valAx>
        <c:axId val="21646336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21652608"/>
        <c:crosses val="autoZero"/>
        <c:crossBetween val="midCat"/>
      </c:valAx>
      <c:valAx>
        <c:axId val="21652608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ja-JP"/>
          </a:p>
        </c:txPr>
        <c:crossAx val="21646336"/>
        <c:crosses val="autoZero"/>
        <c:crossBetween val="midCat"/>
      </c:valAx>
      <c:spPr>
        <a:noFill/>
      </c:spPr>
    </c:plotArea>
    <c:plotVisOnly val="1"/>
    <c:dispBlanksAs val="gap"/>
    <c:showDLblsOverMax val="0"/>
  </c:chart>
  <c:txPr>
    <a:bodyPr/>
    <a:lstStyle/>
    <a:p>
      <a:pPr>
        <a:defRPr sz="900"/>
      </a:pPr>
      <a:endParaRPr lang="ja-JP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65002880"/>
        <c:axId val="65008768"/>
      </c:barChart>
      <c:catAx>
        <c:axId val="65002880"/>
        <c:scaling>
          <c:orientation val="minMax"/>
        </c:scaling>
        <c:delete val="0"/>
        <c:axPos val="b"/>
        <c:majorTickMark val="out"/>
        <c:minorTickMark val="none"/>
        <c:tickLblPos val="low"/>
        <c:txPr>
          <a:bodyPr/>
          <a:lstStyle/>
          <a:p>
            <a: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ja-JP"/>
          </a:p>
        </c:txPr>
        <c:crossAx val="65008768"/>
        <c:crosses val="autoZero"/>
        <c:auto val="1"/>
        <c:lblAlgn val="ctr"/>
        <c:lblOffset val="100"/>
        <c:noMultiLvlLbl val="0"/>
      </c:catAx>
      <c:valAx>
        <c:axId val="65008768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ja-JP"/>
          </a:p>
        </c:txPr>
        <c:crossAx val="65002880"/>
        <c:crosses val="autoZero"/>
        <c:crossBetween val="between"/>
      </c:valAx>
      <c:spPr>
        <a:noFill/>
      </c:spPr>
    </c:plotArea>
    <c:plotVisOnly val="1"/>
    <c:dispBlanksAs val="gap"/>
    <c:showDLblsOverMax val="0"/>
  </c:chart>
  <c:txPr>
    <a:bodyPr/>
    <a:lstStyle/>
    <a:p>
      <a:pPr>
        <a:defRPr sz="900"/>
      </a:pPr>
      <a:endParaRPr lang="ja-JP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spPr>
            <a:ln w="28575">
              <a:noFill/>
            </a:ln>
          </c:spPr>
          <c:marker>
            <c:symbol val="circle"/>
            <c:size val="2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xVal>
            <c:numRef>
              <c:f>比較データ!$AO$2:$AO$10</c:f>
              <c:numCache>
                <c:formatCode>General</c:formatCode>
                <c:ptCount val="9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</c:numCache>
            </c:numRef>
          </c:xVal>
          <c:yVal>
            <c:numRef>
              <c:f>比較データ!$AP$2:$AP$10</c:f>
              <c:numCache>
                <c:formatCode>General</c:formatCode>
                <c:ptCount val="9"/>
                <c:pt idx="0">
                  <c:v>289.5</c:v>
                </c:pt>
                <c:pt idx="1">
                  <c:v>434</c:v>
                </c:pt>
                <c:pt idx="2">
                  <c:v>132</c:v>
                </c:pt>
                <c:pt idx="3">
                  <c:v>195</c:v>
                </c:pt>
                <c:pt idx="4">
                  <c:v>154.5</c:v>
                </c:pt>
                <c:pt idx="5">
                  <c:v>117</c:v>
                </c:pt>
                <c:pt idx="6">
                  <c:v>87.5</c:v>
                </c:pt>
                <c:pt idx="7">
                  <c:v>46</c:v>
                </c:pt>
                <c:pt idx="8">
                  <c:v>127.5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8FDA-40F4-8BBC-6A5904E909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50000768"/>
        <c:axId val="150002688"/>
      </c:scatterChart>
      <c:valAx>
        <c:axId val="150000768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150002688"/>
        <c:crosses val="autoZero"/>
        <c:crossBetween val="midCat"/>
      </c:valAx>
      <c:valAx>
        <c:axId val="150002688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ja-JP"/>
          </a:p>
        </c:txPr>
        <c:crossAx val="150000768"/>
        <c:crosses val="autoZero"/>
        <c:crossBetween val="midCat"/>
      </c:valAx>
      <c:spPr>
        <a:noFill/>
      </c:spPr>
    </c:plotArea>
    <c:plotVisOnly val="1"/>
    <c:dispBlanksAs val="gap"/>
    <c:showDLblsOverMax val="0"/>
  </c:chart>
  <c:txPr>
    <a:bodyPr/>
    <a:lstStyle/>
    <a:p>
      <a:pPr>
        <a:defRPr sz="900">
          <a:latin typeface="Arial" panose="020B0604020202020204" pitchFamily="34" charset="0"/>
          <a:cs typeface="Arial" panose="020B0604020202020204" pitchFamily="34" charset="0"/>
        </a:defRPr>
      </a:pPr>
      <a:endParaRPr lang="ja-JP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62F910-E5ED-462D-9609-C419E481E427}" type="datetimeFigureOut">
              <a:rPr kumimoji="1" lang="ja-JP" altLang="en-US" smtClean="0"/>
              <a:t>2017/9/12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F021FB-4680-467A-980F-69BDF8F16C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290491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Co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8666FB-0113-4578-B266-0D791D004B5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638834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7E943-3E43-4981-AC6D-9EF73F50FE6F}" type="datetimeFigureOut">
              <a:rPr kumimoji="1" lang="ja-JP" altLang="en-US" smtClean="0"/>
              <a:t>2017/9/12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7AD25-5119-495B-9676-AE32834169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672515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7E943-3E43-4981-AC6D-9EF73F50FE6F}" type="datetimeFigureOut">
              <a:rPr kumimoji="1" lang="ja-JP" altLang="en-US" smtClean="0"/>
              <a:t>2017/9/12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7AD25-5119-495B-9676-AE32834169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256497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7E943-3E43-4981-AC6D-9EF73F50FE6F}" type="datetimeFigureOut">
              <a:rPr kumimoji="1" lang="ja-JP" altLang="en-US" smtClean="0"/>
              <a:t>2017/9/12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7AD25-5119-495B-9676-AE32834169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08412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7E943-3E43-4981-AC6D-9EF73F50FE6F}" type="datetimeFigureOut">
              <a:rPr kumimoji="1" lang="ja-JP" altLang="en-US" smtClean="0"/>
              <a:t>2017/9/12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7AD25-5119-495B-9676-AE32834169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235980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7E943-3E43-4981-AC6D-9EF73F50FE6F}" type="datetimeFigureOut">
              <a:rPr kumimoji="1" lang="ja-JP" altLang="en-US" smtClean="0"/>
              <a:t>2017/9/12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7AD25-5119-495B-9676-AE32834169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089747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7E943-3E43-4981-AC6D-9EF73F50FE6F}" type="datetimeFigureOut">
              <a:rPr kumimoji="1" lang="ja-JP" altLang="en-US" smtClean="0"/>
              <a:t>2017/9/12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7AD25-5119-495B-9676-AE32834169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815742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7E943-3E43-4981-AC6D-9EF73F50FE6F}" type="datetimeFigureOut">
              <a:rPr kumimoji="1" lang="ja-JP" altLang="en-US" smtClean="0"/>
              <a:t>2017/9/12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7AD25-5119-495B-9676-AE32834169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16193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7E943-3E43-4981-AC6D-9EF73F50FE6F}" type="datetimeFigureOut">
              <a:rPr kumimoji="1" lang="ja-JP" altLang="en-US" smtClean="0"/>
              <a:t>2017/9/12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7AD25-5119-495B-9676-AE32834169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588104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7E943-3E43-4981-AC6D-9EF73F50FE6F}" type="datetimeFigureOut">
              <a:rPr kumimoji="1" lang="ja-JP" altLang="en-US" smtClean="0"/>
              <a:t>2017/9/12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7AD25-5119-495B-9676-AE32834169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308884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7E943-3E43-4981-AC6D-9EF73F50FE6F}" type="datetimeFigureOut">
              <a:rPr kumimoji="1" lang="ja-JP" altLang="en-US" smtClean="0"/>
              <a:t>2017/9/12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7AD25-5119-495B-9676-AE32834169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701196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7E943-3E43-4981-AC6D-9EF73F50FE6F}" type="datetimeFigureOut">
              <a:rPr kumimoji="1" lang="ja-JP" altLang="en-US" smtClean="0"/>
              <a:t>2017/9/12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7AD25-5119-495B-9676-AE32834169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651938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17E943-3E43-4981-AC6D-9EF73F50FE6F}" type="datetimeFigureOut">
              <a:rPr kumimoji="1" lang="ja-JP" altLang="en-US" smtClean="0"/>
              <a:t>2017/9/12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77AD25-5119-495B-9676-AE32834169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06324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chart" Target="../charts/chart6.xml"/><Relationship Id="rId3" Type="http://schemas.openxmlformats.org/officeDocument/2006/relationships/chart" Target="../charts/chart1.xml"/><Relationship Id="rId7" Type="http://schemas.openxmlformats.org/officeDocument/2006/relationships/chart" Target="../charts/chart5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正方形/長方形 47"/>
          <p:cNvSpPr/>
          <p:nvPr/>
        </p:nvSpPr>
        <p:spPr>
          <a:xfrm>
            <a:off x="172821" y="152162"/>
            <a:ext cx="22365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Supplemental Fig. 1</a:t>
            </a:r>
            <a:endParaRPr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正方形/長方形 29"/>
          <p:cNvSpPr/>
          <p:nvPr/>
        </p:nvSpPr>
        <p:spPr>
          <a:xfrm>
            <a:off x="5292080" y="600943"/>
            <a:ext cx="74090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altLang="ja-JP" sz="1400" dirty="0" err="1">
                <a:latin typeface="Arial" panose="020B0604020202020204" pitchFamily="34" charset="0"/>
                <a:cs typeface="Arial" panose="020B0604020202020204" pitchFamily="34" charset="0"/>
              </a:rPr>
              <a:t>pg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/ml)</a:t>
            </a:r>
            <a:endParaRPr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2" name="グラフ 5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86452980"/>
              </p:ext>
            </p:extLst>
          </p:nvPr>
        </p:nvGraphicFramePr>
        <p:xfrm>
          <a:off x="5548050" y="875296"/>
          <a:ext cx="1917700" cy="2406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3" name="正方形/長方形 52"/>
          <p:cNvSpPr/>
          <p:nvPr/>
        </p:nvSpPr>
        <p:spPr>
          <a:xfrm>
            <a:off x="6156176" y="816967"/>
            <a:ext cx="9557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400" i="1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=0.0143</a:t>
            </a:r>
            <a:endParaRPr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5" name="直線コネクタ 54"/>
          <p:cNvCxnSpPr/>
          <p:nvPr/>
        </p:nvCxnSpPr>
        <p:spPr>
          <a:xfrm>
            <a:off x="5919421" y="3126929"/>
            <a:ext cx="1368152" cy="0"/>
          </a:xfrm>
          <a:prstGeom prst="line">
            <a:avLst/>
          </a:prstGeom>
          <a:ln w="635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正方形/長方形 59"/>
          <p:cNvSpPr/>
          <p:nvPr/>
        </p:nvSpPr>
        <p:spPr>
          <a:xfrm>
            <a:off x="4860032" y="476672"/>
            <a:ext cx="4924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(B)</a:t>
            </a:r>
            <a:endParaRPr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09" name="グループ化 108"/>
          <p:cNvGrpSpPr/>
          <p:nvPr/>
        </p:nvGrpSpPr>
        <p:grpSpPr>
          <a:xfrm>
            <a:off x="6310343" y="3143776"/>
            <a:ext cx="693157" cy="307777"/>
            <a:chOff x="1331640" y="3036910"/>
            <a:chExt cx="693157" cy="307777"/>
          </a:xfrm>
        </p:grpSpPr>
        <p:sp>
          <p:nvSpPr>
            <p:cNvPr id="110" name="正方形/長方形 109"/>
            <p:cNvSpPr/>
            <p:nvPr/>
          </p:nvSpPr>
          <p:spPr>
            <a:xfrm>
              <a:off x="1331640" y="3036910"/>
              <a:ext cx="413896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ja-JP" sz="1400" dirty="0">
                  <a:latin typeface="Arial" panose="020B0604020202020204" pitchFamily="34" charset="0"/>
                  <a:cs typeface="Arial" panose="020B0604020202020204" pitchFamily="34" charset="0"/>
                </a:rPr>
                <a:t>Co</a:t>
              </a:r>
              <a:endParaRPr lang="ja-JP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1" name="正方形/長方形 110"/>
            <p:cNvSpPr/>
            <p:nvPr/>
          </p:nvSpPr>
          <p:spPr>
            <a:xfrm>
              <a:off x="1710287" y="3036910"/>
              <a:ext cx="314510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ja-JP" sz="1400" dirty="0">
                  <a:latin typeface="Arial" panose="020B0604020202020204" pitchFamily="34" charset="0"/>
                  <a:cs typeface="Arial" panose="020B0604020202020204" pitchFamily="34" charset="0"/>
                </a:rPr>
                <a:t>N</a:t>
              </a:r>
              <a:endParaRPr lang="ja-JP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1" name="正方形/長方形 30"/>
          <p:cNvSpPr/>
          <p:nvPr/>
        </p:nvSpPr>
        <p:spPr>
          <a:xfrm>
            <a:off x="1475656" y="600943"/>
            <a:ext cx="74090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altLang="ja-JP" sz="1400" dirty="0" err="1">
                <a:latin typeface="Arial" panose="020B0604020202020204" pitchFamily="34" charset="0"/>
                <a:cs typeface="Arial" panose="020B0604020202020204" pitchFamily="34" charset="0"/>
              </a:rPr>
              <a:t>pg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/ml)</a:t>
            </a:r>
            <a:endParaRPr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正方形/長方形 22"/>
          <p:cNvSpPr/>
          <p:nvPr/>
        </p:nvSpPr>
        <p:spPr>
          <a:xfrm>
            <a:off x="2297601" y="808887"/>
            <a:ext cx="9557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400" i="1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=0.0491</a:t>
            </a:r>
            <a:endParaRPr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0" name="グラフ 4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45139915"/>
              </p:ext>
            </p:extLst>
          </p:nvPr>
        </p:nvGraphicFramePr>
        <p:xfrm>
          <a:off x="1655713" y="901525"/>
          <a:ext cx="1908175" cy="24352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56" name="直線コネクタ 55"/>
          <p:cNvCxnSpPr/>
          <p:nvPr/>
        </p:nvCxnSpPr>
        <p:spPr>
          <a:xfrm>
            <a:off x="2122809" y="3193231"/>
            <a:ext cx="1368152" cy="0"/>
          </a:xfrm>
          <a:prstGeom prst="line">
            <a:avLst/>
          </a:prstGeom>
          <a:ln w="635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正方形/長方形 58"/>
          <p:cNvSpPr/>
          <p:nvPr/>
        </p:nvSpPr>
        <p:spPr>
          <a:xfrm>
            <a:off x="984399" y="476672"/>
            <a:ext cx="4924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(A)</a:t>
            </a:r>
            <a:endParaRPr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12" name="グループ化 111"/>
          <p:cNvGrpSpPr/>
          <p:nvPr/>
        </p:nvGrpSpPr>
        <p:grpSpPr>
          <a:xfrm>
            <a:off x="2448287" y="3193231"/>
            <a:ext cx="693157" cy="307777"/>
            <a:chOff x="1331640" y="3036910"/>
            <a:chExt cx="693157" cy="307777"/>
          </a:xfrm>
        </p:grpSpPr>
        <p:sp>
          <p:nvSpPr>
            <p:cNvPr id="113" name="正方形/長方形 112"/>
            <p:cNvSpPr/>
            <p:nvPr/>
          </p:nvSpPr>
          <p:spPr>
            <a:xfrm>
              <a:off x="1331640" y="3036910"/>
              <a:ext cx="413896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ja-JP" sz="1400" dirty="0">
                  <a:latin typeface="Arial" panose="020B0604020202020204" pitchFamily="34" charset="0"/>
                  <a:cs typeface="Arial" panose="020B0604020202020204" pitchFamily="34" charset="0"/>
                </a:rPr>
                <a:t>Co</a:t>
              </a:r>
              <a:endParaRPr lang="ja-JP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4" name="正方形/長方形 113"/>
            <p:cNvSpPr/>
            <p:nvPr/>
          </p:nvSpPr>
          <p:spPr>
            <a:xfrm>
              <a:off x="1710287" y="3036910"/>
              <a:ext cx="314510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ja-JP" sz="1400" dirty="0">
                  <a:latin typeface="Arial" panose="020B0604020202020204" pitchFamily="34" charset="0"/>
                  <a:cs typeface="Arial" panose="020B0604020202020204" pitchFamily="34" charset="0"/>
                </a:rPr>
                <a:t>N</a:t>
              </a:r>
              <a:endParaRPr lang="ja-JP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6" name="正方形/長方形 25"/>
          <p:cNvSpPr/>
          <p:nvPr/>
        </p:nvSpPr>
        <p:spPr>
          <a:xfrm>
            <a:off x="2267744" y="4057327"/>
            <a:ext cx="9557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400" i="1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=0.0143</a:t>
            </a:r>
            <a:endParaRPr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正方形/長方形 33"/>
          <p:cNvSpPr/>
          <p:nvPr/>
        </p:nvSpPr>
        <p:spPr>
          <a:xfrm>
            <a:off x="1403648" y="3841303"/>
            <a:ext cx="74090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altLang="ja-JP" sz="1400" dirty="0" err="1">
                <a:latin typeface="Arial" panose="020B0604020202020204" pitchFamily="34" charset="0"/>
                <a:cs typeface="Arial" panose="020B0604020202020204" pitchFamily="34" charset="0"/>
              </a:rPr>
              <a:t>pg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/ml)</a:t>
            </a:r>
            <a:endParaRPr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1" name="グラフ 4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31476449"/>
              </p:ext>
            </p:extLst>
          </p:nvPr>
        </p:nvGraphicFramePr>
        <p:xfrm>
          <a:off x="1667442" y="4169618"/>
          <a:ext cx="1778000" cy="2571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51" name="グラフ 5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44141742"/>
              </p:ext>
            </p:extLst>
          </p:nvPr>
        </p:nvGraphicFramePr>
        <p:xfrm>
          <a:off x="1597214" y="4125301"/>
          <a:ext cx="1917700" cy="2359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cxnSp>
        <p:nvCxnSpPr>
          <p:cNvPr id="57" name="直線コネクタ 56"/>
          <p:cNvCxnSpPr/>
          <p:nvPr/>
        </p:nvCxnSpPr>
        <p:spPr>
          <a:xfrm>
            <a:off x="2018957" y="6340310"/>
            <a:ext cx="1368152" cy="0"/>
          </a:xfrm>
          <a:prstGeom prst="line">
            <a:avLst/>
          </a:prstGeom>
          <a:ln w="635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正方形/長方形 60"/>
          <p:cNvSpPr/>
          <p:nvPr/>
        </p:nvSpPr>
        <p:spPr>
          <a:xfrm>
            <a:off x="998426" y="3717032"/>
            <a:ext cx="5052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(C)</a:t>
            </a:r>
            <a:endParaRPr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15" name="グループ化 114"/>
          <p:cNvGrpSpPr/>
          <p:nvPr/>
        </p:nvGrpSpPr>
        <p:grpSpPr>
          <a:xfrm>
            <a:off x="2371645" y="6360082"/>
            <a:ext cx="693157" cy="307777"/>
            <a:chOff x="1331640" y="3036910"/>
            <a:chExt cx="693157" cy="307777"/>
          </a:xfrm>
        </p:grpSpPr>
        <p:sp>
          <p:nvSpPr>
            <p:cNvPr id="116" name="正方形/長方形 115"/>
            <p:cNvSpPr/>
            <p:nvPr/>
          </p:nvSpPr>
          <p:spPr>
            <a:xfrm>
              <a:off x="1331640" y="3036910"/>
              <a:ext cx="413896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ja-JP" sz="1400" dirty="0">
                  <a:latin typeface="Arial" panose="020B0604020202020204" pitchFamily="34" charset="0"/>
                  <a:cs typeface="Arial" panose="020B0604020202020204" pitchFamily="34" charset="0"/>
                </a:rPr>
                <a:t>Co</a:t>
              </a:r>
              <a:endParaRPr lang="ja-JP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7" name="正方形/長方形 116"/>
            <p:cNvSpPr/>
            <p:nvPr/>
          </p:nvSpPr>
          <p:spPr>
            <a:xfrm>
              <a:off x="1710287" y="3036910"/>
              <a:ext cx="314510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ja-JP" sz="1400" dirty="0">
                  <a:latin typeface="Arial" panose="020B0604020202020204" pitchFamily="34" charset="0"/>
                  <a:cs typeface="Arial" panose="020B0604020202020204" pitchFamily="34" charset="0"/>
                </a:rPr>
                <a:t>N</a:t>
              </a:r>
              <a:endParaRPr lang="ja-JP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7" name="正方形/長方形 26"/>
          <p:cNvSpPr/>
          <p:nvPr/>
        </p:nvSpPr>
        <p:spPr>
          <a:xfrm>
            <a:off x="6250960" y="3985319"/>
            <a:ext cx="9557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400" i="1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=0.0275</a:t>
            </a:r>
            <a:endParaRPr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正方形/長方形 34"/>
          <p:cNvSpPr/>
          <p:nvPr/>
        </p:nvSpPr>
        <p:spPr>
          <a:xfrm>
            <a:off x="5364088" y="3841303"/>
            <a:ext cx="74090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altLang="ja-JP" sz="1400" dirty="0" err="1">
                <a:latin typeface="Arial" panose="020B0604020202020204" pitchFamily="34" charset="0"/>
                <a:cs typeface="Arial" panose="020B0604020202020204" pitchFamily="34" charset="0"/>
              </a:rPr>
              <a:t>pg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/ml)</a:t>
            </a:r>
            <a:endParaRPr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2" name="グラフ 4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09944289"/>
              </p:ext>
            </p:extLst>
          </p:nvPr>
        </p:nvGraphicFramePr>
        <p:xfrm>
          <a:off x="5459222" y="4011374"/>
          <a:ext cx="1778000" cy="2571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54" name="グラフ 5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35002239"/>
              </p:ext>
            </p:extLst>
          </p:nvPr>
        </p:nvGraphicFramePr>
        <p:xfrm>
          <a:off x="5600139" y="4072930"/>
          <a:ext cx="2060575" cy="24066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cxnSp>
        <p:nvCxnSpPr>
          <p:cNvPr id="58" name="直線コネクタ 57"/>
          <p:cNvCxnSpPr/>
          <p:nvPr/>
        </p:nvCxnSpPr>
        <p:spPr>
          <a:xfrm>
            <a:off x="6069991" y="6318829"/>
            <a:ext cx="1368152" cy="0"/>
          </a:xfrm>
          <a:prstGeom prst="line">
            <a:avLst/>
          </a:prstGeom>
          <a:ln w="635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正方形/長方形 61"/>
          <p:cNvSpPr/>
          <p:nvPr/>
        </p:nvSpPr>
        <p:spPr>
          <a:xfrm>
            <a:off x="4862289" y="3717032"/>
            <a:ext cx="5052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(D)</a:t>
            </a:r>
            <a:endParaRPr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18" name="グループ化 117"/>
          <p:cNvGrpSpPr/>
          <p:nvPr/>
        </p:nvGrpSpPr>
        <p:grpSpPr>
          <a:xfrm>
            <a:off x="6438341" y="6373177"/>
            <a:ext cx="693157" cy="307777"/>
            <a:chOff x="1331640" y="3036910"/>
            <a:chExt cx="693157" cy="307777"/>
          </a:xfrm>
        </p:grpSpPr>
        <p:sp>
          <p:nvSpPr>
            <p:cNvPr id="119" name="正方形/長方形 118"/>
            <p:cNvSpPr/>
            <p:nvPr/>
          </p:nvSpPr>
          <p:spPr>
            <a:xfrm>
              <a:off x="1331640" y="3036910"/>
              <a:ext cx="413896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ja-JP" sz="1400" dirty="0">
                  <a:latin typeface="Arial" panose="020B0604020202020204" pitchFamily="34" charset="0"/>
                  <a:cs typeface="Arial" panose="020B0604020202020204" pitchFamily="34" charset="0"/>
                </a:rPr>
                <a:t>Co</a:t>
              </a:r>
              <a:endParaRPr lang="ja-JP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0" name="正方形/長方形 119"/>
            <p:cNvSpPr/>
            <p:nvPr/>
          </p:nvSpPr>
          <p:spPr>
            <a:xfrm>
              <a:off x="1710287" y="3036910"/>
              <a:ext cx="314510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ja-JP" sz="1400" dirty="0">
                  <a:latin typeface="Arial" panose="020B0604020202020204" pitchFamily="34" charset="0"/>
                  <a:cs typeface="Arial" panose="020B0604020202020204" pitchFamily="34" charset="0"/>
                </a:rPr>
                <a:t>N</a:t>
              </a:r>
              <a:endParaRPr lang="ja-JP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7" name="グループ化 46"/>
          <p:cNvGrpSpPr/>
          <p:nvPr/>
        </p:nvGrpSpPr>
        <p:grpSpPr>
          <a:xfrm>
            <a:off x="2555776" y="1104999"/>
            <a:ext cx="405596" cy="101683"/>
            <a:chOff x="1880273" y="4244684"/>
            <a:chExt cx="152400" cy="70000"/>
          </a:xfrm>
        </p:grpSpPr>
        <p:cxnSp>
          <p:nvCxnSpPr>
            <p:cNvPr id="49" name="直線コネクタ 48"/>
            <p:cNvCxnSpPr/>
            <p:nvPr/>
          </p:nvCxnSpPr>
          <p:spPr>
            <a:xfrm flipV="1">
              <a:off x="1880273" y="4244684"/>
              <a:ext cx="0" cy="7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直線コネクタ 62"/>
            <p:cNvCxnSpPr/>
            <p:nvPr/>
          </p:nvCxnSpPr>
          <p:spPr>
            <a:xfrm flipV="1">
              <a:off x="2032673" y="4244684"/>
              <a:ext cx="0" cy="7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直線コネクタ 63"/>
            <p:cNvCxnSpPr/>
            <p:nvPr/>
          </p:nvCxnSpPr>
          <p:spPr>
            <a:xfrm>
              <a:off x="1880273" y="4244684"/>
              <a:ext cx="152400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5" name="グループ化 64"/>
          <p:cNvGrpSpPr/>
          <p:nvPr/>
        </p:nvGrpSpPr>
        <p:grpSpPr>
          <a:xfrm>
            <a:off x="6577636" y="4263421"/>
            <a:ext cx="405596" cy="101683"/>
            <a:chOff x="1880273" y="4244684"/>
            <a:chExt cx="152400" cy="70000"/>
          </a:xfrm>
        </p:grpSpPr>
        <p:cxnSp>
          <p:nvCxnSpPr>
            <p:cNvPr id="66" name="直線コネクタ 65"/>
            <p:cNvCxnSpPr/>
            <p:nvPr/>
          </p:nvCxnSpPr>
          <p:spPr>
            <a:xfrm flipV="1">
              <a:off x="1880273" y="4244684"/>
              <a:ext cx="0" cy="7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直線コネクタ 66"/>
            <p:cNvCxnSpPr/>
            <p:nvPr/>
          </p:nvCxnSpPr>
          <p:spPr>
            <a:xfrm flipV="1">
              <a:off x="2032673" y="4244684"/>
              <a:ext cx="0" cy="7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直線コネクタ 67"/>
            <p:cNvCxnSpPr/>
            <p:nvPr/>
          </p:nvCxnSpPr>
          <p:spPr>
            <a:xfrm>
              <a:off x="1880273" y="4244684"/>
              <a:ext cx="152400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9" name="グループ化 68"/>
          <p:cNvGrpSpPr/>
          <p:nvPr/>
        </p:nvGrpSpPr>
        <p:grpSpPr>
          <a:xfrm>
            <a:off x="2505378" y="4314262"/>
            <a:ext cx="405596" cy="101683"/>
            <a:chOff x="1880273" y="4244684"/>
            <a:chExt cx="152400" cy="70000"/>
          </a:xfrm>
        </p:grpSpPr>
        <p:cxnSp>
          <p:nvCxnSpPr>
            <p:cNvPr id="70" name="直線コネクタ 69"/>
            <p:cNvCxnSpPr/>
            <p:nvPr/>
          </p:nvCxnSpPr>
          <p:spPr>
            <a:xfrm flipV="1">
              <a:off x="1880273" y="4244684"/>
              <a:ext cx="0" cy="7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直線コネクタ 70"/>
            <p:cNvCxnSpPr/>
            <p:nvPr/>
          </p:nvCxnSpPr>
          <p:spPr>
            <a:xfrm flipV="1">
              <a:off x="2032673" y="4244684"/>
              <a:ext cx="0" cy="7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直線コネクタ 71"/>
            <p:cNvCxnSpPr/>
            <p:nvPr/>
          </p:nvCxnSpPr>
          <p:spPr>
            <a:xfrm>
              <a:off x="1880273" y="4244684"/>
              <a:ext cx="152400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3" name="グループ化 72"/>
          <p:cNvGrpSpPr/>
          <p:nvPr/>
        </p:nvGrpSpPr>
        <p:grpSpPr>
          <a:xfrm>
            <a:off x="6444208" y="1104999"/>
            <a:ext cx="405596" cy="101683"/>
            <a:chOff x="1880273" y="4244684"/>
            <a:chExt cx="152400" cy="70000"/>
          </a:xfrm>
        </p:grpSpPr>
        <p:cxnSp>
          <p:nvCxnSpPr>
            <p:cNvPr id="74" name="直線コネクタ 73"/>
            <p:cNvCxnSpPr/>
            <p:nvPr/>
          </p:nvCxnSpPr>
          <p:spPr>
            <a:xfrm flipV="1">
              <a:off x="1880273" y="4244684"/>
              <a:ext cx="0" cy="7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直線コネクタ 74"/>
            <p:cNvCxnSpPr/>
            <p:nvPr/>
          </p:nvCxnSpPr>
          <p:spPr>
            <a:xfrm flipV="1">
              <a:off x="2032673" y="4244684"/>
              <a:ext cx="0" cy="7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直線コネクタ 75"/>
            <p:cNvCxnSpPr/>
            <p:nvPr/>
          </p:nvCxnSpPr>
          <p:spPr>
            <a:xfrm>
              <a:off x="1880273" y="4244684"/>
              <a:ext cx="152400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148638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12922</TotalTime>
  <Words>58</Words>
  <Application>Microsoft Office PowerPoint</Application>
  <PresentationFormat>画面に合わせる (4:3)</PresentationFormat>
  <Paragraphs>23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ＭＳ Ｐゴシック</vt:lpstr>
      <vt:lpstr>Arial</vt:lpstr>
      <vt:lpstr>Calibri</vt:lpstr>
      <vt:lpstr>Office ​​テーマ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FJ-USER</dc:creator>
  <cp:lastModifiedBy>Takuya Komura</cp:lastModifiedBy>
  <cp:revision>316</cp:revision>
  <dcterms:created xsi:type="dcterms:W3CDTF">2012-12-02T10:47:32Z</dcterms:created>
  <dcterms:modified xsi:type="dcterms:W3CDTF">2017-09-12T14:50:28Z</dcterms:modified>
</cp:coreProperties>
</file>