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301" r:id="rId2"/>
    <p:sldId id="302" r:id="rId3"/>
    <p:sldId id="303" r:id="rId4"/>
    <p:sldId id="289" r:id="rId5"/>
    <p:sldId id="304" r:id="rId6"/>
    <p:sldId id="30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hongxing Liao"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48" autoAdjust="0"/>
    <p:restoredTop sz="86410" autoAdjust="0"/>
  </p:normalViewPr>
  <p:slideViewPr>
    <p:cSldViewPr snapToGrid="0" snapToObjects="1">
      <p:cViewPr>
        <p:scale>
          <a:sx n="100" d="100"/>
          <a:sy n="100" d="100"/>
        </p:scale>
        <p:origin x="605" y="-7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14" d="100"/>
        <a:sy n="314"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0E2586-48A6-8141-BA38-FBA1D3CF6E69}" type="datetimeFigureOut">
              <a:rPr lang="en-US" smtClean="0"/>
              <a:t>8/8/2017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1DAD8E-F185-984B-B599-83FB99E638D8}" type="slidenum">
              <a:rPr lang="en-US" smtClean="0"/>
              <a:t>‹#›</a:t>
            </a:fld>
            <a:endParaRPr lang="en-US"/>
          </a:p>
        </p:txBody>
      </p:sp>
    </p:spTree>
    <p:extLst>
      <p:ext uri="{BB962C8B-B14F-4D97-AF65-F5344CB8AC3E}">
        <p14:creationId xmlns:p14="http://schemas.microsoft.com/office/powerpoint/2010/main" val="33284955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Supplemental Figure 1. Overall</a:t>
            </a:r>
            <a:r>
              <a:rPr lang="en-US" baseline="0" dirty="0" smtClean="0"/>
              <a:t> survival of patients who were randomized and treated according to protocol for all (right), and for IMRT (left, blue line) and PSPT (left, red line).  There is no statistical significant differences between the two groups.  Results from analyses as intent to treat, and treatment received for all randomized and non-randomized patients showed consistent finding.  </a:t>
            </a:r>
            <a:endParaRPr lang="en-US" dirty="0"/>
          </a:p>
        </p:txBody>
      </p:sp>
      <p:sp>
        <p:nvSpPr>
          <p:cNvPr id="4" name="Slide Number Placeholder 3"/>
          <p:cNvSpPr>
            <a:spLocks noGrp="1"/>
          </p:cNvSpPr>
          <p:nvPr>
            <p:ph type="sldNum" sz="quarter" idx="10"/>
          </p:nvPr>
        </p:nvSpPr>
        <p:spPr/>
        <p:txBody>
          <a:bodyPr/>
          <a:lstStyle/>
          <a:p>
            <a:fld id="{2D1DAD8E-F185-984B-B599-83FB99E638D8}" type="slidenum">
              <a:rPr lang="en-US" smtClean="0"/>
              <a:t>4</a:t>
            </a:fld>
            <a:endParaRPr lang="en-US"/>
          </a:p>
        </p:txBody>
      </p:sp>
    </p:spTree>
    <p:extLst>
      <p:ext uri="{BB962C8B-B14F-4D97-AF65-F5344CB8AC3E}">
        <p14:creationId xmlns:p14="http://schemas.microsoft.com/office/powerpoint/2010/main" val="650800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A09AA3-4448-D749-9131-54AC24154682}" type="datetimeFigureOut">
              <a:rPr lang="en-US" smtClean="0"/>
              <a:t>8/8/2017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646596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A09AA3-4448-D749-9131-54AC24154682}" type="datetimeFigureOut">
              <a:rPr lang="en-US" smtClean="0"/>
              <a:t>8/8/2017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2362430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A09AA3-4448-D749-9131-54AC24154682}" type="datetimeFigureOut">
              <a:rPr lang="en-US" smtClean="0"/>
              <a:t>8/8/2017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2412333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A09AA3-4448-D749-9131-54AC24154682}" type="datetimeFigureOut">
              <a:rPr lang="en-US" smtClean="0"/>
              <a:t>8/8/2017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4015521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A09AA3-4448-D749-9131-54AC24154682}" type="datetimeFigureOut">
              <a:rPr lang="en-US" smtClean="0"/>
              <a:t>8/8/2017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2204776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A09AA3-4448-D749-9131-54AC24154682}" type="datetimeFigureOut">
              <a:rPr lang="en-US" smtClean="0"/>
              <a:t>8/8/2017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819379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A09AA3-4448-D749-9131-54AC24154682}" type="datetimeFigureOut">
              <a:rPr lang="en-US" smtClean="0"/>
              <a:t>8/8/2017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33522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A09AA3-4448-D749-9131-54AC24154682}" type="datetimeFigureOut">
              <a:rPr lang="en-US" smtClean="0"/>
              <a:t>8/8/2017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3407086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A09AA3-4448-D749-9131-54AC24154682}" type="datetimeFigureOut">
              <a:rPr lang="en-US" smtClean="0"/>
              <a:t>8/8/2017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3677590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A09AA3-4448-D749-9131-54AC24154682}" type="datetimeFigureOut">
              <a:rPr lang="en-US" smtClean="0"/>
              <a:t>8/8/2017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381078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A09AA3-4448-D749-9131-54AC24154682}" type="datetimeFigureOut">
              <a:rPr lang="en-US" smtClean="0"/>
              <a:t>8/8/2017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7790F0-BA92-7643-AEF9-C7261ADBD865}" type="slidenum">
              <a:rPr lang="en-US" smtClean="0"/>
              <a:t>‹#›</a:t>
            </a:fld>
            <a:endParaRPr lang="en-US"/>
          </a:p>
        </p:txBody>
      </p:sp>
    </p:spTree>
    <p:extLst>
      <p:ext uri="{BB962C8B-B14F-4D97-AF65-F5344CB8AC3E}">
        <p14:creationId xmlns:p14="http://schemas.microsoft.com/office/powerpoint/2010/main" val="4277942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09AA3-4448-D749-9131-54AC24154682}" type="datetimeFigureOut">
              <a:rPr lang="en-US" smtClean="0"/>
              <a:t>8/8/2017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7790F0-BA92-7643-AEF9-C7261ADBD865}" type="slidenum">
              <a:rPr lang="en-US" smtClean="0"/>
              <a:t>‹#›</a:t>
            </a:fld>
            <a:endParaRPr lang="en-US"/>
          </a:p>
        </p:txBody>
      </p:sp>
    </p:spTree>
    <p:extLst>
      <p:ext uri="{BB962C8B-B14F-4D97-AF65-F5344CB8AC3E}">
        <p14:creationId xmlns:p14="http://schemas.microsoft.com/office/powerpoint/2010/main" val="33402738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emf"/></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5.xml"/><Relationship Id="rId5" Type="http://schemas.openxmlformats.org/officeDocument/2006/relationships/image" Target="../media/image16.emf"/><Relationship Id="rId4" Type="http://schemas.openxmlformats.org/officeDocument/2006/relationships/image" Target="../media/image15.emf"/></Relationships>
</file>

<file path=ppt/slides/_rels/slide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5.xml"/><Relationship Id="rId5" Type="http://schemas.openxmlformats.org/officeDocument/2006/relationships/image" Target="../media/image20.emf"/><Relationship Id="rId4"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73092" y="101800"/>
            <a:ext cx="8681348" cy="430887"/>
          </a:xfrm>
          <a:prstGeom prst="rect">
            <a:avLst/>
          </a:prstGeom>
          <a:noFill/>
        </p:spPr>
        <p:txBody>
          <a:bodyPr wrap="square" rtlCol="0">
            <a:spAutoFit/>
          </a:bodyPr>
          <a:lstStyle/>
          <a:p>
            <a:r>
              <a:rPr lang="en-US" sz="1100" dirty="0" smtClean="0"/>
              <a:t>Liao et al., </a:t>
            </a:r>
            <a:r>
              <a:rPr lang="en-US" sz="1100" b="1" dirty="0" smtClean="0"/>
              <a:t>Suppl Fig </a:t>
            </a:r>
            <a:r>
              <a:rPr lang="en-US" sz="1100" b="1" dirty="0" smtClean="0"/>
              <a:t>S1</a:t>
            </a:r>
            <a:r>
              <a:rPr lang="en-US" sz="1100" dirty="0" smtClean="0"/>
              <a:t> (corresponds to </a:t>
            </a:r>
            <a:r>
              <a:rPr lang="en-US" sz="1100" b="1" dirty="0" smtClean="0"/>
              <a:t>Fig 2A</a:t>
            </a:r>
            <a:r>
              <a:rPr lang="en-US" sz="1100" dirty="0"/>
              <a:t>}</a:t>
            </a:r>
            <a:r>
              <a:rPr lang="en-US" sz="1100" dirty="0" smtClean="0"/>
              <a:t>. Mean dose </a:t>
            </a:r>
            <a:r>
              <a:rPr lang="en-US" sz="1100" dirty="0" smtClean="0"/>
              <a:t>to </a:t>
            </a:r>
            <a:r>
              <a:rPr lang="en-US" sz="1100" dirty="0" smtClean="0"/>
              <a:t>lung</a:t>
            </a:r>
            <a:r>
              <a:rPr lang="en-US" sz="1100" dirty="0" smtClean="0"/>
              <a:t>, esophagus, and heart </a:t>
            </a:r>
            <a:r>
              <a:rPr lang="en-US" sz="1100" dirty="0" smtClean="0"/>
              <a:t>for patients given IMRT (blue</a:t>
            </a:r>
            <a:r>
              <a:rPr lang="en-US" sz="1100" dirty="0" smtClean="0"/>
              <a:t>) </a:t>
            </a:r>
            <a:r>
              <a:rPr lang="en-US" sz="1100" dirty="0" smtClean="0"/>
              <a:t>or </a:t>
            </a:r>
            <a:r>
              <a:rPr lang="en-US" sz="1100" dirty="0" smtClean="0"/>
              <a:t>PSPT (</a:t>
            </a:r>
            <a:r>
              <a:rPr lang="en-US" sz="1100" dirty="0" smtClean="0"/>
              <a:t>r</a:t>
            </a:r>
            <a:r>
              <a:rPr lang="en-US" sz="1100" dirty="0" smtClean="0"/>
              <a:t>ed</a:t>
            </a:r>
            <a:r>
              <a:rPr lang="en-US" sz="1100" dirty="0" smtClean="0"/>
              <a:t>) </a:t>
            </a:r>
            <a:r>
              <a:rPr lang="en-US" sz="1100" dirty="0" smtClean="0"/>
              <a:t>in the intent-to-treat (</a:t>
            </a:r>
            <a:r>
              <a:rPr lang="en-US" sz="1100" dirty="0" smtClean="0"/>
              <a:t>ITT) group</a:t>
            </a:r>
            <a:r>
              <a:rPr lang="en-US" sz="1100" b="1" dirty="0" smtClean="0"/>
              <a:t> </a:t>
            </a:r>
            <a:r>
              <a:rPr lang="en-US" sz="1100" dirty="0" smtClean="0"/>
              <a:t>(n=173), </a:t>
            </a:r>
            <a:r>
              <a:rPr lang="en-US" sz="1100" i="1" dirty="0" smtClean="0"/>
              <a:t>left</a:t>
            </a:r>
            <a:r>
              <a:rPr lang="en-US" sz="1100" dirty="0"/>
              <a:t>,</a:t>
            </a:r>
            <a:r>
              <a:rPr lang="en-US" sz="1100" dirty="0" smtClean="0"/>
              <a:t> and the non-</a:t>
            </a:r>
            <a:r>
              <a:rPr lang="en-US" sz="1100" dirty="0" err="1" smtClean="0"/>
              <a:t>randomizable</a:t>
            </a:r>
            <a:r>
              <a:rPr lang="en-US" sz="1100" dirty="0" smtClean="0"/>
              <a:t> group</a:t>
            </a:r>
            <a:r>
              <a:rPr lang="en-US" sz="1100" b="1" dirty="0" smtClean="0"/>
              <a:t> </a:t>
            </a:r>
            <a:r>
              <a:rPr lang="en-US" sz="1100" dirty="0" smtClean="0"/>
              <a:t>(n=39), </a:t>
            </a:r>
            <a:r>
              <a:rPr lang="en-US" sz="1100" i="1" dirty="0" smtClean="0"/>
              <a:t>right</a:t>
            </a:r>
            <a:r>
              <a:rPr lang="en-US" sz="1100" dirty="0" smtClean="0"/>
              <a:t>.</a:t>
            </a:r>
            <a:endParaRPr lang="en-US" sz="1100" dirty="0" smtClean="0"/>
          </a:p>
        </p:txBody>
      </p:sp>
      <p:pic>
        <p:nvPicPr>
          <p:cNvPr id="3" name="Picture 2"/>
          <p:cNvPicPr>
            <a:picLocks noChangeAspect="1"/>
          </p:cNvPicPr>
          <p:nvPr/>
        </p:nvPicPr>
        <p:blipFill>
          <a:blip r:embed="rId2"/>
          <a:stretch>
            <a:fillRect/>
          </a:stretch>
        </p:blipFill>
        <p:spPr>
          <a:xfrm>
            <a:off x="4379558" y="2144772"/>
            <a:ext cx="4132846" cy="2774468"/>
          </a:xfrm>
          <a:prstGeom prst="rect">
            <a:avLst/>
          </a:prstGeom>
        </p:spPr>
      </p:pic>
      <p:sp>
        <p:nvSpPr>
          <p:cNvPr id="4" name="Rectangle 3"/>
          <p:cNvSpPr/>
          <p:nvPr/>
        </p:nvSpPr>
        <p:spPr>
          <a:xfrm>
            <a:off x="5391725" y="1817393"/>
            <a:ext cx="2649495" cy="307777"/>
          </a:xfrm>
          <a:prstGeom prst="rect">
            <a:avLst/>
          </a:prstGeom>
        </p:spPr>
        <p:txBody>
          <a:bodyPr wrap="square">
            <a:spAutoFit/>
          </a:bodyPr>
          <a:lstStyle/>
          <a:p>
            <a:r>
              <a:rPr lang="en-US" sz="1400" dirty="0" smtClean="0"/>
              <a:t>Non-</a:t>
            </a:r>
            <a:r>
              <a:rPr lang="en-US" sz="1400" dirty="0" err="1" smtClean="0"/>
              <a:t>randomizable</a:t>
            </a:r>
            <a:r>
              <a:rPr lang="en-US" sz="1400" dirty="0" smtClean="0"/>
              <a:t> group</a:t>
            </a:r>
            <a:endParaRPr lang="en-US" sz="1400" dirty="0"/>
          </a:p>
        </p:txBody>
      </p:sp>
      <p:sp>
        <p:nvSpPr>
          <p:cNvPr id="13" name="Rectangle 12"/>
          <p:cNvSpPr/>
          <p:nvPr/>
        </p:nvSpPr>
        <p:spPr>
          <a:xfrm>
            <a:off x="1652630" y="1838624"/>
            <a:ext cx="1852569" cy="307777"/>
          </a:xfrm>
          <a:prstGeom prst="rect">
            <a:avLst/>
          </a:prstGeom>
        </p:spPr>
        <p:txBody>
          <a:bodyPr wrap="square">
            <a:spAutoFit/>
          </a:bodyPr>
          <a:lstStyle/>
          <a:p>
            <a:r>
              <a:rPr lang="en-US" sz="1400" dirty="0" smtClean="0"/>
              <a:t>Intent-to-treat group</a:t>
            </a:r>
            <a:endParaRPr lang="en-US" sz="1400" dirty="0"/>
          </a:p>
        </p:txBody>
      </p:sp>
      <p:pic>
        <p:nvPicPr>
          <p:cNvPr id="14" name="Picture 13"/>
          <p:cNvPicPr>
            <a:picLocks noChangeAspect="1"/>
          </p:cNvPicPr>
          <p:nvPr/>
        </p:nvPicPr>
        <p:blipFill>
          <a:blip r:embed="rId3"/>
          <a:stretch>
            <a:fillRect/>
          </a:stretch>
        </p:blipFill>
        <p:spPr>
          <a:xfrm>
            <a:off x="197961" y="2177930"/>
            <a:ext cx="3959260" cy="2779730"/>
          </a:xfrm>
          <a:prstGeom prst="rect">
            <a:avLst/>
          </a:prstGeom>
        </p:spPr>
      </p:pic>
    </p:spTree>
    <p:extLst>
      <p:ext uri="{BB962C8B-B14F-4D97-AF65-F5344CB8AC3E}">
        <p14:creationId xmlns:p14="http://schemas.microsoft.com/office/powerpoint/2010/main" val="1649471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2"/>
          </p:nvPr>
        </p:nvPicPr>
        <p:blipFill>
          <a:blip r:embed="rId2"/>
          <a:stretch>
            <a:fillRect/>
          </a:stretch>
        </p:blipFill>
        <p:spPr>
          <a:xfrm>
            <a:off x="5366519" y="1203055"/>
            <a:ext cx="2995056" cy="2539466"/>
          </a:xfrm>
          <a:prstGeom prst="rect">
            <a:avLst/>
          </a:prstGeom>
        </p:spPr>
      </p:pic>
      <p:pic>
        <p:nvPicPr>
          <p:cNvPr id="10" name="Content Placeholder 9"/>
          <p:cNvPicPr>
            <a:picLocks noGrp="1" noChangeAspect="1"/>
          </p:cNvPicPr>
          <p:nvPr>
            <p:ph sz="half" idx="1"/>
          </p:nvPr>
        </p:nvPicPr>
        <p:blipFill>
          <a:blip r:embed="rId3"/>
          <a:stretch>
            <a:fillRect/>
          </a:stretch>
        </p:blipFill>
        <p:spPr>
          <a:xfrm>
            <a:off x="813696" y="1203054"/>
            <a:ext cx="2969818" cy="2539468"/>
          </a:xfrm>
          <a:prstGeom prst="rect">
            <a:avLst/>
          </a:prstGeom>
        </p:spPr>
      </p:pic>
      <p:sp>
        <p:nvSpPr>
          <p:cNvPr id="6" name="TextBox 5"/>
          <p:cNvSpPr txBox="1"/>
          <p:nvPr/>
        </p:nvSpPr>
        <p:spPr>
          <a:xfrm>
            <a:off x="173092" y="407141"/>
            <a:ext cx="8508995" cy="600164"/>
          </a:xfrm>
          <a:prstGeom prst="rect">
            <a:avLst/>
          </a:prstGeom>
          <a:noFill/>
        </p:spPr>
        <p:txBody>
          <a:bodyPr wrap="square" rtlCol="0">
            <a:spAutoFit/>
          </a:bodyPr>
          <a:lstStyle/>
          <a:p>
            <a:r>
              <a:rPr lang="en-US" sz="1100" dirty="0" smtClean="0"/>
              <a:t>Liao et al., </a:t>
            </a:r>
            <a:r>
              <a:rPr lang="en-US" sz="1100" b="1" dirty="0" smtClean="0"/>
              <a:t>Suppl Fig </a:t>
            </a:r>
            <a:r>
              <a:rPr lang="en-US" sz="1100" b="1" dirty="0" smtClean="0"/>
              <a:t>S2</a:t>
            </a:r>
            <a:r>
              <a:rPr lang="en-US" sz="1100" dirty="0" smtClean="0"/>
              <a:t> </a:t>
            </a:r>
            <a:r>
              <a:rPr lang="en-US" sz="1100" dirty="0" smtClean="0"/>
              <a:t>(corresponds </a:t>
            </a:r>
            <a:r>
              <a:rPr lang="en-US" sz="1100" b="1" dirty="0" smtClean="0"/>
              <a:t>to Fig 2B</a:t>
            </a:r>
            <a:r>
              <a:rPr lang="en-US" sz="1100" dirty="0" smtClean="0"/>
              <a:t>). </a:t>
            </a:r>
            <a:r>
              <a:rPr lang="en-US" sz="1100" dirty="0" smtClean="0"/>
              <a:t>D</a:t>
            </a:r>
            <a:r>
              <a:rPr lang="en-US" sz="1100" dirty="0" smtClean="0"/>
              <a:t>ose </a:t>
            </a:r>
            <a:r>
              <a:rPr lang="en-US" sz="1100" dirty="0" smtClean="0"/>
              <a:t>volume histogram </a:t>
            </a:r>
            <a:r>
              <a:rPr lang="en-US" sz="1100" dirty="0" smtClean="0"/>
              <a:t>data for lung, </a:t>
            </a:r>
            <a:r>
              <a:rPr lang="en-US" sz="1100" i="1" dirty="0" smtClean="0"/>
              <a:t>left</a:t>
            </a:r>
            <a:r>
              <a:rPr lang="en-US" sz="1100" dirty="0"/>
              <a:t>,</a:t>
            </a:r>
            <a:r>
              <a:rPr lang="en-US" sz="1100" dirty="0" smtClean="0"/>
              <a:t> and heart, </a:t>
            </a:r>
            <a:r>
              <a:rPr lang="en-US" sz="1100" i="1" dirty="0" smtClean="0"/>
              <a:t>right</a:t>
            </a:r>
            <a:r>
              <a:rPr lang="en-US" sz="1100" dirty="0"/>
              <a:t>,</a:t>
            </a:r>
            <a:r>
              <a:rPr lang="en-US" sz="1100" dirty="0" smtClean="0"/>
              <a:t> for patients given IMRT </a:t>
            </a:r>
            <a:r>
              <a:rPr lang="en-US" sz="1100" dirty="0" smtClean="0"/>
              <a:t>(blue) </a:t>
            </a:r>
            <a:r>
              <a:rPr lang="en-US" sz="1100" dirty="0" smtClean="0"/>
              <a:t>or PSPT </a:t>
            </a:r>
            <a:r>
              <a:rPr lang="en-US" sz="1100" dirty="0" smtClean="0"/>
              <a:t>(red) </a:t>
            </a:r>
            <a:r>
              <a:rPr lang="en-US" sz="1100" dirty="0" smtClean="0"/>
              <a:t>in the intent-to-treat (ITT) group, </a:t>
            </a:r>
            <a:r>
              <a:rPr lang="en-US" sz="1100" i="1" dirty="0" smtClean="0"/>
              <a:t>top</a:t>
            </a:r>
            <a:r>
              <a:rPr lang="en-US" sz="1100" dirty="0" smtClean="0"/>
              <a:t>, and the non-</a:t>
            </a:r>
            <a:r>
              <a:rPr lang="en-US" sz="1100" dirty="0" err="1" smtClean="0"/>
              <a:t>randomizable</a:t>
            </a:r>
            <a:r>
              <a:rPr lang="en-US" sz="1100" dirty="0" smtClean="0"/>
              <a:t> group, </a:t>
            </a:r>
            <a:r>
              <a:rPr lang="en-US" sz="1100" i="1" dirty="0" smtClean="0"/>
              <a:t>bottom</a:t>
            </a:r>
            <a:r>
              <a:rPr lang="en-US" sz="1100" dirty="0" smtClean="0"/>
              <a:t>.  In the ITT group, the </a:t>
            </a:r>
            <a:r>
              <a:rPr lang="en-US" sz="1100" dirty="0" smtClean="0"/>
              <a:t>volume of the lung </a:t>
            </a:r>
            <a:r>
              <a:rPr lang="en-US" sz="1100" dirty="0" smtClean="0"/>
              <a:t>receiving &gt;20 Gy(RBE</a:t>
            </a:r>
            <a:r>
              <a:rPr lang="en-US" sz="1100" dirty="0" smtClean="0"/>
              <a:t>) </a:t>
            </a:r>
            <a:r>
              <a:rPr lang="en-US" sz="1100" dirty="0" smtClean="0"/>
              <a:t>was higher </a:t>
            </a:r>
            <a:r>
              <a:rPr lang="en-US" sz="1100" dirty="0" smtClean="0"/>
              <a:t>in </a:t>
            </a:r>
            <a:r>
              <a:rPr lang="en-US" sz="1100" dirty="0" smtClean="0"/>
              <a:t>th</a:t>
            </a:r>
            <a:r>
              <a:rPr lang="en-US" sz="1100" dirty="0" smtClean="0"/>
              <a:t>e </a:t>
            </a:r>
            <a:r>
              <a:rPr lang="en-US" sz="1100" dirty="0" smtClean="0"/>
              <a:t>PSPT </a:t>
            </a:r>
            <a:r>
              <a:rPr lang="en-US" sz="1100" dirty="0" smtClean="0"/>
              <a:t>group </a:t>
            </a:r>
            <a:r>
              <a:rPr lang="en-US" sz="1100" dirty="0" smtClean="0"/>
              <a:t>than in the IMRT group, but PSPT protected the heart at all </a:t>
            </a:r>
            <a:r>
              <a:rPr lang="en-US" sz="1100" dirty="0" smtClean="0"/>
              <a:t>dose levels.  </a:t>
            </a:r>
            <a:endParaRPr lang="en-US" sz="1100" b="1" dirty="0" smtClean="0"/>
          </a:p>
        </p:txBody>
      </p:sp>
      <p:sp>
        <p:nvSpPr>
          <p:cNvPr id="5" name="Rectangle 4"/>
          <p:cNvSpPr/>
          <p:nvPr/>
        </p:nvSpPr>
        <p:spPr>
          <a:xfrm>
            <a:off x="3824745" y="2047088"/>
            <a:ext cx="1500542" cy="307777"/>
          </a:xfrm>
          <a:prstGeom prst="rect">
            <a:avLst/>
          </a:prstGeom>
        </p:spPr>
        <p:txBody>
          <a:bodyPr wrap="square">
            <a:spAutoFit/>
          </a:bodyPr>
          <a:lstStyle/>
          <a:p>
            <a:r>
              <a:rPr lang="en-US" sz="1400" dirty="0" smtClean="0"/>
              <a:t>ITT </a:t>
            </a:r>
            <a:r>
              <a:rPr lang="en-US" sz="1400" dirty="0"/>
              <a:t>group (n=173)</a:t>
            </a:r>
          </a:p>
        </p:txBody>
      </p:sp>
      <p:pic>
        <p:nvPicPr>
          <p:cNvPr id="2" name="Picture 1"/>
          <p:cNvPicPr>
            <a:picLocks noChangeAspect="1"/>
          </p:cNvPicPr>
          <p:nvPr/>
        </p:nvPicPr>
        <p:blipFill>
          <a:blip r:embed="rId4"/>
          <a:stretch>
            <a:fillRect/>
          </a:stretch>
        </p:blipFill>
        <p:spPr>
          <a:xfrm>
            <a:off x="792152" y="3938271"/>
            <a:ext cx="7559695" cy="2664183"/>
          </a:xfrm>
          <a:prstGeom prst="rect">
            <a:avLst/>
          </a:prstGeom>
        </p:spPr>
      </p:pic>
      <p:sp>
        <p:nvSpPr>
          <p:cNvPr id="8" name="Rectangle 7"/>
          <p:cNvSpPr/>
          <p:nvPr/>
        </p:nvSpPr>
        <p:spPr>
          <a:xfrm>
            <a:off x="3783514" y="4893983"/>
            <a:ext cx="2649495" cy="523220"/>
          </a:xfrm>
          <a:prstGeom prst="rect">
            <a:avLst/>
          </a:prstGeom>
        </p:spPr>
        <p:txBody>
          <a:bodyPr wrap="square">
            <a:spAutoFit/>
          </a:bodyPr>
          <a:lstStyle/>
          <a:p>
            <a:r>
              <a:rPr lang="en-US" sz="1400" dirty="0" smtClean="0"/>
              <a:t>Non-</a:t>
            </a:r>
            <a:r>
              <a:rPr lang="en-US" sz="1400" dirty="0" err="1" smtClean="0"/>
              <a:t>randomizable</a:t>
            </a:r>
            <a:endParaRPr lang="en-US" sz="1400" dirty="0" smtClean="0"/>
          </a:p>
          <a:p>
            <a:r>
              <a:rPr lang="en-US" sz="1400" dirty="0" smtClean="0"/>
              <a:t> group (n=39)</a:t>
            </a:r>
            <a:endParaRPr lang="en-US" sz="1400" dirty="0"/>
          </a:p>
        </p:txBody>
      </p:sp>
    </p:spTree>
    <p:extLst>
      <p:ext uri="{BB962C8B-B14F-4D97-AF65-F5344CB8AC3E}">
        <p14:creationId xmlns:p14="http://schemas.microsoft.com/office/powerpoint/2010/main" val="1371492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00010" y="1157062"/>
            <a:ext cx="7268630" cy="2622458"/>
            <a:chOff x="-8281" y="1955237"/>
            <a:chExt cx="9094040" cy="3418684"/>
          </a:xfrm>
        </p:grpSpPr>
        <p:pic>
          <p:nvPicPr>
            <p:cNvPr id="8" name="Picture 7"/>
            <p:cNvPicPr>
              <a:picLocks noChangeAspect="1"/>
            </p:cNvPicPr>
            <p:nvPr/>
          </p:nvPicPr>
          <p:blipFill>
            <a:blip r:embed="rId2"/>
            <a:stretch>
              <a:fillRect/>
            </a:stretch>
          </p:blipFill>
          <p:spPr>
            <a:xfrm>
              <a:off x="5984422" y="2344987"/>
              <a:ext cx="3101337" cy="3028934"/>
            </a:xfrm>
            <a:prstGeom prst="rect">
              <a:avLst/>
            </a:prstGeom>
          </p:spPr>
        </p:pic>
        <p:pic>
          <p:nvPicPr>
            <p:cNvPr id="7" name="Picture 6"/>
            <p:cNvPicPr>
              <a:picLocks noChangeAspect="1"/>
            </p:cNvPicPr>
            <p:nvPr/>
          </p:nvPicPr>
          <p:blipFill>
            <a:blip r:embed="rId3"/>
            <a:stretch>
              <a:fillRect/>
            </a:stretch>
          </p:blipFill>
          <p:spPr>
            <a:xfrm>
              <a:off x="2913171" y="2352855"/>
              <a:ext cx="3067563" cy="2995947"/>
            </a:xfrm>
            <a:prstGeom prst="rect">
              <a:avLst/>
            </a:prstGeom>
          </p:spPr>
        </p:pic>
        <p:pic>
          <p:nvPicPr>
            <p:cNvPr id="3" name="Picture 2"/>
            <p:cNvPicPr>
              <a:picLocks noChangeAspect="1"/>
            </p:cNvPicPr>
            <p:nvPr/>
          </p:nvPicPr>
          <p:blipFill>
            <a:blip r:embed="rId4"/>
            <a:stretch>
              <a:fillRect/>
            </a:stretch>
          </p:blipFill>
          <p:spPr>
            <a:xfrm>
              <a:off x="-8281" y="2338433"/>
              <a:ext cx="3102550" cy="3030119"/>
            </a:xfrm>
            <a:prstGeom prst="rect">
              <a:avLst/>
            </a:prstGeom>
          </p:spPr>
        </p:pic>
        <p:sp>
          <p:nvSpPr>
            <p:cNvPr id="4" name="TextBox 3"/>
            <p:cNvSpPr txBox="1"/>
            <p:nvPr/>
          </p:nvSpPr>
          <p:spPr>
            <a:xfrm>
              <a:off x="834084" y="2003155"/>
              <a:ext cx="2194953" cy="335278"/>
            </a:xfrm>
            <a:prstGeom prst="rect">
              <a:avLst/>
            </a:prstGeom>
            <a:noFill/>
          </p:spPr>
          <p:txBody>
            <a:bodyPr wrap="none" rtlCol="0">
              <a:spAutoFit/>
            </a:bodyPr>
            <a:lstStyle/>
            <a:p>
              <a:pPr algn="ctr"/>
              <a:r>
                <a:rPr lang="en-US" sz="1200" b="1" dirty="0" smtClean="0"/>
                <a:t>Treatment </a:t>
              </a:r>
              <a:r>
                <a:rPr lang="en-US" sz="1200" b="1" dirty="0" smtClean="0"/>
                <a:t>failure (RP+LF)</a:t>
              </a:r>
              <a:endParaRPr lang="en-US" sz="1200" b="1" dirty="0"/>
            </a:p>
          </p:txBody>
        </p:sp>
        <p:sp>
          <p:nvSpPr>
            <p:cNvPr id="5" name="TextBox 4"/>
            <p:cNvSpPr txBox="1"/>
            <p:nvPr/>
          </p:nvSpPr>
          <p:spPr>
            <a:xfrm>
              <a:off x="3280989" y="2009711"/>
              <a:ext cx="2698069" cy="335278"/>
            </a:xfrm>
            <a:prstGeom prst="rect">
              <a:avLst/>
            </a:prstGeom>
            <a:noFill/>
          </p:spPr>
          <p:txBody>
            <a:bodyPr wrap="none" rtlCol="0">
              <a:spAutoFit/>
            </a:bodyPr>
            <a:lstStyle/>
            <a:p>
              <a:pPr algn="ctr"/>
              <a:r>
                <a:rPr lang="en-US" sz="1200" b="1" dirty="0" smtClean="0"/>
                <a:t>Grade </a:t>
              </a:r>
              <a:r>
                <a:rPr lang="en-US" sz="1200" b="1" u="sng" dirty="0" smtClean="0"/>
                <a:t>&gt;</a:t>
              </a:r>
              <a:r>
                <a:rPr lang="en-US" sz="1200" b="1" dirty="0" smtClean="0"/>
                <a:t>3 radiation pneumonitis</a:t>
              </a:r>
              <a:endParaRPr lang="en-US" sz="1200" b="1" dirty="0"/>
            </a:p>
          </p:txBody>
        </p:sp>
        <p:sp>
          <p:nvSpPr>
            <p:cNvPr id="6" name="TextBox 5"/>
            <p:cNvSpPr txBox="1"/>
            <p:nvPr/>
          </p:nvSpPr>
          <p:spPr>
            <a:xfrm>
              <a:off x="6953626" y="1955237"/>
              <a:ext cx="1162927" cy="335278"/>
            </a:xfrm>
            <a:prstGeom prst="rect">
              <a:avLst/>
            </a:prstGeom>
            <a:noFill/>
          </p:spPr>
          <p:txBody>
            <a:bodyPr wrap="none" rtlCol="0">
              <a:spAutoFit/>
            </a:bodyPr>
            <a:lstStyle/>
            <a:p>
              <a:pPr algn="ctr"/>
              <a:r>
                <a:rPr lang="en-US" sz="1200" b="1" dirty="0" smtClean="0"/>
                <a:t>Local failure</a:t>
              </a:r>
              <a:endParaRPr lang="en-US" sz="1400" b="1" dirty="0"/>
            </a:p>
          </p:txBody>
        </p:sp>
      </p:grpSp>
      <p:sp>
        <p:nvSpPr>
          <p:cNvPr id="16" name="TextBox 15"/>
          <p:cNvSpPr txBox="1"/>
          <p:nvPr/>
        </p:nvSpPr>
        <p:spPr>
          <a:xfrm>
            <a:off x="2647295" y="2555061"/>
            <a:ext cx="614997" cy="276999"/>
          </a:xfrm>
          <a:prstGeom prst="rect">
            <a:avLst/>
          </a:prstGeom>
          <a:noFill/>
        </p:spPr>
        <p:txBody>
          <a:bodyPr wrap="none" rtlCol="0">
            <a:spAutoFit/>
          </a:bodyPr>
          <a:lstStyle/>
          <a:p>
            <a:r>
              <a:rPr lang="en-US" sz="1200" dirty="0" smtClean="0"/>
              <a:t>p=0.78</a:t>
            </a:r>
            <a:endParaRPr lang="en-US" sz="1200" dirty="0"/>
          </a:p>
        </p:txBody>
      </p:sp>
      <p:sp>
        <p:nvSpPr>
          <p:cNvPr id="17" name="TextBox 16"/>
          <p:cNvSpPr txBox="1"/>
          <p:nvPr/>
        </p:nvSpPr>
        <p:spPr>
          <a:xfrm>
            <a:off x="4976032" y="2447223"/>
            <a:ext cx="614997" cy="276999"/>
          </a:xfrm>
          <a:prstGeom prst="rect">
            <a:avLst/>
          </a:prstGeom>
          <a:noFill/>
        </p:spPr>
        <p:txBody>
          <a:bodyPr wrap="none" rtlCol="0">
            <a:spAutoFit/>
          </a:bodyPr>
          <a:lstStyle/>
          <a:p>
            <a:r>
              <a:rPr lang="en-US" sz="1200" dirty="0" smtClean="0"/>
              <a:t>p=0.58</a:t>
            </a:r>
            <a:endParaRPr lang="en-US" sz="1200" dirty="0"/>
          </a:p>
        </p:txBody>
      </p:sp>
      <p:sp>
        <p:nvSpPr>
          <p:cNvPr id="18" name="TextBox 17"/>
          <p:cNvSpPr txBox="1"/>
          <p:nvPr/>
        </p:nvSpPr>
        <p:spPr>
          <a:xfrm>
            <a:off x="7396641" y="2552042"/>
            <a:ext cx="614997" cy="276999"/>
          </a:xfrm>
          <a:prstGeom prst="rect">
            <a:avLst/>
          </a:prstGeom>
          <a:noFill/>
        </p:spPr>
        <p:txBody>
          <a:bodyPr wrap="none" rtlCol="0">
            <a:spAutoFit/>
          </a:bodyPr>
          <a:lstStyle/>
          <a:p>
            <a:r>
              <a:rPr lang="en-US" sz="1200" dirty="0" smtClean="0"/>
              <a:t>p=0.99</a:t>
            </a:r>
            <a:endParaRPr lang="en-US" sz="1200" dirty="0"/>
          </a:p>
        </p:txBody>
      </p:sp>
      <p:sp>
        <p:nvSpPr>
          <p:cNvPr id="19" name="TextBox 18"/>
          <p:cNvSpPr txBox="1"/>
          <p:nvPr/>
        </p:nvSpPr>
        <p:spPr>
          <a:xfrm>
            <a:off x="173092" y="407141"/>
            <a:ext cx="8722466" cy="600164"/>
          </a:xfrm>
          <a:prstGeom prst="rect">
            <a:avLst/>
          </a:prstGeom>
          <a:noFill/>
        </p:spPr>
        <p:txBody>
          <a:bodyPr wrap="square" rtlCol="0">
            <a:spAutoFit/>
          </a:bodyPr>
          <a:lstStyle/>
          <a:p>
            <a:r>
              <a:rPr lang="en-US" sz="1100" dirty="0" smtClean="0"/>
              <a:t>Liao et al., </a:t>
            </a:r>
            <a:r>
              <a:rPr lang="en-US" sz="1100" b="1" dirty="0" smtClean="0"/>
              <a:t>Suppl Fig </a:t>
            </a:r>
            <a:r>
              <a:rPr lang="en-US" sz="1100" b="1" dirty="0" smtClean="0"/>
              <a:t>S3</a:t>
            </a:r>
            <a:r>
              <a:rPr lang="en-US" sz="1100" dirty="0" smtClean="0"/>
              <a:t> (corresponds to </a:t>
            </a:r>
            <a:r>
              <a:rPr lang="en-US" sz="1100" b="1" dirty="0" smtClean="0"/>
              <a:t>Fig 3</a:t>
            </a:r>
            <a:r>
              <a:rPr lang="en-US" sz="1100" dirty="0"/>
              <a:t>)</a:t>
            </a:r>
            <a:r>
              <a:rPr lang="en-US" sz="1100" dirty="0" smtClean="0"/>
              <a:t>.  Comparison of combined primary endpoint (grade ≥3 radiation pneumonitis </a:t>
            </a:r>
            <a:r>
              <a:rPr lang="en-US" sz="1100" dirty="0" smtClean="0"/>
              <a:t>and </a:t>
            </a:r>
            <a:r>
              <a:rPr lang="en-US" sz="1100" dirty="0" smtClean="0"/>
              <a:t>local failure), </a:t>
            </a:r>
            <a:r>
              <a:rPr lang="en-US" sz="1100" i="1" dirty="0" smtClean="0"/>
              <a:t>left</a:t>
            </a:r>
            <a:r>
              <a:rPr lang="en-US" sz="1100" dirty="0" smtClean="0"/>
              <a:t>, RP-only </a:t>
            </a:r>
            <a:r>
              <a:rPr lang="en-US" sz="1100" i="1" dirty="0" smtClean="0"/>
              <a:t>middle,</a:t>
            </a:r>
            <a:r>
              <a:rPr lang="en-US" sz="1100" dirty="0" smtClean="0"/>
              <a:t> and LF-only, </a:t>
            </a:r>
            <a:r>
              <a:rPr lang="en-US" sz="1100" i="1" dirty="0" smtClean="0"/>
              <a:t>right,</a:t>
            </a:r>
            <a:r>
              <a:rPr lang="en-US" sz="1100" dirty="0" smtClean="0"/>
              <a:t> between </a:t>
            </a:r>
            <a:r>
              <a:rPr lang="en-US" sz="1100" dirty="0" smtClean="0"/>
              <a:t>IMRT (blue) and PSPT (red</a:t>
            </a:r>
            <a:r>
              <a:rPr lang="en-US" sz="1100" dirty="0" smtClean="0"/>
              <a:t>), for the intent</a:t>
            </a:r>
            <a:r>
              <a:rPr lang="en-US" sz="1100" dirty="0" smtClean="0"/>
              <a:t>-to-treat group (n=-173), </a:t>
            </a:r>
            <a:r>
              <a:rPr lang="en-US" sz="1100" i="1" dirty="0" smtClean="0"/>
              <a:t>top</a:t>
            </a:r>
            <a:r>
              <a:rPr lang="en-US" sz="1100" dirty="0"/>
              <a:t>,</a:t>
            </a:r>
            <a:r>
              <a:rPr lang="en-US" sz="1100" dirty="0" smtClean="0"/>
              <a:t> and the non-</a:t>
            </a:r>
            <a:r>
              <a:rPr lang="en-US" sz="1100" dirty="0" err="1" smtClean="0"/>
              <a:t>randomizable</a:t>
            </a:r>
            <a:r>
              <a:rPr lang="en-US" sz="1100" dirty="0" smtClean="0"/>
              <a:t> group (n=39), </a:t>
            </a:r>
            <a:r>
              <a:rPr lang="en-US" sz="1100" i="1" dirty="0" smtClean="0"/>
              <a:t>bottom</a:t>
            </a:r>
            <a:r>
              <a:rPr lang="en-US" sz="1100" dirty="0" smtClean="0"/>
              <a:t>.  No differences were found in the </a:t>
            </a:r>
            <a:r>
              <a:rPr lang="en-US" sz="1100" dirty="0" smtClean="0"/>
              <a:t>primary endpoints between </a:t>
            </a:r>
            <a:r>
              <a:rPr lang="en-US" sz="1100" dirty="0" smtClean="0"/>
              <a:t>treatment </a:t>
            </a:r>
            <a:r>
              <a:rPr lang="en-US" sz="1100" dirty="0" smtClean="0"/>
              <a:t>groups in either comparison. </a:t>
            </a:r>
            <a:endParaRPr lang="en-US" sz="1100" dirty="0" smtClean="0"/>
          </a:p>
        </p:txBody>
      </p:sp>
      <p:pic>
        <p:nvPicPr>
          <p:cNvPr id="9" name="Picture 8"/>
          <p:cNvPicPr>
            <a:picLocks noChangeAspect="1"/>
          </p:cNvPicPr>
          <p:nvPr/>
        </p:nvPicPr>
        <p:blipFill>
          <a:blip r:embed="rId5"/>
          <a:stretch>
            <a:fillRect/>
          </a:stretch>
        </p:blipFill>
        <p:spPr>
          <a:xfrm>
            <a:off x="976210" y="4099483"/>
            <a:ext cx="7431668" cy="2347163"/>
          </a:xfrm>
          <a:prstGeom prst="rect">
            <a:avLst/>
          </a:prstGeom>
        </p:spPr>
      </p:pic>
    </p:spTree>
    <p:extLst>
      <p:ext uri="{BB962C8B-B14F-4D97-AF65-F5344CB8AC3E}">
        <p14:creationId xmlns:p14="http://schemas.microsoft.com/office/powerpoint/2010/main" val="119323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6755" y="1803519"/>
            <a:ext cx="2932548" cy="22422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 name="TextBox 17"/>
          <p:cNvSpPr txBox="1"/>
          <p:nvPr/>
        </p:nvSpPr>
        <p:spPr>
          <a:xfrm>
            <a:off x="2260335" y="1882706"/>
            <a:ext cx="623456" cy="261610"/>
          </a:xfrm>
          <a:prstGeom prst="rect">
            <a:avLst/>
          </a:prstGeom>
          <a:noFill/>
        </p:spPr>
        <p:txBody>
          <a:bodyPr wrap="square" rtlCol="0">
            <a:spAutoFit/>
          </a:bodyPr>
          <a:lstStyle/>
          <a:p>
            <a:r>
              <a:rPr lang="en-US" sz="1100" i="1" dirty="0" smtClean="0"/>
              <a:t>P</a:t>
            </a:r>
            <a:r>
              <a:rPr lang="en-US" sz="1100" dirty="0" smtClean="0"/>
              <a:t>=0.30</a:t>
            </a:r>
          </a:p>
        </p:txBody>
      </p:sp>
      <p:sp>
        <p:nvSpPr>
          <p:cNvPr id="9" name="TextBox 8"/>
          <p:cNvSpPr txBox="1"/>
          <p:nvPr/>
        </p:nvSpPr>
        <p:spPr>
          <a:xfrm>
            <a:off x="221670" y="574266"/>
            <a:ext cx="7176113" cy="600164"/>
          </a:xfrm>
          <a:prstGeom prst="rect">
            <a:avLst/>
          </a:prstGeom>
          <a:noFill/>
        </p:spPr>
        <p:txBody>
          <a:bodyPr wrap="square" rtlCol="0">
            <a:spAutoFit/>
          </a:bodyPr>
          <a:lstStyle/>
          <a:p>
            <a:r>
              <a:rPr lang="en-US" sz="1100" dirty="0" smtClean="0"/>
              <a:t>Liao et al., </a:t>
            </a:r>
            <a:r>
              <a:rPr lang="en-US" sz="1100" b="1" dirty="0" smtClean="0"/>
              <a:t>Suppl Fig </a:t>
            </a:r>
            <a:r>
              <a:rPr lang="en-US" sz="1100" b="1" dirty="0" smtClean="0"/>
              <a:t>S4</a:t>
            </a:r>
            <a:r>
              <a:rPr lang="en-US" sz="1100" dirty="0" smtClean="0"/>
              <a:t>. Overall survival by IMRT (blue) vs. PSPT (red) for the randomized group (n=149), </a:t>
            </a:r>
            <a:r>
              <a:rPr lang="en-US" sz="1100" i="1" dirty="0" smtClean="0"/>
              <a:t>right</a:t>
            </a:r>
            <a:r>
              <a:rPr lang="en-US" sz="1100" dirty="0" smtClean="0"/>
              <a:t>; for the intent-to-treat group (n=173), </a:t>
            </a:r>
            <a:r>
              <a:rPr lang="en-US" sz="1100" i="1" dirty="0" smtClean="0"/>
              <a:t>middle</a:t>
            </a:r>
            <a:r>
              <a:rPr lang="en-US" sz="1100" dirty="0" smtClean="0"/>
              <a:t>; and the non-</a:t>
            </a:r>
            <a:r>
              <a:rPr lang="en-US" sz="1100" dirty="0" err="1" smtClean="0"/>
              <a:t>randomizable</a:t>
            </a:r>
            <a:r>
              <a:rPr lang="en-US" sz="1100" dirty="0" smtClean="0"/>
              <a:t> group (n=39), </a:t>
            </a:r>
            <a:r>
              <a:rPr lang="en-US" sz="1100" i="1" dirty="0" smtClean="0"/>
              <a:t>right</a:t>
            </a:r>
            <a:r>
              <a:rPr lang="en-US" sz="1100" dirty="0" smtClean="0"/>
              <a:t>. Overall survival did not differ by treatment type in any of the three groups.</a:t>
            </a:r>
            <a:endParaRPr lang="en-US" sz="1100" dirty="0" smtClean="0"/>
          </a:p>
        </p:txBody>
      </p:sp>
      <p:pic>
        <p:nvPicPr>
          <p:cNvPr id="10" name="Content Placeholder 4"/>
          <p:cNvPicPr>
            <a:picLocks noChangeAspect="1"/>
          </p:cNvPicPr>
          <p:nvPr/>
        </p:nvPicPr>
        <p:blipFill>
          <a:blip r:embed="rId4"/>
          <a:stretch>
            <a:fillRect/>
          </a:stretch>
        </p:blipFill>
        <p:spPr>
          <a:xfrm>
            <a:off x="3029304" y="1803519"/>
            <a:ext cx="2953002" cy="2242233"/>
          </a:xfrm>
          <a:prstGeom prst="rect">
            <a:avLst/>
          </a:prstGeom>
        </p:spPr>
      </p:pic>
      <p:pic>
        <p:nvPicPr>
          <p:cNvPr id="12" name="Content Placeholder 4"/>
          <p:cNvPicPr>
            <a:picLocks noChangeAspect="1"/>
          </p:cNvPicPr>
          <p:nvPr/>
        </p:nvPicPr>
        <p:blipFill>
          <a:blip r:embed="rId5"/>
          <a:stretch>
            <a:fillRect/>
          </a:stretch>
        </p:blipFill>
        <p:spPr>
          <a:xfrm>
            <a:off x="5982306" y="1852252"/>
            <a:ext cx="3004456" cy="2200736"/>
          </a:xfrm>
          <a:prstGeom prst="rect">
            <a:avLst/>
          </a:prstGeom>
        </p:spPr>
      </p:pic>
      <p:sp>
        <p:nvSpPr>
          <p:cNvPr id="13" name="TextBox 12"/>
          <p:cNvSpPr txBox="1"/>
          <p:nvPr/>
        </p:nvSpPr>
        <p:spPr>
          <a:xfrm>
            <a:off x="5322984" y="1904301"/>
            <a:ext cx="623456" cy="261610"/>
          </a:xfrm>
          <a:prstGeom prst="rect">
            <a:avLst/>
          </a:prstGeom>
          <a:noFill/>
        </p:spPr>
        <p:txBody>
          <a:bodyPr wrap="square" rtlCol="0">
            <a:spAutoFit/>
          </a:bodyPr>
          <a:lstStyle/>
          <a:p>
            <a:r>
              <a:rPr lang="en-US" sz="1100" i="1" dirty="0" smtClean="0"/>
              <a:t>P</a:t>
            </a:r>
            <a:r>
              <a:rPr lang="en-US" sz="1100" dirty="0" smtClean="0"/>
              <a:t>=0.30</a:t>
            </a:r>
          </a:p>
        </p:txBody>
      </p:sp>
      <p:sp>
        <p:nvSpPr>
          <p:cNvPr id="4" name="Rectangle 3"/>
          <p:cNvSpPr/>
          <p:nvPr/>
        </p:nvSpPr>
        <p:spPr>
          <a:xfrm>
            <a:off x="8134286" y="1904301"/>
            <a:ext cx="614997" cy="276999"/>
          </a:xfrm>
          <a:prstGeom prst="rect">
            <a:avLst/>
          </a:prstGeom>
        </p:spPr>
        <p:txBody>
          <a:bodyPr wrap="none">
            <a:spAutoFit/>
          </a:bodyPr>
          <a:lstStyle/>
          <a:p>
            <a:r>
              <a:rPr lang="en-US" sz="1200" dirty="0"/>
              <a:t>p=</a:t>
            </a:r>
            <a:r>
              <a:rPr lang="en-US" sz="1200" dirty="0" smtClean="0"/>
              <a:t>0.97</a:t>
            </a:r>
            <a:endParaRPr lang="en-US" sz="1200" dirty="0"/>
          </a:p>
        </p:txBody>
      </p:sp>
    </p:spTree>
    <p:extLst>
      <p:ext uri="{BB962C8B-B14F-4D97-AF65-F5344CB8AC3E}">
        <p14:creationId xmlns:p14="http://schemas.microsoft.com/office/powerpoint/2010/main" val="1476038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06213" y="1263170"/>
            <a:ext cx="2748186" cy="279072"/>
          </a:xfrm>
        </p:spPr>
        <p:txBody>
          <a:bodyPr>
            <a:normAutofit/>
          </a:bodyPr>
          <a:lstStyle/>
          <a:p>
            <a:pPr algn="ctr"/>
            <a:r>
              <a:rPr lang="en-US" sz="1100" dirty="0"/>
              <a:t>Treatment failures, IMRT </a:t>
            </a:r>
            <a:r>
              <a:rPr lang="en-US" sz="1100" dirty="0" smtClean="0"/>
              <a:t>group</a:t>
            </a:r>
            <a:endParaRPr lang="en-US" sz="1100" dirty="0"/>
          </a:p>
        </p:txBody>
      </p:sp>
      <p:sp>
        <p:nvSpPr>
          <p:cNvPr id="7" name="Text Placeholder 6"/>
          <p:cNvSpPr>
            <a:spLocks noGrp="1"/>
          </p:cNvSpPr>
          <p:nvPr>
            <p:ph type="body" sz="quarter" idx="3"/>
          </p:nvPr>
        </p:nvSpPr>
        <p:spPr>
          <a:xfrm>
            <a:off x="5264589" y="1277606"/>
            <a:ext cx="2761722" cy="279072"/>
          </a:xfrm>
        </p:spPr>
        <p:txBody>
          <a:bodyPr>
            <a:normAutofit/>
          </a:bodyPr>
          <a:lstStyle/>
          <a:p>
            <a:pPr algn="ctr"/>
            <a:r>
              <a:rPr lang="en-US" sz="1100" dirty="0"/>
              <a:t>Treatment failures, PSPT </a:t>
            </a:r>
            <a:r>
              <a:rPr lang="en-US" sz="1100" dirty="0" smtClean="0"/>
              <a:t>group</a:t>
            </a:r>
            <a:endParaRPr lang="en-US" sz="1100" dirty="0"/>
          </a:p>
        </p:txBody>
      </p:sp>
      <p:pic>
        <p:nvPicPr>
          <p:cNvPr id="3" name="Content Placeholder 2"/>
          <p:cNvPicPr>
            <a:picLocks noGrp="1" noChangeAspect="1"/>
          </p:cNvPicPr>
          <p:nvPr>
            <p:ph sz="half" idx="2"/>
          </p:nvPr>
        </p:nvPicPr>
        <p:blipFill>
          <a:blip r:embed="rId2"/>
          <a:stretch>
            <a:fillRect/>
          </a:stretch>
        </p:blipFill>
        <p:spPr>
          <a:xfrm>
            <a:off x="1378160" y="1574624"/>
            <a:ext cx="2410716" cy="2052444"/>
          </a:xfrm>
          <a:prstGeom prst="rect">
            <a:avLst/>
          </a:prstGeom>
        </p:spPr>
      </p:pic>
      <p:pic>
        <p:nvPicPr>
          <p:cNvPr id="8" name="Content Placeholder 7"/>
          <p:cNvPicPr>
            <a:picLocks noGrp="1" noChangeAspect="1"/>
          </p:cNvPicPr>
          <p:nvPr>
            <p:ph sz="quarter" idx="4"/>
          </p:nvPr>
        </p:nvPicPr>
        <p:blipFill>
          <a:blip r:embed="rId3"/>
          <a:stretch>
            <a:fillRect/>
          </a:stretch>
        </p:blipFill>
        <p:spPr>
          <a:xfrm>
            <a:off x="5497855" y="1542242"/>
            <a:ext cx="2295190" cy="1929386"/>
          </a:xfrm>
          <a:prstGeom prst="rect">
            <a:avLst/>
          </a:prstGeom>
        </p:spPr>
      </p:pic>
      <p:sp>
        <p:nvSpPr>
          <p:cNvPr id="10" name="TextBox 9"/>
          <p:cNvSpPr txBox="1"/>
          <p:nvPr/>
        </p:nvSpPr>
        <p:spPr>
          <a:xfrm>
            <a:off x="188332" y="508165"/>
            <a:ext cx="8709800" cy="769441"/>
          </a:xfrm>
          <a:prstGeom prst="rect">
            <a:avLst/>
          </a:prstGeom>
          <a:noFill/>
        </p:spPr>
        <p:txBody>
          <a:bodyPr wrap="square" rtlCol="0">
            <a:spAutoFit/>
          </a:bodyPr>
          <a:lstStyle/>
          <a:p>
            <a:r>
              <a:rPr lang="en-US" sz="1100" dirty="0" smtClean="0"/>
              <a:t>Liao et al., </a:t>
            </a:r>
            <a:r>
              <a:rPr lang="en-US" sz="1100" b="1" dirty="0" smtClean="0"/>
              <a:t>Suppl Fig </a:t>
            </a:r>
            <a:r>
              <a:rPr lang="en-US" sz="1100" b="1" dirty="0" smtClean="0"/>
              <a:t>S5</a:t>
            </a:r>
            <a:r>
              <a:rPr lang="en-US" sz="1100" dirty="0" smtClean="0"/>
              <a:t> </a:t>
            </a:r>
            <a:r>
              <a:rPr lang="en-US" sz="1100" dirty="0" smtClean="0"/>
              <a:t>(corresponds to </a:t>
            </a:r>
            <a:r>
              <a:rPr lang="en-US" sz="1100" b="1" dirty="0" smtClean="0"/>
              <a:t>Fig 4A</a:t>
            </a:r>
            <a:r>
              <a:rPr lang="en-US" sz="1100" dirty="0" smtClean="0"/>
              <a:t>). Primary </a:t>
            </a:r>
            <a:r>
              <a:rPr lang="en-US" sz="1100" dirty="0" smtClean="0"/>
              <a:t>endpoints </a:t>
            </a:r>
            <a:r>
              <a:rPr lang="en-US" sz="1100" dirty="0" smtClean="0"/>
              <a:t>(</a:t>
            </a:r>
            <a:r>
              <a:rPr lang="en-US" sz="1100" dirty="0" smtClean="0"/>
              <a:t>treatment failure, i.e., radiation pneumonitis and local failure)</a:t>
            </a:r>
            <a:r>
              <a:rPr lang="en-US" sz="1100" dirty="0" smtClean="0"/>
              <a:t> between patients enrolled before Sept 27, 2011 (early; blue lines) or afterward (later; red lines) for patients treated with IMRT, </a:t>
            </a:r>
            <a:r>
              <a:rPr lang="en-US" sz="1100" i="1" dirty="0" smtClean="0"/>
              <a:t>left, </a:t>
            </a:r>
            <a:r>
              <a:rPr lang="en-US" sz="1100" dirty="0" smtClean="0"/>
              <a:t>or PSPT, </a:t>
            </a:r>
            <a:r>
              <a:rPr lang="en-US" sz="1100" i="1" dirty="0" smtClean="0"/>
              <a:t>right,</a:t>
            </a:r>
            <a:r>
              <a:rPr lang="en-US" sz="1100" dirty="0" smtClean="0"/>
              <a:t> for the intent-to-treat group (n=173), </a:t>
            </a:r>
            <a:r>
              <a:rPr lang="en-US" sz="1100" i="1" dirty="0" smtClean="0"/>
              <a:t>top</a:t>
            </a:r>
            <a:r>
              <a:rPr lang="en-US" sz="1100" dirty="0" smtClean="0"/>
              <a:t>, and the non-</a:t>
            </a:r>
            <a:r>
              <a:rPr lang="en-US" sz="1100" dirty="0" err="1" smtClean="0"/>
              <a:t>randomizable</a:t>
            </a:r>
            <a:r>
              <a:rPr lang="en-US" sz="1100" dirty="0" smtClean="0"/>
              <a:t> group (n=39), </a:t>
            </a:r>
            <a:r>
              <a:rPr lang="en-US" sz="1100" i="1" dirty="0" smtClean="0"/>
              <a:t>bottom</a:t>
            </a:r>
            <a:r>
              <a:rPr lang="en-US" sz="1100" dirty="0" smtClean="0"/>
              <a:t>.</a:t>
            </a:r>
            <a:r>
              <a:rPr lang="en-US" sz="1100" dirty="0" smtClean="0"/>
              <a:t>  Among the ITT group, patients enrolled later did better regardless of treatment type (IMRT vs PSPT). </a:t>
            </a:r>
            <a:endParaRPr lang="en-US" sz="1100" dirty="0" smtClean="0"/>
          </a:p>
        </p:txBody>
      </p:sp>
      <p:pic>
        <p:nvPicPr>
          <p:cNvPr id="13" name="Content Placeholder 8"/>
          <p:cNvPicPr>
            <a:picLocks noChangeAspect="1"/>
          </p:cNvPicPr>
          <p:nvPr/>
        </p:nvPicPr>
        <p:blipFill>
          <a:blip r:embed="rId4"/>
          <a:stretch>
            <a:fillRect/>
          </a:stretch>
        </p:blipFill>
        <p:spPr>
          <a:xfrm>
            <a:off x="5527105" y="3569204"/>
            <a:ext cx="2498458" cy="2226890"/>
          </a:xfrm>
          <a:prstGeom prst="rect">
            <a:avLst/>
          </a:prstGeom>
        </p:spPr>
      </p:pic>
      <p:pic>
        <p:nvPicPr>
          <p:cNvPr id="14" name="Content Placeholder 12"/>
          <p:cNvPicPr>
            <a:picLocks noChangeAspect="1"/>
          </p:cNvPicPr>
          <p:nvPr/>
        </p:nvPicPr>
        <p:blipFill>
          <a:blip r:embed="rId5"/>
          <a:stretch>
            <a:fillRect/>
          </a:stretch>
        </p:blipFill>
        <p:spPr>
          <a:xfrm>
            <a:off x="1171576" y="3569204"/>
            <a:ext cx="2585084" cy="2226890"/>
          </a:xfrm>
          <a:prstGeom prst="rect">
            <a:avLst/>
          </a:prstGeom>
        </p:spPr>
      </p:pic>
      <p:sp>
        <p:nvSpPr>
          <p:cNvPr id="15" name="Rectangle 14"/>
          <p:cNvSpPr/>
          <p:nvPr/>
        </p:nvSpPr>
        <p:spPr>
          <a:xfrm>
            <a:off x="3880680" y="2360264"/>
            <a:ext cx="1500542" cy="276999"/>
          </a:xfrm>
          <a:prstGeom prst="rect">
            <a:avLst/>
          </a:prstGeom>
        </p:spPr>
        <p:txBody>
          <a:bodyPr wrap="square">
            <a:spAutoFit/>
          </a:bodyPr>
          <a:lstStyle/>
          <a:p>
            <a:r>
              <a:rPr lang="en-US" sz="1200" dirty="0" smtClean="0"/>
              <a:t>ITT </a:t>
            </a:r>
            <a:r>
              <a:rPr lang="en-US" sz="1200" dirty="0"/>
              <a:t>group (n=173)</a:t>
            </a:r>
          </a:p>
        </p:txBody>
      </p:sp>
      <p:sp>
        <p:nvSpPr>
          <p:cNvPr id="16" name="Rectangle 15"/>
          <p:cNvSpPr/>
          <p:nvPr/>
        </p:nvSpPr>
        <p:spPr>
          <a:xfrm>
            <a:off x="3880680" y="3926243"/>
            <a:ext cx="1614209" cy="461665"/>
          </a:xfrm>
          <a:prstGeom prst="rect">
            <a:avLst/>
          </a:prstGeom>
        </p:spPr>
        <p:txBody>
          <a:bodyPr wrap="square">
            <a:spAutoFit/>
          </a:bodyPr>
          <a:lstStyle/>
          <a:p>
            <a:r>
              <a:rPr lang="en-US" sz="1200" dirty="0" smtClean="0"/>
              <a:t>Non-</a:t>
            </a:r>
            <a:r>
              <a:rPr lang="en-US" sz="1200" dirty="0" err="1" smtClean="0"/>
              <a:t>randomizable</a:t>
            </a:r>
            <a:endParaRPr lang="en-US" sz="1200" dirty="0" smtClean="0"/>
          </a:p>
          <a:p>
            <a:r>
              <a:rPr lang="en-US" sz="1200" dirty="0" smtClean="0"/>
              <a:t> group (n=39)</a:t>
            </a:r>
            <a:endParaRPr lang="en-US" sz="1200" dirty="0"/>
          </a:p>
        </p:txBody>
      </p:sp>
    </p:spTree>
    <p:extLst>
      <p:ext uri="{BB962C8B-B14F-4D97-AF65-F5344CB8AC3E}">
        <p14:creationId xmlns:p14="http://schemas.microsoft.com/office/powerpoint/2010/main" val="872630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a:stretch>
            <a:fillRect/>
          </a:stretch>
        </p:blipFill>
        <p:spPr>
          <a:xfrm>
            <a:off x="1090627" y="1325667"/>
            <a:ext cx="2884668" cy="2481170"/>
          </a:xfrm>
          <a:prstGeom prst="rect">
            <a:avLst/>
          </a:prstGeom>
        </p:spPr>
      </p:pic>
      <p:pic>
        <p:nvPicPr>
          <p:cNvPr id="12" name="Content Placeholder 11"/>
          <p:cNvPicPr>
            <a:picLocks noGrp="1" noChangeAspect="1"/>
          </p:cNvPicPr>
          <p:nvPr>
            <p:ph sz="quarter" idx="4"/>
          </p:nvPr>
        </p:nvPicPr>
        <p:blipFill>
          <a:blip r:embed="rId3"/>
          <a:stretch>
            <a:fillRect/>
          </a:stretch>
        </p:blipFill>
        <p:spPr>
          <a:xfrm>
            <a:off x="5252146" y="1309403"/>
            <a:ext cx="2835152" cy="2481170"/>
          </a:xfrm>
          <a:prstGeom prst="rect">
            <a:avLst/>
          </a:prstGeom>
        </p:spPr>
      </p:pic>
      <p:sp>
        <p:nvSpPr>
          <p:cNvPr id="3" name="Text Placeholder 2"/>
          <p:cNvSpPr>
            <a:spLocks noGrp="1"/>
          </p:cNvSpPr>
          <p:nvPr>
            <p:ph type="body" idx="1"/>
          </p:nvPr>
        </p:nvSpPr>
        <p:spPr>
          <a:xfrm>
            <a:off x="1576150" y="1003791"/>
            <a:ext cx="1829990" cy="305612"/>
          </a:xfrm>
        </p:spPr>
        <p:txBody>
          <a:bodyPr>
            <a:normAutofit/>
          </a:bodyPr>
          <a:lstStyle/>
          <a:p>
            <a:pPr algn="ctr"/>
            <a:r>
              <a:rPr lang="en-US" sz="1200" dirty="0"/>
              <a:t>RP, IMRT </a:t>
            </a:r>
            <a:r>
              <a:rPr lang="en-US" sz="1200" dirty="0" smtClean="0"/>
              <a:t>group</a:t>
            </a:r>
            <a:endParaRPr lang="en-US" sz="1200" dirty="0"/>
          </a:p>
        </p:txBody>
      </p:sp>
      <p:sp>
        <p:nvSpPr>
          <p:cNvPr id="5" name="Text Placeholder 4"/>
          <p:cNvSpPr>
            <a:spLocks noGrp="1"/>
          </p:cNvSpPr>
          <p:nvPr>
            <p:ph type="body" sz="quarter" idx="3"/>
          </p:nvPr>
        </p:nvSpPr>
        <p:spPr>
          <a:xfrm>
            <a:off x="5868570" y="1056224"/>
            <a:ext cx="1846141" cy="269443"/>
          </a:xfrm>
        </p:spPr>
        <p:txBody>
          <a:bodyPr>
            <a:normAutofit lnSpcReduction="10000"/>
          </a:bodyPr>
          <a:lstStyle/>
          <a:p>
            <a:pPr algn="ctr"/>
            <a:r>
              <a:rPr lang="en-US" sz="1200" dirty="0"/>
              <a:t>RP, PSPT </a:t>
            </a:r>
            <a:r>
              <a:rPr lang="en-US" sz="1200" dirty="0" smtClean="0"/>
              <a:t>group</a:t>
            </a:r>
            <a:endParaRPr lang="en-US" sz="1200" dirty="0"/>
          </a:p>
        </p:txBody>
      </p:sp>
      <p:sp>
        <p:nvSpPr>
          <p:cNvPr id="8" name="TextBox 7"/>
          <p:cNvSpPr txBox="1"/>
          <p:nvPr/>
        </p:nvSpPr>
        <p:spPr>
          <a:xfrm>
            <a:off x="3220812" y="1424696"/>
            <a:ext cx="754483" cy="276999"/>
          </a:xfrm>
          <a:prstGeom prst="rect">
            <a:avLst/>
          </a:prstGeom>
          <a:noFill/>
        </p:spPr>
        <p:txBody>
          <a:bodyPr wrap="square" rtlCol="0">
            <a:spAutoFit/>
          </a:bodyPr>
          <a:lstStyle/>
          <a:p>
            <a:r>
              <a:rPr lang="en-US" sz="1200" dirty="0" smtClean="0"/>
              <a:t>p=0.44</a:t>
            </a:r>
            <a:endParaRPr lang="en-US" sz="1200" dirty="0"/>
          </a:p>
        </p:txBody>
      </p:sp>
      <p:sp>
        <p:nvSpPr>
          <p:cNvPr id="9" name="TextBox 8"/>
          <p:cNvSpPr txBox="1"/>
          <p:nvPr/>
        </p:nvSpPr>
        <p:spPr>
          <a:xfrm>
            <a:off x="7332337" y="2254209"/>
            <a:ext cx="715301" cy="276999"/>
          </a:xfrm>
          <a:prstGeom prst="rect">
            <a:avLst/>
          </a:prstGeom>
          <a:noFill/>
        </p:spPr>
        <p:txBody>
          <a:bodyPr wrap="square" rtlCol="0">
            <a:spAutoFit/>
          </a:bodyPr>
          <a:lstStyle/>
          <a:p>
            <a:r>
              <a:rPr lang="en-US" sz="1200" dirty="0" smtClean="0"/>
              <a:t>p=0.01</a:t>
            </a:r>
            <a:endParaRPr lang="en-US" sz="1200" dirty="0"/>
          </a:p>
        </p:txBody>
      </p:sp>
      <p:sp>
        <p:nvSpPr>
          <p:cNvPr id="10" name="TextBox 9"/>
          <p:cNvSpPr txBox="1"/>
          <p:nvPr/>
        </p:nvSpPr>
        <p:spPr>
          <a:xfrm>
            <a:off x="173092" y="303047"/>
            <a:ext cx="8723678" cy="769441"/>
          </a:xfrm>
          <a:prstGeom prst="rect">
            <a:avLst/>
          </a:prstGeom>
          <a:noFill/>
        </p:spPr>
        <p:txBody>
          <a:bodyPr wrap="square" rtlCol="0">
            <a:spAutoFit/>
          </a:bodyPr>
          <a:lstStyle/>
          <a:p>
            <a:r>
              <a:rPr lang="en-US" sz="1100" dirty="0" smtClean="0"/>
              <a:t>Liao et al., </a:t>
            </a:r>
            <a:r>
              <a:rPr lang="en-US" sz="1100" b="1" dirty="0" smtClean="0"/>
              <a:t>Suppl Fig </a:t>
            </a:r>
            <a:r>
              <a:rPr lang="en-US" sz="1100" b="1" dirty="0" smtClean="0"/>
              <a:t>S6</a:t>
            </a:r>
            <a:r>
              <a:rPr lang="en-US" sz="1100" dirty="0" smtClean="0"/>
              <a:t> (corresponds </a:t>
            </a:r>
            <a:r>
              <a:rPr lang="en-US" sz="1100" b="1" dirty="0" smtClean="0"/>
              <a:t>to Fig 4B</a:t>
            </a:r>
            <a:r>
              <a:rPr lang="en-US" sz="1100" dirty="0" smtClean="0"/>
              <a:t>). </a:t>
            </a:r>
            <a:r>
              <a:rPr lang="en-US" sz="1100" dirty="0" smtClean="0"/>
              <a:t>Radiation </a:t>
            </a:r>
            <a:r>
              <a:rPr lang="en-US" sz="1100" dirty="0"/>
              <a:t>pneumonitis between patients enrolled before Sept 27, 2011 (early; blue lines) or afterward (later; red lines) for patients treated with IMRT, </a:t>
            </a:r>
            <a:r>
              <a:rPr lang="en-US" sz="1100" i="1" dirty="0"/>
              <a:t>left</a:t>
            </a:r>
            <a:r>
              <a:rPr lang="en-US" sz="1100" dirty="0"/>
              <a:t>, or PSPT, </a:t>
            </a:r>
            <a:r>
              <a:rPr lang="en-US" sz="1100" i="1" dirty="0"/>
              <a:t>right</a:t>
            </a:r>
            <a:r>
              <a:rPr lang="en-US" sz="1100" dirty="0"/>
              <a:t>, for the intent-to-treat group (n=173), </a:t>
            </a:r>
            <a:r>
              <a:rPr lang="en-US" sz="1100" i="1" dirty="0"/>
              <a:t>top</a:t>
            </a:r>
            <a:r>
              <a:rPr lang="en-US" sz="1100" dirty="0"/>
              <a:t>, and the non-</a:t>
            </a:r>
            <a:r>
              <a:rPr lang="en-US" sz="1100" dirty="0" err="1"/>
              <a:t>randomizable</a:t>
            </a:r>
            <a:r>
              <a:rPr lang="en-US" sz="1100" dirty="0"/>
              <a:t> group (n=39), </a:t>
            </a:r>
            <a:r>
              <a:rPr lang="en-US" sz="1100" i="1" dirty="0" smtClean="0"/>
              <a:t>bottom.</a:t>
            </a:r>
            <a:r>
              <a:rPr lang="en-US" sz="1100" dirty="0" smtClean="0"/>
              <a:t> Among the intent-to-treat group given IMRT, RP was no different by enrollment time; </a:t>
            </a:r>
            <a:r>
              <a:rPr lang="en-US" sz="1100" dirty="0" smtClean="0"/>
              <a:t>however, RP was better among patients given PSPT who were enrolled later.  </a:t>
            </a:r>
            <a:endParaRPr lang="en-US" sz="1100" dirty="0" smtClean="0"/>
          </a:p>
        </p:txBody>
      </p:sp>
      <p:sp>
        <p:nvSpPr>
          <p:cNvPr id="11" name="Rectangle 10"/>
          <p:cNvSpPr/>
          <p:nvPr/>
        </p:nvSpPr>
        <p:spPr>
          <a:xfrm>
            <a:off x="4033080" y="2189041"/>
            <a:ext cx="1500542" cy="276999"/>
          </a:xfrm>
          <a:prstGeom prst="rect">
            <a:avLst/>
          </a:prstGeom>
        </p:spPr>
        <p:txBody>
          <a:bodyPr wrap="square">
            <a:spAutoFit/>
          </a:bodyPr>
          <a:lstStyle/>
          <a:p>
            <a:r>
              <a:rPr lang="en-US" sz="1200" dirty="0" smtClean="0"/>
              <a:t>ITT </a:t>
            </a:r>
            <a:r>
              <a:rPr lang="en-US" sz="1200" dirty="0"/>
              <a:t>group (n=173)</a:t>
            </a:r>
          </a:p>
        </p:txBody>
      </p:sp>
      <p:pic>
        <p:nvPicPr>
          <p:cNvPr id="13" name="Content Placeholder 9"/>
          <p:cNvPicPr>
            <a:picLocks noChangeAspect="1"/>
          </p:cNvPicPr>
          <p:nvPr/>
        </p:nvPicPr>
        <p:blipFill>
          <a:blip r:embed="rId4"/>
          <a:stretch>
            <a:fillRect/>
          </a:stretch>
        </p:blipFill>
        <p:spPr>
          <a:xfrm>
            <a:off x="5311442" y="3849505"/>
            <a:ext cx="2777516" cy="2516800"/>
          </a:xfrm>
          <a:prstGeom prst="rect">
            <a:avLst/>
          </a:prstGeom>
        </p:spPr>
      </p:pic>
      <p:pic>
        <p:nvPicPr>
          <p:cNvPr id="14" name="Content Placeholder 6"/>
          <p:cNvPicPr>
            <a:picLocks noChangeAspect="1"/>
          </p:cNvPicPr>
          <p:nvPr/>
        </p:nvPicPr>
        <p:blipFill>
          <a:blip r:embed="rId5"/>
          <a:stretch>
            <a:fillRect/>
          </a:stretch>
        </p:blipFill>
        <p:spPr>
          <a:xfrm>
            <a:off x="1149242" y="3928224"/>
            <a:ext cx="2767438" cy="2467868"/>
          </a:xfrm>
          <a:prstGeom prst="rect">
            <a:avLst/>
          </a:prstGeom>
        </p:spPr>
      </p:pic>
      <p:sp>
        <p:nvSpPr>
          <p:cNvPr id="15" name="TextBox 14"/>
          <p:cNvSpPr txBox="1"/>
          <p:nvPr/>
        </p:nvSpPr>
        <p:spPr>
          <a:xfrm>
            <a:off x="2938874" y="4061140"/>
            <a:ext cx="882888" cy="276999"/>
          </a:xfrm>
          <a:prstGeom prst="rect">
            <a:avLst/>
          </a:prstGeom>
          <a:noFill/>
        </p:spPr>
        <p:txBody>
          <a:bodyPr wrap="square" rtlCol="0">
            <a:spAutoFit/>
          </a:bodyPr>
          <a:lstStyle/>
          <a:p>
            <a:r>
              <a:rPr lang="en-US" sz="1200" dirty="0" smtClean="0"/>
              <a:t>p=0.43</a:t>
            </a:r>
            <a:endParaRPr lang="en-US" sz="1200" dirty="0"/>
          </a:p>
        </p:txBody>
      </p:sp>
      <p:sp>
        <p:nvSpPr>
          <p:cNvPr id="16" name="TextBox 15"/>
          <p:cNvSpPr txBox="1"/>
          <p:nvPr/>
        </p:nvSpPr>
        <p:spPr>
          <a:xfrm>
            <a:off x="7407915" y="3945353"/>
            <a:ext cx="613592" cy="279777"/>
          </a:xfrm>
          <a:prstGeom prst="rect">
            <a:avLst/>
          </a:prstGeom>
          <a:noFill/>
        </p:spPr>
        <p:txBody>
          <a:bodyPr wrap="square" rtlCol="0">
            <a:spAutoFit/>
          </a:bodyPr>
          <a:lstStyle/>
          <a:p>
            <a:r>
              <a:rPr lang="en-US" sz="1200" dirty="0" smtClean="0"/>
              <a:t>p=0.85</a:t>
            </a:r>
            <a:endParaRPr lang="en-US" sz="1200" dirty="0"/>
          </a:p>
        </p:txBody>
      </p:sp>
      <p:sp>
        <p:nvSpPr>
          <p:cNvPr id="17" name="Rectangle 16"/>
          <p:cNvSpPr/>
          <p:nvPr/>
        </p:nvSpPr>
        <p:spPr>
          <a:xfrm>
            <a:off x="3976246" y="4485120"/>
            <a:ext cx="1614209" cy="461665"/>
          </a:xfrm>
          <a:prstGeom prst="rect">
            <a:avLst/>
          </a:prstGeom>
        </p:spPr>
        <p:txBody>
          <a:bodyPr wrap="square">
            <a:spAutoFit/>
          </a:bodyPr>
          <a:lstStyle/>
          <a:p>
            <a:r>
              <a:rPr lang="en-US" sz="1200" dirty="0" smtClean="0"/>
              <a:t>Non-</a:t>
            </a:r>
            <a:r>
              <a:rPr lang="en-US" sz="1200" dirty="0" err="1" smtClean="0"/>
              <a:t>randomizable</a:t>
            </a:r>
            <a:endParaRPr lang="en-US" sz="1200" dirty="0" smtClean="0"/>
          </a:p>
          <a:p>
            <a:r>
              <a:rPr lang="en-US" sz="1200" dirty="0" smtClean="0"/>
              <a:t> group (n=39)</a:t>
            </a:r>
            <a:endParaRPr lang="en-US" sz="1200" dirty="0"/>
          </a:p>
        </p:txBody>
      </p:sp>
    </p:spTree>
    <p:extLst>
      <p:ext uri="{BB962C8B-B14F-4D97-AF65-F5344CB8AC3E}">
        <p14:creationId xmlns:p14="http://schemas.microsoft.com/office/powerpoint/2010/main" val="14885781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4881</TotalTime>
  <Words>638</Words>
  <Application>Microsoft Office PowerPoint</Application>
  <PresentationFormat>On-screen Show (4:3)</PresentationFormat>
  <Paragraphs>36</Paragraphs>
  <Slides>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Zhongxing Liao</dc:creator>
  <cp:lastModifiedBy>Wogan,Christine F</cp:lastModifiedBy>
  <cp:revision>241</cp:revision>
  <dcterms:created xsi:type="dcterms:W3CDTF">2016-01-17T19:54:39Z</dcterms:created>
  <dcterms:modified xsi:type="dcterms:W3CDTF">2017-08-08T20:13:39Z</dcterms:modified>
</cp:coreProperties>
</file>