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9" r:id="rId13"/>
    <p:sldId id="270" r:id="rId14"/>
    <p:sldId id="271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1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43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99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4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70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37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2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7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759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572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90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1409B-FBE9-4659-B231-78E6E9A6002D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BDC0B-DDE1-4A89-82EC-FE25FF248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83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29609" y="430603"/>
            <a:ext cx="11332779" cy="769992"/>
          </a:xfrm>
        </p:spPr>
        <p:txBody>
          <a:bodyPr>
            <a:noAutofit/>
          </a:bodyPr>
          <a:lstStyle/>
          <a:p>
            <a:r>
              <a:rPr lang="en-US" sz="2000" dirty="0"/>
              <a:t>Supplemental Figure 1 - CPOE </a:t>
            </a:r>
            <a:r>
              <a:rPr lang="en-US" sz="2000" dirty="0" smtClean="0"/>
              <a:t>modifications subgroup forest plot: redundant </a:t>
            </a:r>
            <a:r>
              <a:rPr lang="en-US" sz="2000" dirty="0"/>
              <a:t>t</a:t>
            </a:r>
            <a:r>
              <a:rPr lang="en-US" sz="2000" dirty="0" smtClean="0"/>
              <a:t>est </a:t>
            </a:r>
            <a:r>
              <a:rPr lang="en-US" sz="2000" dirty="0"/>
              <a:t>a</a:t>
            </a:r>
            <a:r>
              <a:rPr lang="en-US" sz="2000" dirty="0" smtClean="0"/>
              <a:t>lerts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521" y="1819516"/>
            <a:ext cx="5870957" cy="3218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89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10 - Combined </a:t>
            </a:r>
            <a:r>
              <a:rPr lang="en-US" sz="2000" dirty="0" smtClean="0"/>
              <a:t>practices subgroup forest plot: LTU </a:t>
            </a:r>
            <a:r>
              <a:rPr lang="en-US" sz="2000" dirty="0"/>
              <a:t>c</a:t>
            </a:r>
            <a:r>
              <a:rPr lang="en-US" sz="2000" dirty="0" smtClean="0"/>
              <a:t>omponent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9294" y="2404783"/>
            <a:ext cx="5773412" cy="204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60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4912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Supplemental Figure 11 - Comparison of </a:t>
            </a:r>
            <a:r>
              <a:rPr lang="en-US" sz="2000" dirty="0" smtClean="0"/>
              <a:t>effects </a:t>
            </a:r>
            <a:r>
              <a:rPr lang="en-US" sz="2000" dirty="0"/>
              <a:t>of </a:t>
            </a:r>
            <a:r>
              <a:rPr lang="en-US" sz="2000" dirty="0" smtClean="0"/>
              <a:t>combination </a:t>
            </a:r>
            <a:r>
              <a:rPr lang="en-US" sz="2000" dirty="0"/>
              <a:t>s</a:t>
            </a:r>
            <a:r>
              <a:rPr lang="en-US" sz="2000" dirty="0" smtClean="0"/>
              <a:t>tudies </a:t>
            </a:r>
            <a:r>
              <a:rPr lang="en-US" sz="2000" dirty="0"/>
              <a:t>with an LTU </a:t>
            </a:r>
            <a:r>
              <a:rPr lang="en-US" sz="2000" dirty="0" smtClean="0"/>
              <a:t>component </a:t>
            </a:r>
            <a:r>
              <a:rPr lang="en-US" sz="2000" dirty="0"/>
              <a:t>to </a:t>
            </a:r>
            <a:r>
              <a:rPr lang="en-US" sz="2000" dirty="0" smtClean="0"/>
              <a:t>combination </a:t>
            </a:r>
            <a:r>
              <a:rPr lang="en-US" sz="2000" dirty="0"/>
              <a:t>s</a:t>
            </a:r>
            <a:r>
              <a:rPr lang="en-US" sz="2000" dirty="0" smtClean="0"/>
              <a:t>tudies </a:t>
            </a:r>
            <a:r>
              <a:rPr lang="en-US" sz="2000" dirty="0"/>
              <a:t>without an LTU </a:t>
            </a:r>
            <a:r>
              <a:rPr lang="en-US" sz="2000" dirty="0" smtClean="0"/>
              <a:t>component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248" y="940038"/>
            <a:ext cx="7811503" cy="49125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8524" y="6030423"/>
            <a:ext cx="611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Dots represent effect size point estimates for the individual studies, diamonds represent the pooled effect point estimate for the group of studies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48362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120"/>
            <a:ext cx="10515600" cy="489209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Supplemental Figure 12 – </a:t>
            </a:r>
            <a:r>
              <a:rPr lang="en-US" sz="2000" dirty="0" smtClean="0"/>
              <a:t>Forest plot and strength of evidence for cost </a:t>
            </a:r>
            <a:r>
              <a:rPr lang="en-US" sz="2000" dirty="0"/>
              <a:t>of tests </a:t>
            </a:r>
            <a:r>
              <a:rPr lang="en-US" sz="2000" dirty="0" smtClean="0"/>
              <a:t>outcome within CPOE modification practice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9914" y="517450"/>
            <a:ext cx="6518232" cy="2943717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469379"/>
              </p:ext>
            </p:extLst>
          </p:nvPr>
        </p:nvGraphicFramePr>
        <p:xfrm>
          <a:off x="4730271" y="3461167"/>
          <a:ext cx="5408428" cy="32821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95893"/>
                <a:gridCol w="1031458"/>
                <a:gridCol w="1363319"/>
                <a:gridCol w="1817758"/>
              </a:tblGrid>
              <a:tr h="3433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Study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</a:rPr>
                        <a:t>Quality Rating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</a:rPr>
                        <a:t>Effect Size Rating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Overall Strength of Evidence of Effectiveness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Bates 1997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Minimal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9">
                  <a:txBody>
                    <a:bodyPr/>
                    <a:lstStyle/>
                    <a:p>
                      <a:pPr algn="ctr" fontAlgn="t"/>
                      <a:r>
                        <a:rPr lang="en-US" sz="1200" b="1" u="none" strike="noStrike" dirty="0">
                          <a:effectLst/>
                        </a:rPr>
                        <a:t>High</a:t>
                      </a:r>
                      <a:r>
                        <a:rPr lang="en-US" sz="1200" u="none" strike="noStrike" dirty="0">
                          <a:effectLst/>
                        </a:rPr>
                        <a:t>                                         </a:t>
                      </a:r>
                      <a:r>
                        <a:rPr lang="en-US" sz="1200" u="none" strike="noStrike" dirty="0" smtClean="0">
                          <a:effectLst/>
                        </a:rPr>
                        <a:t>     3 </a:t>
                      </a:r>
                      <a:r>
                        <a:rPr lang="en-US" sz="1200" u="none" strike="noStrike" dirty="0">
                          <a:effectLst/>
                        </a:rPr>
                        <a:t>Studies = Good/Substantial       2 Studies = Fair/Substantial     2 Studies = Fair/Moderate       1 Studies = Good/Minimal       1 Studies = Fair/Minimal         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Bridges 2012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Minimal*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Fang 2014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Substantial*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Feldman 2013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Good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Substantial*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Le 2015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Substantial*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Lippi 2015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Substantial*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Probst 2013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Moderate*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Tierney 1993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Moderate*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16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Waldron 2014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Good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Substantial*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60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* p&lt;0.05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164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13 – </a:t>
            </a:r>
            <a:r>
              <a:rPr lang="en-US" sz="2000" dirty="0" smtClean="0"/>
              <a:t>Forest plot for cost </a:t>
            </a:r>
            <a:r>
              <a:rPr lang="en-US" sz="2000" dirty="0"/>
              <a:t>of tests </a:t>
            </a:r>
            <a:r>
              <a:rPr lang="en-US" sz="2000" dirty="0" smtClean="0"/>
              <a:t>outcome within CDSS/CDST </a:t>
            </a:r>
            <a:r>
              <a:rPr lang="en-US" sz="2000" dirty="0"/>
              <a:t>practice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9019" y="1690688"/>
            <a:ext cx="6296898" cy="2201983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266024"/>
              </p:ext>
            </p:extLst>
          </p:nvPr>
        </p:nvGraphicFramePr>
        <p:xfrm>
          <a:off x="3174114" y="4085401"/>
          <a:ext cx="5843772" cy="1830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9298"/>
                <a:gridCol w="1094769"/>
                <a:gridCol w="1447000"/>
                <a:gridCol w="2032705"/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Study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>
                          <a:effectLst/>
                        </a:rPr>
                        <a:t>Quality Rating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Effect Size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Overall Strength of Evidence of Effectiveness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Nightingale 1994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Minimal*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en-US" sz="1200" b="1" u="none" strike="noStrike" dirty="0">
                          <a:effectLst/>
                        </a:rPr>
                        <a:t>Insufficient</a:t>
                      </a:r>
                      <a:r>
                        <a:rPr lang="en-US" sz="1200" u="none" strike="noStrike" dirty="0">
                          <a:effectLst/>
                        </a:rPr>
                        <a:t>                                               1 Study = Good/Minimal          </a:t>
                      </a:r>
                      <a:r>
                        <a:rPr lang="en-US" sz="1200" u="none" strike="noStrike" dirty="0" smtClean="0">
                          <a:effectLst/>
                        </a:rPr>
                        <a:t>    2 </a:t>
                      </a:r>
                      <a:r>
                        <a:rPr lang="en-US" sz="1200" u="none" strike="noStrike" dirty="0">
                          <a:effectLst/>
                        </a:rPr>
                        <a:t>Studies = Fair/Minimal         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Poley 2007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Minimal*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Tierney 1988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Fair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Minimal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* p&lt;0.05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954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832" y="99311"/>
            <a:ext cx="10515600" cy="740661"/>
          </a:xfrm>
        </p:spPr>
        <p:txBody>
          <a:bodyPr>
            <a:normAutofit/>
          </a:bodyPr>
          <a:lstStyle/>
          <a:p>
            <a:r>
              <a:rPr lang="en-US" sz="2000" dirty="0"/>
              <a:t>Supplemental Figure 14 – </a:t>
            </a:r>
            <a:r>
              <a:rPr lang="en-US" sz="2000" dirty="0" smtClean="0"/>
              <a:t>Forest plot and strength of evidence for </a:t>
            </a:r>
            <a:r>
              <a:rPr lang="en-US" sz="2000" dirty="0"/>
              <a:t>c</a:t>
            </a:r>
            <a:r>
              <a:rPr lang="en-US" sz="2000" dirty="0" smtClean="0"/>
              <a:t>ost </a:t>
            </a:r>
            <a:r>
              <a:rPr lang="en-US" sz="2000" dirty="0"/>
              <a:t>of tests </a:t>
            </a:r>
            <a:r>
              <a:rPr lang="en-US" sz="2000" dirty="0" smtClean="0"/>
              <a:t>outcome within education </a:t>
            </a:r>
            <a:r>
              <a:rPr lang="en-US" sz="2000" dirty="0"/>
              <a:t>practice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733" y="1072436"/>
            <a:ext cx="6619500" cy="2075189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863977"/>
              </p:ext>
            </p:extLst>
          </p:nvPr>
        </p:nvGraphicFramePr>
        <p:xfrm>
          <a:off x="3343283" y="3289776"/>
          <a:ext cx="5740400" cy="1423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9298"/>
                <a:gridCol w="1094769"/>
                <a:gridCol w="1447000"/>
                <a:gridCol w="1929333"/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Study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Quality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Effect Size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Overall Strength of Evidence of Effectiveness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 smtClean="0">
                          <a:effectLst/>
                        </a:rPr>
                        <a:t>Baral</a:t>
                      </a:r>
                      <a:r>
                        <a:rPr lang="en-US" sz="1200" u="none" strike="noStrike" dirty="0" smtClean="0">
                          <a:effectLst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</a:rPr>
                        <a:t>2001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Substantial*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200" b="1" u="none" strike="noStrike" dirty="0">
                          <a:effectLst/>
                        </a:rPr>
                        <a:t>Insufficient</a:t>
                      </a:r>
                      <a:r>
                        <a:rPr lang="en-US" sz="1200" u="none" strike="noStrike" dirty="0">
                          <a:effectLst/>
                        </a:rPr>
                        <a:t>                                               1 Study = Fair/Substantial        1 Study = Fair/Minimal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DellaVolpe 2014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Fair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Minimal*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* p&lt;0.05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4558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15 – </a:t>
            </a:r>
            <a:r>
              <a:rPr lang="en-US" sz="2000" dirty="0" smtClean="0"/>
              <a:t>Forest plot and strength of evidence for </a:t>
            </a:r>
            <a:r>
              <a:rPr lang="en-US" sz="2000" dirty="0"/>
              <a:t>c</a:t>
            </a:r>
            <a:r>
              <a:rPr lang="en-US" sz="2000" dirty="0" smtClean="0"/>
              <a:t>ost </a:t>
            </a:r>
            <a:r>
              <a:rPr lang="en-US" sz="2000" dirty="0"/>
              <a:t>of tests </a:t>
            </a:r>
            <a:r>
              <a:rPr lang="en-US" sz="2000" dirty="0" smtClean="0"/>
              <a:t>outcome within combined </a:t>
            </a:r>
            <a:r>
              <a:rPr lang="en-US" sz="2000" dirty="0"/>
              <a:t>p</a:t>
            </a:r>
            <a:r>
              <a:rPr lang="en-US" sz="2000" dirty="0" smtClean="0"/>
              <a:t>ractices </a:t>
            </a:r>
            <a:r>
              <a:rPr lang="en-US" sz="2000" dirty="0"/>
              <a:t>category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668" y="1537254"/>
            <a:ext cx="7387318" cy="2344570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682599"/>
              </p:ext>
            </p:extLst>
          </p:nvPr>
        </p:nvGraphicFramePr>
        <p:xfrm>
          <a:off x="3492500" y="3956526"/>
          <a:ext cx="5740400" cy="1423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9298"/>
                <a:gridCol w="1094769"/>
                <a:gridCol w="1447000"/>
                <a:gridCol w="1929333"/>
              </a:tblGrid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Study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Quality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Effect Size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Overall Strength of Evidence of Effectiveness Rating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Janssens</a:t>
                      </a:r>
                      <a:r>
                        <a:rPr lang="en-US" sz="1200" u="none" strike="noStrike" dirty="0">
                          <a:effectLst/>
                        </a:rPr>
                        <a:t> 2015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Good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Minimal*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en-US" sz="1200" b="1" u="none" strike="noStrike" dirty="0">
                          <a:effectLst/>
                        </a:rPr>
                        <a:t>Insufficient</a:t>
                      </a:r>
                      <a:r>
                        <a:rPr lang="en-US" sz="1200" u="none" strike="noStrike" dirty="0">
                          <a:effectLst/>
                        </a:rPr>
                        <a:t>                                               2 Studies = Good/Minimal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6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White 2013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Good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Minimal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* p&lt;0.05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0919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2 – CPOE </a:t>
            </a:r>
            <a:r>
              <a:rPr lang="en-US" sz="2000" dirty="0" smtClean="0"/>
              <a:t>modifications subgroup forest plot: </a:t>
            </a:r>
            <a:r>
              <a:rPr lang="en-US" sz="2000" dirty="0"/>
              <a:t>d</a:t>
            </a:r>
            <a:r>
              <a:rPr lang="en-US" sz="2000" dirty="0" smtClean="0"/>
              <a:t>isplay </a:t>
            </a:r>
            <a:r>
              <a:rPr lang="en-US" sz="2000" dirty="0"/>
              <a:t>of </a:t>
            </a:r>
            <a:r>
              <a:rPr lang="en-US" sz="2000" dirty="0" smtClean="0"/>
              <a:t>test </a:t>
            </a:r>
            <a:r>
              <a:rPr lang="en-US" sz="2000" dirty="0"/>
              <a:t>c</a:t>
            </a:r>
            <a:r>
              <a:rPr lang="en-US" sz="2000" dirty="0" smtClean="0"/>
              <a:t>ost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570" y="2234080"/>
            <a:ext cx="5864860" cy="238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0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344" y="207470"/>
            <a:ext cx="10812517" cy="1325563"/>
          </a:xfrm>
        </p:spPr>
        <p:txBody>
          <a:bodyPr>
            <a:normAutofit/>
          </a:bodyPr>
          <a:lstStyle/>
          <a:p>
            <a:r>
              <a:rPr lang="en-US" sz="2000" dirty="0"/>
              <a:t>Supplemental Figure 3 - CPOE </a:t>
            </a:r>
            <a:r>
              <a:rPr lang="en-US" sz="2000" dirty="0" smtClean="0"/>
              <a:t>modifications subgroup forest plot: limit </a:t>
            </a:r>
            <a:r>
              <a:rPr lang="en-US" sz="2000" dirty="0"/>
              <a:t>t</a:t>
            </a:r>
            <a:r>
              <a:rPr lang="en-US" sz="2000" dirty="0" smtClean="0"/>
              <a:t>est </a:t>
            </a:r>
            <a:r>
              <a:rPr lang="en-US" sz="2000" dirty="0"/>
              <a:t>a</a:t>
            </a:r>
            <a:r>
              <a:rPr lang="en-US" sz="2000" dirty="0" smtClean="0"/>
              <a:t>vailability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390" y="1886578"/>
            <a:ext cx="5761219" cy="3084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06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876" y="254766"/>
            <a:ext cx="11238186" cy="1325563"/>
          </a:xfrm>
        </p:spPr>
        <p:txBody>
          <a:bodyPr>
            <a:normAutofit/>
          </a:bodyPr>
          <a:lstStyle/>
          <a:p>
            <a:r>
              <a:rPr lang="en-US" sz="2000" dirty="0"/>
              <a:t>Supplemental Figure 4 </a:t>
            </a:r>
            <a:r>
              <a:rPr lang="en-US" sz="2000" dirty="0" smtClean="0"/>
              <a:t>– CDSS/CDST subgroup forest plot: reminder </a:t>
            </a:r>
            <a:r>
              <a:rPr lang="en-US" sz="2000" dirty="0"/>
              <a:t>of </a:t>
            </a:r>
            <a:r>
              <a:rPr lang="en-US" sz="2000" dirty="0" smtClean="0"/>
              <a:t>guidelines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183" y="2252370"/>
            <a:ext cx="5913633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008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654" y="349359"/>
            <a:ext cx="10812517" cy="1325563"/>
          </a:xfrm>
        </p:spPr>
        <p:txBody>
          <a:bodyPr>
            <a:normAutofit/>
          </a:bodyPr>
          <a:lstStyle/>
          <a:p>
            <a:r>
              <a:rPr lang="en-US" sz="2000" dirty="0"/>
              <a:t>Supplemental Figure 5 </a:t>
            </a:r>
            <a:r>
              <a:rPr lang="en-US" sz="2000" dirty="0" smtClean="0"/>
              <a:t>– CDSS/CDST subgroup forest plot: proposed </a:t>
            </a:r>
            <a:r>
              <a:rPr lang="en-US" sz="2000" dirty="0"/>
              <a:t>t</a:t>
            </a:r>
            <a:r>
              <a:rPr lang="en-US" sz="2000" dirty="0" smtClean="0"/>
              <a:t>esting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8701" y="2243225"/>
            <a:ext cx="5974598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6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6 - Combined </a:t>
            </a:r>
            <a:r>
              <a:rPr lang="en-US" sz="2000" dirty="0" smtClean="0"/>
              <a:t>practices subgroup forest plot: education + feedback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101" y="2139584"/>
            <a:ext cx="5797798" cy="257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40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1726"/>
            <a:ext cx="10515600" cy="544128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Supplemental Figure 7 - Comparison of </a:t>
            </a:r>
            <a:r>
              <a:rPr lang="en-US" sz="2000" dirty="0" smtClean="0"/>
              <a:t>effects </a:t>
            </a:r>
            <a:r>
              <a:rPr lang="en-US" sz="2000" dirty="0"/>
              <a:t>of </a:t>
            </a:r>
            <a:r>
              <a:rPr lang="en-US" sz="2000" dirty="0" smtClean="0"/>
              <a:t>education </a:t>
            </a:r>
            <a:r>
              <a:rPr lang="en-US" sz="2000" dirty="0"/>
              <a:t>+ </a:t>
            </a:r>
            <a:r>
              <a:rPr lang="en-US" sz="2000" dirty="0" smtClean="0"/>
              <a:t>feedback combination </a:t>
            </a:r>
            <a:r>
              <a:rPr lang="en-US" sz="2000" dirty="0"/>
              <a:t>s</a:t>
            </a:r>
            <a:r>
              <a:rPr lang="en-US" sz="2000" dirty="0" smtClean="0"/>
              <a:t>tudies </a:t>
            </a:r>
            <a:r>
              <a:rPr lang="en-US" sz="2000" dirty="0"/>
              <a:t>to </a:t>
            </a:r>
            <a:r>
              <a:rPr lang="en-US" sz="2000" dirty="0" smtClean="0"/>
              <a:t>education-alone </a:t>
            </a:r>
            <a:r>
              <a:rPr lang="en-US" sz="2000" dirty="0"/>
              <a:t>and </a:t>
            </a:r>
            <a:r>
              <a:rPr lang="en-US" sz="2000" dirty="0" smtClean="0"/>
              <a:t>feedback-alone </a:t>
            </a:r>
            <a:r>
              <a:rPr lang="en-US" sz="2000" dirty="0"/>
              <a:t>s</a:t>
            </a:r>
            <a:r>
              <a:rPr lang="en-US" sz="2000" dirty="0" smtClean="0"/>
              <a:t>tudies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873" y="992735"/>
            <a:ext cx="7226254" cy="47488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0337" y="5913973"/>
            <a:ext cx="611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Dots represent effect size point estimates for the individual studies, diamonds represent the pooled effect point estimate for the group of studies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01145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Supplemental Figure 8 - Combined </a:t>
            </a:r>
            <a:r>
              <a:rPr lang="en-US" sz="2000" dirty="0" smtClean="0"/>
              <a:t>practices subgroup forest plot: CDSS and/or CPOE </a:t>
            </a:r>
            <a:r>
              <a:rPr lang="en-US" sz="2000" dirty="0"/>
              <a:t>c</a:t>
            </a:r>
            <a:r>
              <a:rPr lang="en-US" sz="2000" dirty="0" smtClean="0"/>
              <a:t>omponent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1377" y="2276756"/>
            <a:ext cx="5889246" cy="23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00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5271"/>
          </a:xfrm>
        </p:spPr>
        <p:txBody>
          <a:bodyPr>
            <a:normAutofit fontScale="90000"/>
          </a:bodyPr>
          <a:lstStyle/>
          <a:p>
            <a:r>
              <a:rPr lang="en-US" sz="2000" dirty="0"/>
              <a:t>Supplemental Figure 9 - Comparison of </a:t>
            </a:r>
            <a:r>
              <a:rPr lang="en-US" sz="2000" dirty="0" smtClean="0"/>
              <a:t>effects </a:t>
            </a:r>
            <a:r>
              <a:rPr lang="en-US" sz="2000" dirty="0"/>
              <a:t>of CDSS and/or CPOE </a:t>
            </a:r>
            <a:r>
              <a:rPr lang="en-US" sz="2000" dirty="0" smtClean="0"/>
              <a:t>combination </a:t>
            </a:r>
            <a:r>
              <a:rPr lang="en-US" sz="2000" dirty="0"/>
              <a:t>s</a:t>
            </a:r>
            <a:r>
              <a:rPr lang="en-US" sz="2000" dirty="0" smtClean="0"/>
              <a:t>tudies </a:t>
            </a:r>
            <a:r>
              <a:rPr lang="en-US" sz="2000" dirty="0"/>
              <a:t>to CPOE-alone and CDSS-alone </a:t>
            </a:r>
            <a:r>
              <a:rPr lang="en-US" sz="2000" dirty="0" smtClean="0"/>
              <a:t>studies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772" y="820396"/>
            <a:ext cx="7099372" cy="51547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63802" y="6013331"/>
            <a:ext cx="6118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Dots represent effect size point estimates for the individual studies, diamonds represent the pooled effect point estimate for the group of studies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3745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479</Words>
  <Application>Microsoft Office PowerPoint</Application>
  <PresentationFormat>Widescreen</PresentationFormat>
  <Paragraphs>90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Supplemental Figure 1 - CPOE modifications subgroup forest plot: redundant test alerts</vt:lpstr>
      <vt:lpstr>Supplemental Figure 2 – CPOE modifications subgroup forest plot: display of test cost</vt:lpstr>
      <vt:lpstr>Supplemental Figure 3 - CPOE modifications subgroup forest plot: limit test availability</vt:lpstr>
      <vt:lpstr>Supplemental Figure 4 – CDSS/CDST subgroup forest plot: reminder of guidelines</vt:lpstr>
      <vt:lpstr>Supplemental Figure 5 – CDSS/CDST subgroup forest plot: proposed testing</vt:lpstr>
      <vt:lpstr>Supplemental Figure 6 - Combined practices subgroup forest plot: education + feedback</vt:lpstr>
      <vt:lpstr>Supplemental Figure 7 - Comparison of effects of education + feedback combination studies to education-alone and feedback-alone studies</vt:lpstr>
      <vt:lpstr>Supplemental Figure 8 - Combined practices subgroup forest plot: CDSS and/or CPOE component</vt:lpstr>
      <vt:lpstr>Supplemental Figure 9 - Comparison of effects of CDSS and/or CPOE combination studies to CPOE-alone and CDSS-alone studies</vt:lpstr>
      <vt:lpstr>Supplemental Figure 10 - Combined practices subgroup forest plot: LTU component</vt:lpstr>
      <vt:lpstr>Supplemental Figure 11 - Comparison of effects of combination studies with an LTU component to combination studies without an LTU component</vt:lpstr>
      <vt:lpstr>Supplemental Figure 12 – Forest plot and strength of evidence for cost of tests outcome within CPOE modification practice</vt:lpstr>
      <vt:lpstr>Supplemental Figure 13 – Forest plot for cost of tests outcome within CDSS/CDST practice</vt:lpstr>
      <vt:lpstr>Supplemental Figure 14 – Forest plot and strength of evidence for cost of tests outcome within education practice </vt:lpstr>
      <vt:lpstr>Supplemental Figure 15 – Forest plot and strength of evidence for cost of tests outcome within combined practices category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Figures</dc:title>
  <dc:creator>Rubinstein, Matthew L. (CDC/OPHSS/CSELS)</dc:creator>
  <cp:lastModifiedBy>Rubinstein, Matthew L. (CDC/OPHSS/CSELS)</cp:lastModifiedBy>
  <cp:revision>25</cp:revision>
  <dcterms:created xsi:type="dcterms:W3CDTF">2017-02-25T19:18:58Z</dcterms:created>
  <dcterms:modified xsi:type="dcterms:W3CDTF">2017-05-01T17:45:03Z</dcterms:modified>
</cp:coreProperties>
</file>