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763" y="-5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7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230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741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6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6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057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86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90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60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035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307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026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167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12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223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520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EFDDC-BDDF-4811-8247-F54045C9B0CA}" type="datetimeFigureOut">
              <a:rPr lang="en-GB" smtClean="0"/>
              <a:t>16/02/2018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F4BA0-9B18-4BFC-9865-AF3DEF47D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01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11286" y="204088"/>
            <a:ext cx="5998034" cy="4604896"/>
            <a:chOff x="136788" y="2006005"/>
            <a:chExt cx="5998034" cy="460489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270" y="4162629"/>
              <a:ext cx="1703664" cy="2448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22056" y="5923930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2056" y="5403697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2056" y="5133332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2056" y="4875817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2056" y="4687746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6788" y="4355471"/>
              <a:ext cx="576065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6788" y="4244276"/>
              <a:ext cx="576065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6788" y="4151966"/>
              <a:ext cx="576065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170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2056" y="4471537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9547" y="3869090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43076" y="5109399"/>
              <a:ext cx="1073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Full Nm-MIP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2467256" y="5285999"/>
              <a:ext cx="21602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643077" y="5767363"/>
              <a:ext cx="12179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T-Nm-MIP</a:t>
              </a:r>
              <a:endParaRPr lang="en-GB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H="1">
              <a:off x="2467256" y="5943962"/>
              <a:ext cx="21602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 rot="16200000">
              <a:off x="797383" y="3566855"/>
              <a:ext cx="9267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MC58 WT OM</a:t>
              </a:r>
              <a:endParaRPr lang="en-GB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1194635" y="3522483"/>
              <a:ext cx="10155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MC58</a:t>
              </a:r>
              <a:r>
                <a:rPr lang="en-GB" sz="900" b="1" i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mip</a:t>
              </a:r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 </a:t>
              </a:r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OM</a:t>
              </a:r>
              <a:endParaRPr lang="en-GB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1074193" y="2960418"/>
              <a:ext cx="213965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MC58</a:t>
              </a:r>
              <a:r>
                <a:rPr lang="en-GB" sz="900" b="1" i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mip</a:t>
              </a:r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::</a:t>
              </a:r>
              <a:r>
                <a:rPr lang="en-GB" sz="900" b="1" i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t-nm-</a:t>
              </a:r>
              <a:r>
                <a:rPr lang="en-GB" sz="900" b="1" i="1" dirty="0" err="1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mip</a:t>
              </a:r>
              <a:r>
                <a:rPr lang="en-GB" sz="900" b="1" i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 </a:t>
              </a:r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OM</a:t>
              </a:r>
              <a:endParaRPr lang="en-GB" sz="9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89432" y="2827858"/>
              <a:ext cx="4320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8571" y="4125239"/>
              <a:ext cx="1586251" cy="2366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4074847" y="5795400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74847" y="5284692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74847" y="5023851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074847" y="4747287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74847" y="4568742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55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89579" y="4236464"/>
              <a:ext cx="576065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89579" y="4115746"/>
              <a:ext cx="576065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130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989579" y="4032960"/>
              <a:ext cx="576065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170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074847" y="4362057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70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02338" y="3749458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ctr"/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4631124" y="3566855"/>
              <a:ext cx="9267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MC58 WT OM</a:t>
              </a:r>
              <a:endParaRPr lang="en-GB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5009325" y="3522483"/>
              <a:ext cx="10155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MC58</a:t>
              </a:r>
              <a:r>
                <a:rPr lang="en-GB" sz="900" b="1" i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mip</a:t>
              </a:r>
              <a:r>
                <a:rPr lang="en-GB" sz="900" b="1" dirty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 </a:t>
              </a:r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OM</a:t>
              </a:r>
              <a:endParaRPr lang="en-GB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4905837" y="2996421"/>
              <a:ext cx="20676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MC58</a:t>
              </a:r>
              <a:r>
                <a:rPr lang="en-GB" sz="900" b="1" i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mip</a:t>
              </a:r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::</a:t>
              </a:r>
              <a:r>
                <a:rPr lang="en-GB" sz="900" b="1" i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t-nm-</a:t>
              </a:r>
              <a:r>
                <a:rPr lang="en-GB" sz="900" b="1" i="1" dirty="0" err="1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mip</a:t>
              </a:r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 OM</a:t>
              </a:r>
              <a:endParaRPr lang="en-GB" sz="900" b="1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74847" y="6170299"/>
              <a:ext cx="490797" cy="230822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 algn="r"/>
              <a:r>
                <a:rPr lang="en-GB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GB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023115" y="2827858"/>
              <a:ext cx="4320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GB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76672" y="4895508"/>
            <a:ext cx="588211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Supplementary Fig 5. Analysis of MC58 wild-type (WT), MC58</a:t>
            </a:r>
            <a:r>
              <a:rPr kumimoji="0" lang="en-GB" altLang="en-US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</a:t>
            </a:r>
            <a:r>
              <a:rPr kumimoji="0" lang="en-GB" altLang="en-US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mip</a:t>
            </a:r>
            <a:r>
              <a:rPr kumimoji="0" lang="en-GB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 and MC58</a:t>
            </a:r>
            <a:r>
              <a:rPr kumimoji="0" lang="en-GB" altLang="en-US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</a:t>
            </a:r>
            <a:r>
              <a:rPr kumimoji="0" lang="en-GB" altLang="en-US" sz="1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mip::t-nm-</a:t>
            </a:r>
            <a:r>
              <a:rPr kumimoji="0" lang="en-GB" altLang="en-US" sz="12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mip</a:t>
            </a:r>
            <a:r>
              <a:rPr kumimoji="0" lang="en-GB" alt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 OM preparations. 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A) OM preparations (20 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SimSun" pitchFamily="2" charset="-122"/>
                <a:cs typeface="Times New Roman" pitchFamily="18" charset="0"/>
                <a:sym typeface="Symbol" pitchFamily="18" charset="2"/>
              </a:rPr>
              <a:t>µ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g) of MC58 WT, </a:t>
            </a:r>
            <a:r>
              <a:rPr kumimoji="0" lang="en-GB" altLang="en-US" sz="120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mip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 knock-out and complemented with </a:t>
            </a:r>
            <a:r>
              <a:rPr kumimoji="0" lang="en-GB" altLang="en-US" sz="120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rT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-Nm-MIP strains were reacted with polyclonal rabbit sera (1/400 dilution) raised against full length </a:t>
            </a:r>
            <a:r>
              <a:rPr kumimoji="0" lang="en-GB" altLang="en-US" sz="120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rNm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-MIP Type I (M2) [17] in Western immunoblotting. Full length WT and truncated Nm-MIP proteins were recognised as a single band of Mr ~29 </a:t>
            </a:r>
            <a:r>
              <a:rPr kumimoji="0" lang="en-GB" altLang="en-US" sz="120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kDa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 and ~14 </a:t>
            </a:r>
            <a:r>
              <a:rPr kumimoji="0" lang="en-GB" altLang="en-US" sz="120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kDa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, respectively (identified by the arrow). MIP was not detected in the MC58</a:t>
            </a:r>
            <a:r>
              <a:rPr kumimoji="0" lang="en-GB" altLang="en-US" sz="12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</a:t>
            </a:r>
            <a:r>
              <a:rPr kumimoji="0" lang="en-GB" altLang="en-US" sz="12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mip</a:t>
            </a:r>
            <a:r>
              <a:rPr kumimoji="0" lang="en-GB" altLang="en-US" sz="12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 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OM preparation. B) SDS-PAGE of 20 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SimSun" pitchFamily="2" charset="-122"/>
                <a:cs typeface="Times New Roman" pitchFamily="18" charset="0"/>
                <a:sym typeface="Symbol" pitchFamily="18" charset="2"/>
              </a:rPr>
              <a:t>µ</a:t>
            </a:r>
            <a:r>
              <a:rPr kumimoji="0" lang="en-GB" altLang="en-US" sz="120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  <a:sym typeface="Symbol" pitchFamily="18" charset="2"/>
              </a:rPr>
              <a:t>g of each OM preparation.</a:t>
            </a:r>
          </a:p>
        </p:txBody>
      </p:sp>
    </p:spTree>
    <p:extLst>
      <p:ext uri="{BB962C8B-B14F-4D97-AF65-F5344CB8AC3E}">
        <p14:creationId xmlns:p14="http://schemas.microsoft.com/office/powerpoint/2010/main" val="211618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3167</TotalTime>
  <Words>174</Words>
  <Application>Microsoft Office PowerPoint</Application>
  <PresentationFormat>A4 Paper (210x297 mm)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Southampton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Humbert M.V.</dc:creator>
  <cp:lastModifiedBy>Christodoulides M.</cp:lastModifiedBy>
  <cp:revision>124</cp:revision>
  <dcterms:created xsi:type="dcterms:W3CDTF">2017-05-24T10:25:23Z</dcterms:created>
  <dcterms:modified xsi:type="dcterms:W3CDTF">2018-02-16T12:17:04Z</dcterms:modified>
</cp:coreProperties>
</file>