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64350" cy="9996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4351" autoAdjust="0"/>
  </p:normalViewPr>
  <p:slideViewPr>
    <p:cSldViewPr>
      <p:cViewPr varScale="1">
        <p:scale>
          <a:sx n="45" d="100"/>
          <a:sy n="45" d="100"/>
        </p:scale>
        <p:origin x="-16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24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1E76C440-4AF6-427F-9ED0-892C622C3835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35" y="4748332"/>
            <a:ext cx="5491480" cy="4498420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B4B4170D-CA64-4317-901C-67BAA8084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836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#_ENREF_16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#_ENREF_47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S6. Schematic diagram to compare conventional 4C (A) and q4C (B) protocol.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After digesting the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crosslinked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chromatins with the first restriction enzyme (1st RE) and ligating the free ends, the DNA was digested by a secondary restriction enzyme (2</a:t>
            </a:r>
            <a:r>
              <a:rPr lang="en-GB" sz="1200" b="0" i="0" u="none" strike="noStrike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RE) followed by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religation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inverse PCR to amplify viewpoint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(VP)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-linked genomic regions in conventional 4C. In q4C, we modified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4C protocol by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GB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action="ppaction://hlinkfile" tooltip="van de Werken, 2012 #2090"/>
              </a:rPr>
              <a:t>16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 by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applying our LM-PCR protocol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GB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action="ppaction://hlinkfile" tooltip="Gillet, 2011 #2046"/>
              </a:rPr>
              <a:t>47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 for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determing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proviral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integration sites. 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nstead of the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secondary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restriction enzyme, sonication is used to process DNA circles. Linkers with a 6bp specific tag was added to </a:t>
            </a:r>
            <a:r>
              <a:rPr lang="en-GB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sonicated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DNA.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end of the VP and a fragment of genomic DNA were amplified by LM-PCR. </a:t>
            </a:r>
          </a:p>
          <a:p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example, 3 ligation events occurred between the VP (red) and a genomic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region (green) at the ligation site I and one event at the ligation site II (yellow).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 the DNA shear site is random, the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amplicon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each cell has a different shear site. The abundance of each unique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ligation site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quantified by counting the number of different shear sites for quantify the frequency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 ligation events.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4170D-CA64-4317-901C-67BAA808401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71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451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24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1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970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310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150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8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844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952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6BCE3-EB08-4A2E-9D0B-64A71647254B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7850C-1F8C-4F11-A3DF-0F198F04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72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Arc 95"/>
          <p:cNvSpPr/>
          <p:nvPr/>
        </p:nvSpPr>
        <p:spPr>
          <a:xfrm rot="10800000" flipV="1">
            <a:off x="2283648" y="622743"/>
            <a:ext cx="1910157" cy="453550"/>
          </a:xfrm>
          <a:prstGeom prst="arc">
            <a:avLst>
              <a:gd name="adj1" fmla="val 10618282"/>
              <a:gd name="adj2" fmla="val 36087"/>
            </a:avLst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sp>
        <p:nvSpPr>
          <p:cNvPr id="255" name="Rectangle 97"/>
          <p:cNvSpPr>
            <a:spLocks noChangeArrowheads="1"/>
          </p:cNvSpPr>
          <p:nvPr/>
        </p:nvSpPr>
        <p:spPr bwMode="auto">
          <a:xfrm>
            <a:off x="7313758" y="1444458"/>
            <a:ext cx="17636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kumimoji="0" lang="en-GB" altLang="ja-JP" sz="1400" b="1" dirty="0" smtClean="0">
                <a:latin typeface="Calibri" pitchFamily="127" charset="0"/>
              </a:rPr>
              <a:t>Ligation events counted</a:t>
            </a:r>
            <a:endParaRPr kumimoji="0" lang="en-GB" altLang="ja-JP" sz="1400" b="1" dirty="0">
              <a:latin typeface="Calibri" pitchFamily="127" charset="0"/>
            </a:endParaRPr>
          </a:p>
        </p:txBody>
      </p:sp>
      <p:sp>
        <p:nvSpPr>
          <p:cNvPr id="100" name="Arc 99"/>
          <p:cNvSpPr/>
          <p:nvPr/>
        </p:nvSpPr>
        <p:spPr>
          <a:xfrm>
            <a:off x="2247304" y="689425"/>
            <a:ext cx="983232" cy="407830"/>
          </a:xfrm>
          <a:prstGeom prst="arc">
            <a:avLst>
              <a:gd name="adj1" fmla="val 10618282"/>
              <a:gd name="adj2" fmla="val 0"/>
            </a:avLst>
          </a:prstGeom>
          <a:noFill/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09" name="Title 1"/>
          <p:cNvSpPr txBox="1">
            <a:spLocks/>
          </p:cNvSpPr>
          <p:nvPr/>
        </p:nvSpPr>
        <p:spPr bwMode="auto">
          <a:xfrm>
            <a:off x="1785920" y="1097255"/>
            <a:ext cx="678085" cy="33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127" charset="-128"/>
                <a:cs typeface="ＭＳ Ｐゴシック" pitchFamily="127" charset="-128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9pPr>
          </a:lstStyle>
          <a:p>
            <a:r>
              <a:rPr kumimoji="0" lang="en-GB" sz="1600" b="1" dirty="0" smtClean="0">
                <a:solidFill>
                  <a:srgbClr val="FF0000"/>
                </a:solidFill>
                <a:latin typeface="+mn-lt"/>
              </a:rPr>
              <a:t>VP</a:t>
            </a:r>
            <a:endParaRPr kumimoji="0"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547868" y="950615"/>
            <a:ext cx="3733794" cy="8319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11" name="Rectangle 110"/>
          <p:cNvSpPr/>
          <p:nvPr/>
        </p:nvSpPr>
        <p:spPr>
          <a:xfrm>
            <a:off x="2103683" y="949480"/>
            <a:ext cx="193011" cy="843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12" name="Rectangle 111"/>
          <p:cNvSpPr/>
          <p:nvPr/>
        </p:nvSpPr>
        <p:spPr>
          <a:xfrm>
            <a:off x="2992269" y="937605"/>
            <a:ext cx="364220" cy="84325"/>
          </a:xfrm>
          <a:prstGeom prst="rect">
            <a:avLst/>
          </a:prstGeom>
          <a:solidFill>
            <a:srgbClr val="92D05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rgbClr val="FFC00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3906626" y="949480"/>
            <a:ext cx="279120" cy="843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rgbClr val="FFC000"/>
              </a:solidFill>
            </a:endParaRPr>
          </a:p>
        </p:txBody>
      </p:sp>
      <p:cxnSp>
        <p:nvCxnSpPr>
          <p:cNvPr id="427" name="Straight Connector 426"/>
          <p:cNvCxnSpPr/>
          <p:nvPr/>
        </p:nvCxnSpPr>
        <p:spPr bwMode="auto">
          <a:xfrm>
            <a:off x="2988042" y="87486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Title 1"/>
          <p:cNvSpPr txBox="1">
            <a:spLocks/>
          </p:cNvSpPr>
          <p:nvPr/>
        </p:nvSpPr>
        <p:spPr bwMode="auto">
          <a:xfrm>
            <a:off x="1336891" y="388318"/>
            <a:ext cx="1503410" cy="33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127" charset="-128"/>
                <a:cs typeface="ＭＳ Ｐゴシック" pitchFamily="127" charset="-128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9pPr>
          </a:lstStyle>
          <a:p>
            <a:r>
              <a:rPr kumimoji="0" lang="en-GB" sz="1400" b="1" dirty="0" smtClean="0">
                <a:latin typeface="+mn-lt"/>
              </a:rPr>
              <a:t>3 </a:t>
            </a:r>
            <a:r>
              <a:rPr kumimoji="0" lang="en-GB" sz="1400" b="1" dirty="0" smtClean="0">
                <a:latin typeface="+mn-lt"/>
              </a:rPr>
              <a:t>events</a:t>
            </a:r>
            <a:endParaRPr kumimoji="0" lang="en-GB" sz="1400" b="1" dirty="0">
              <a:latin typeface="+mn-lt"/>
            </a:endParaRPr>
          </a:p>
        </p:txBody>
      </p:sp>
      <p:cxnSp>
        <p:nvCxnSpPr>
          <p:cNvPr id="430" name="Straight Connector 429"/>
          <p:cNvCxnSpPr/>
          <p:nvPr/>
        </p:nvCxnSpPr>
        <p:spPr bwMode="auto">
          <a:xfrm>
            <a:off x="3361309" y="88938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30"/>
          <p:cNvCxnSpPr/>
          <p:nvPr/>
        </p:nvCxnSpPr>
        <p:spPr bwMode="auto">
          <a:xfrm>
            <a:off x="3675066" y="88938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/>
          <p:cNvCxnSpPr/>
          <p:nvPr/>
        </p:nvCxnSpPr>
        <p:spPr bwMode="auto">
          <a:xfrm>
            <a:off x="3911597" y="88938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Straight Connector 432"/>
          <p:cNvCxnSpPr/>
          <p:nvPr/>
        </p:nvCxnSpPr>
        <p:spPr bwMode="auto">
          <a:xfrm>
            <a:off x="4186337" y="88938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33"/>
          <p:cNvCxnSpPr/>
          <p:nvPr/>
        </p:nvCxnSpPr>
        <p:spPr bwMode="auto">
          <a:xfrm>
            <a:off x="2315965" y="88938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Straight Connector 434"/>
          <p:cNvCxnSpPr/>
          <p:nvPr/>
        </p:nvCxnSpPr>
        <p:spPr bwMode="auto">
          <a:xfrm>
            <a:off x="2078486" y="84188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Connector 435"/>
          <p:cNvCxnSpPr/>
          <p:nvPr/>
        </p:nvCxnSpPr>
        <p:spPr bwMode="auto">
          <a:xfrm>
            <a:off x="1789407" y="89081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436"/>
          <p:cNvCxnSpPr/>
          <p:nvPr/>
        </p:nvCxnSpPr>
        <p:spPr bwMode="auto">
          <a:xfrm>
            <a:off x="1117330" y="90533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Straight Connector 437"/>
          <p:cNvCxnSpPr/>
          <p:nvPr/>
        </p:nvCxnSpPr>
        <p:spPr bwMode="auto">
          <a:xfrm>
            <a:off x="879851" y="905337"/>
            <a:ext cx="0" cy="19191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Rectangle 97"/>
          <p:cNvSpPr>
            <a:spLocks noChangeArrowheads="1"/>
          </p:cNvSpPr>
          <p:nvPr/>
        </p:nvSpPr>
        <p:spPr bwMode="auto">
          <a:xfrm>
            <a:off x="287224" y="4022076"/>
            <a:ext cx="1115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kumimoji="0" lang="en-US" altLang="ja-JP" b="1" u="sng" dirty="0" smtClean="0">
                <a:latin typeface="Calibri" pitchFamily="127" charset="0"/>
              </a:rPr>
              <a:t>B. </a:t>
            </a:r>
            <a:r>
              <a:rPr kumimoji="0" lang="en-US" altLang="ja-JP" b="1" u="sng" dirty="0" smtClean="0">
                <a:latin typeface="Calibri" pitchFamily="127" charset="0"/>
              </a:rPr>
              <a:t>q4C</a:t>
            </a:r>
            <a:endParaRPr kumimoji="0" lang="en-GB" altLang="ja-JP" b="1" u="sng" dirty="0">
              <a:latin typeface="Calibri" pitchFamily="127" charset="0"/>
            </a:endParaRPr>
          </a:p>
        </p:txBody>
      </p:sp>
      <p:sp>
        <p:nvSpPr>
          <p:cNvPr id="527" name="Rectangle 97"/>
          <p:cNvSpPr>
            <a:spLocks noChangeArrowheads="1"/>
          </p:cNvSpPr>
          <p:nvPr/>
        </p:nvSpPr>
        <p:spPr bwMode="auto">
          <a:xfrm>
            <a:off x="5714756" y="1484784"/>
            <a:ext cx="11287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0" lang="en-GB" altLang="ja-JP" sz="1400" b="1" dirty="0" smtClean="0">
                <a:latin typeface="Calibri" pitchFamily="127" charset="0"/>
              </a:rPr>
              <a:t>4C library</a:t>
            </a:r>
          </a:p>
        </p:txBody>
      </p:sp>
      <p:cxnSp>
        <p:nvCxnSpPr>
          <p:cNvPr id="290" name="Straight Connector 289"/>
          <p:cNvCxnSpPr/>
          <p:nvPr/>
        </p:nvCxnSpPr>
        <p:spPr bwMode="auto">
          <a:xfrm>
            <a:off x="3879938" y="4706264"/>
            <a:ext cx="1410418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41739" y="6134203"/>
            <a:ext cx="605165" cy="436538"/>
            <a:chOff x="1318670" y="2187357"/>
            <a:chExt cx="758733" cy="667458"/>
          </a:xfrm>
        </p:grpSpPr>
        <p:sp>
          <p:nvSpPr>
            <p:cNvPr id="141" name="Freeform 140"/>
            <p:cNvSpPr/>
            <p:nvPr/>
          </p:nvSpPr>
          <p:spPr bwMode="auto">
            <a:xfrm rot="5628367">
              <a:off x="1383867" y="2161279"/>
              <a:ext cx="628339" cy="758733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142" name="Freeform 141"/>
            <p:cNvSpPr/>
            <p:nvPr/>
          </p:nvSpPr>
          <p:spPr bwMode="auto">
            <a:xfrm rot="5453253">
              <a:off x="1580735" y="1987580"/>
              <a:ext cx="105051" cy="504605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83568" y="4561057"/>
            <a:ext cx="605165" cy="436539"/>
            <a:chOff x="357039" y="3416751"/>
            <a:chExt cx="605165" cy="436539"/>
          </a:xfrm>
        </p:grpSpPr>
        <p:sp>
          <p:nvSpPr>
            <p:cNvPr id="160" name="Freeform 159"/>
            <p:cNvSpPr/>
            <p:nvPr/>
          </p:nvSpPr>
          <p:spPr bwMode="auto">
            <a:xfrm rot="5628367">
              <a:off x="454145" y="3345230"/>
              <a:ext cx="410954" cy="605165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161" name="Freeform 160"/>
            <p:cNvSpPr/>
            <p:nvPr/>
          </p:nvSpPr>
          <p:spPr bwMode="auto">
            <a:xfrm rot="5453253">
              <a:off x="573603" y="3249867"/>
              <a:ext cx="68706" cy="402473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53" name="Rectangle 97"/>
          <p:cNvSpPr>
            <a:spLocks noChangeArrowheads="1"/>
          </p:cNvSpPr>
          <p:nvPr/>
        </p:nvSpPr>
        <p:spPr bwMode="auto">
          <a:xfrm>
            <a:off x="4404987" y="4221088"/>
            <a:ext cx="11287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0" lang="en-GB" altLang="ja-JP" sz="1400" b="1" dirty="0" smtClean="0">
                <a:latin typeface="Calibri" pitchFamily="127" charset="0"/>
              </a:rPr>
              <a:t>LM-PCR</a:t>
            </a:r>
          </a:p>
        </p:txBody>
      </p:sp>
      <p:sp>
        <p:nvSpPr>
          <p:cNvPr id="254" name="Rectangle 97"/>
          <p:cNvSpPr>
            <a:spLocks noChangeArrowheads="1"/>
          </p:cNvSpPr>
          <p:nvPr/>
        </p:nvSpPr>
        <p:spPr bwMode="auto">
          <a:xfrm>
            <a:off x="2812105" y="4986557"/>
            <a:ext cx="11152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kumimoji="0" lang="en-US" altLang="ja-JP" sz="1400" b="1" dirty="0" smtClean="0">
                <a:latin typeface="Calibri" pitchFamily="127" charset="0"/>
              </a:rPr>
              <a:t>Sonication</a:t>
            </a:r>
            <a:endParaRPr kumimoji="0" lang="en-GB" altLang="ja-JP" sz="1400" b="1" dirty="0">
              <a:latin typeface="Calibri" pitchFamily="127" charset="0"/>
            </a:endParaRPr>
          </a:p>
        </p:txBody>
      </p:sp>
      <p:cxnSp>
        <p:nvCxnSpPr>
          <p:cNvPr id="273" name="Straight Connector 272"/>
          <p:cNvCxnSpPr/>
          <p:nvPr/>
        </p:nvCxnSpPr>
        <p:spPr bwMode="auto">
          <a:xfrm>
            <a:off x="4206248" y="4692636"/>
            <a:ext cx="35507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Rectangle 97"/>
          <p:cNvSpPr>
            <a:spLocks noChangeArrowheads="1"/>
          </p:cNvSpPr>
          <p:nvPr/>
        </p:nvSpPr>
        <p:spPr bwMode="auto">
          <a:xfrm>
            <a:off x="7665583" y="5032188"/>
            <a:ext cx="15636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0" lang="en-GB" altLang="ja-JP" sz="1600" b="1" dirty="0" smtClean="0">
                <a:solidFill>
                  <a:srgbClr val="002060"/>
                </a:solidFill>
                <a:latin typeface="Calibri" pitchFamily="127" charset="0"/>
              </a:rPr>
              <a:t>3 events</a:t>
            </a:r>
            <a:endParaRPr kumimoji="0" lang="en-GB" altLang="ja-JP" sz="1600" b="1" dirty="0">
              <a:solidFill>
                <a:srgbClr val="002060"/>
              </a:solidFill>
              <a:latin typeface="Calibri" pitchFamily="127" charset="0"/>
            </a:endParaRPr>
          </a:p>
        </p:txBody>
      </p:sp>
      <p:sp>
        <p:nvSpPr>
          <p:cNvPr id="337" name="Rectangle 97"/>
          <p:cNvSpPr>
            <a:spLocks noChangeArrowheads="1"/>
          </p:cNvSpPr>
          <p:nvPr/>
        </p:nvSpPr>
        <p:spPr bwMode="auto">
          <a:xfrm>
            <a:off x="7665583" y="6299050"/>
            <a:ext cx="156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0" lang="en-GB" altLang="ja-JP" sz="1600" b="1" dirty="0">
                <a:solidFill>
                  <a:srgbClr val="002060"/>
                </a:solidFill>
                <a:latin typeface="Calibri" pitchFamily="127" charset="0"/>
              </a:rPr>
              <a:t>1 event</a:t>
            </a:r>
          </a:p>
        </p:txBody>
      </p:sp>
      <p:cxnSp>
        <p:nvCxnSpPr>
          <p:cNvPr id="341" name="Straight Connector 340"/>
          <p:cNvCxnSpPr/>
          <p:nvPr/>
        </p:nvCxnSpPr>
        <p:spPr bwMode="auto">
          <a:xfrm>
            <a:off x="7357380" y="6461437"/>
            <a:ext cx="2270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Right Bracket 342"/>
          <p:cNvSpPr/>
          <p:nvPr/>
        </p:nvSpPr>
        <p:spPr bwMode="auto">
          <a:xfrm>
            <a:off x="7358757" y="4630410"/>
            <a:ext cx="147280" cy="121149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216" name="Group 215"/>
          <p:cNvGrpSpPr/>
          <p:nvPr/>
        </p:nvGrpSpPr>
        <p:grpSpPr>
          <a:xfrm>
            <a:off x="2125403" y="4493540"/>
            <a:ext cx="605166" cy="436538"/>
            <a:chOff x="1318670" y="2187357"/>
            <a:chExt cx="758733" cy="667458"/>
          </a:xfrm>
        </p:grpSpPr>
        <p:sp>
          <p:nvSpPr>
            <p:cNvPr id="217" name="Freeform 216"/>
            <p:cNvSpPr/>
            <p:nvPr/>
          </p:nvSpPr>
          <p:spPr bwMode="auto">
            <a:xfrm rot="5628367">
              <a:off x="1383867" y="2161279"/>
              <a:ext cx="628339" cy="758733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218" name="Freeform 217"/>
            <p:cNvSpPr/>
            <p:nvPr/>
          </p:nvSpPr>
          <p:spPr bwMode="auto">
            <a:xfrm rot="5453253">
              <a:off x="1580735" y="1987580"/>
              <a:ext cx="105051" cy="504605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88" name="Lightning Bolt 287"/>
          <p:cNvSpPr/>
          <p:nvPr/>
        </p:nvSpPr>
        <p:spPr bwMode="auto">
          <a:xfrm>
            <a:off x="2051720" y="4586784"/>
            <a:ext cx="121420" cy="181463"/>
          </a:xfrm>
          <a:prstGeom prst="lightningBol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2154735" y="4997596"/>
            <a:ext cx="605166" cy="521115"/>
            <a:chOff x="2618551" y="2856050"/>
            <a:chExt cx="605166" cy="521115"/>
          </a:xfrm>
        </p:grpSpPr>
        <p:sp>
          <p:nvSpPr>
            <p:cNvPr id="214" name="Freeform 213"/>
            <p:cNvSpPr/>
            <p:nvPr/>
          </p:nvSpPr>
          <p:spPr bwMode="auto">
            <a:xfrm rot="5628367">
              <a:off x="2715657" y="2784529"/>
              <a:ext cx="410953" cy="605166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215" name="Freeform 214"/>
            <p:cNvSpPr/>
            <p:nvPr/>
          </p:nvSpPr>
          <p:spPr bwMode="auto">
            <a:xfrm rot="5453253">
              <a:off x="2835114" y="2689167"/>
              <a:ext cx="68707" cy="402473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289" name="Lightning Bolt 288"/>
            <p:cNvSpPr/>
            <p:nvPr/>
          </p:nvSpPr>
          <p:spPr bwMode="auto">
            <a:xfrm>
              <a:off x="2893698" y="3195702"/>
              <a:ext cx="121421" cy="181463"/>
            </a:xfrm>
            <a:prstGeom prst="lightningBol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474" name="Group 473"/>
          <p:cNvGrpSpPr/>
          <p:nvPr/>
        </p:nvGrpSpPr>
        <p:grpSpPr>
          <a:xfrm>
            <a:off x="2182491" y="6137317"/>
            <a:ext cx="647998" cy="436538"/>
            <a:chOff x="2646307" y="3432114"/>
            <a:chExt cx="647998" cy="436538"/>
          </a:xfrm>
        </p:grpSpPr>
        <p:sp>
          <p:nvSpPr>
            <p:cNvPr id="219" name="Freeform 218"/>
            <p:cNvSpPr/>
            <p:nvPr/>
          </p:nvSpPr>
          <p:spPr bwMode="auto">
            <a:xfrm rot="5628367">
              <a:off x="2743413" y="3360592"/>
              <a:ext cx="410954" cy="605166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220" name="Freeform 219"/>
            <p:cNvSpPr/>
            <p:nvPr/>
          </p:nvSpPr>
          <p:spPr bwMode="auto">
            <a:xfrm rot="5453253">
              <a:off x="2862871" y="3265230"/>
              <a:ext cx="68706" cy="402473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307" name="Lightning Bolt 306"/>
            <p:cNvSpPr/>
            <p:nvPr/>
          </p:nvSpPr>
          <p:spPr bwMode="auto">
            <a:xfrm>
              <a:off x="3172885" y="3684859"/>
              <a:ext cx="121420" cy="181463"/>
            </a:xfrm>
            <a:prstGeom prst="lightningBol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cxnSp>
        <p:nvCxnSpPr>
          <p:cNvPr id="249" name="Straight Connector 248"/>
          <p:cNvCxnSpPr/>
          <p:nvPr/>
        </p:nvCxnSpPr>
        <p:spPr bwMode="auto">
          <a:xfrm>
            <a:off x="3879938" y="5231772"/>
            <a:ext cx="1410418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 bwMode="auto">
          <a:xfrm>
            <a:off x="4494280" y="5222100"/>
            <a:ext cx="35507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>
            <a:off x="5448505" y="4706264"/>
            <a:ext cx="27705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>
            <a:off x="5462376" y="5239760"/>
            <a:ext cx="27705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/>
          <p:nvPr/>
        </p:nvCxnSpPr>
        <p:spPr>
          <a:xfrm>
            <a:off x="5462375" y="6262350"/>
            <a:ext cx="27705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0" name="Group 229"/>
          <p:cNvGrpSpPr/>
          <p:nvPr/>
        </p:nvGrpSpPr>
        <p:grpSpPr>
          <a:xfrm>
            <a:off x="710407" y="5067359"/>
            <a:ext cx="605165" cy="436539"/>
            <a:chOff x="357039" y="3416751"/>
            <a:chExt cx="605165" cy="436539"/>
          </a:xfrm>
        </p:grpSpPr>
        <p:sp>
          <p:nvSpPr>
            <p:cNvPr id="231" name="Freeform 230"/>
            <p:cNvSpPr/>
            <p:nvPr/>
          </p:nvSpPr>
          <p:spPr bwMode="auto">
            <a:xfrm rot="5628367">
              <a:off x="454145" y="3345230"/>
              <a:ext cx="410954" cy="605165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232" name="Freeform 231"/>
            <p:cNvSpPr/>
            <p:nvPr/>
          </p:nvSpPr>
          <p:spPr bwMode="auto">
            <a:xfrm rot="5453253">
              <a:off x="573603" y="3249867"/>
              <a:ext cx="68706" cy="402473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33" name="Straight Connector 232"/>
          <p:cNvCxnSpPr/>
          <p:nvPr/>
        </p:nvCxnSpPr>
        <p:spPr bwMode="auto">
          <a:xfrm>
            <a:off x="5209396" y="4709808"/>
            <a:ext cx="1080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 bwMode="auto">
          <a:xfrm>
            <a:off x="5209396" y="5224637"/>
            <a:ext cx="1080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5" name="Group 474"/>
          <p:cNvGrpSpPr/>
          <p:nvPr/>
        </p:nvGrpSpPr>
        <p:grpSpPr>
          <a:xfrm>
            <a:off x="3901232" y="6278219"/>
            <a:ext cx="1416164" cy="0"/>
            <a:chOff x="3623876" y="3573016"/>
            <a:chExt cx="1416164" cy="0"/>
          </a:xfrm>
        </p:grpSpPr>
        <p:cxnSp>
          <p:nvCxnSpPr>
            <p:cNvPr id="251" name="Straight Connector 250"/>
            <p:cNvCxnSpPr/>
            <p:nvPr/>
          </p:nvCxnSpPr>
          <p:spPr bwMode="auto">
            <a:xfrm>
              <a:off x="3623876" y="3573016"/>
              <a:ext cx="1410418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 bwMode="auto">
            <a:xfrm>
              <a:off x="4139952" y="3573016"/>
              <a:ext cx="35507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 bwMode="auto">
            <a:xfrm>
              <a:off x="4932040" y="3573016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7" name="Group 476"/>
          <p:cNvGrpSpPr/>
          <p:nvPr/>
        </p:nvGrpSpPr>
        <p:grpSpPr>
          <a:xfrm>
            <a:off x="6001484" y="5215863"/>
            <a:ext cx="912340" cy="390"/>
            <a:chOff x="5724128" y="3071203"/>
            <a:chExt cx="912340" cy="390"/>
          </a:xfrm>
        </p:grpSpPr>
        <p:cxnSp>
          <p:nvCxnSpPr>
            <p:cNvPr id="446" name="Straight Connector 445"/>
            <p:cNvCxnSpPr/>
            <p:nvPr/>
          </p:nvCxnSpPr>
          <p:spPr bwMode="auto">
            <a:xfrm>
              <a:off x="5724128" y="3071593"/>
              <a:ext cx="2160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/>
            <p:cNvCxnSpPr/>
            <p:nvPr/>
          </p:nvCxnSpPr>
          <p:spPr bwMode="auto">
            <a:xfrm>
              <a:off x="5946058" y="3071593"/>
              <a:ext cx="61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 bwMode="auto">
            <a:xfrm>
              <a:off x="6528468" y="3071203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" name="Group 449"/>
          <p:cNvGrpSpPr/>
          <p:nvPr/>
        </p:nvGrpSpPr>
        <p:grpSpPr>
          <a:xfrm>
            <a:off x="5969368" y="4662863"/>
            <a:ext cx="1184244" cy="1292"/>
            <a:chOff x="5764020" y="2459753"/>
            <a:chExt cx="1184244" cy="1292"/>
          </a:xfrm>
        </p:grpSpPr>
        <p:cxnSp>
          <p:nvCxnSpPr>
            <p:cNvPr id="448" name="Straight Connector 447"/>
            <p:cNvCxnSpPr/>
            <p:nvPr/>
          </p:nvCxnSpPr>
          <p:spPr bwMode="auto">
            <a:xfrm>
              <a:off x="5826313" y="2459753"/>
              <a:ext cx="1021815" cy="1292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Straight Connector 448"/>
            <p:cNvCxnSpPr/>
            <p:nvPr/>
          </p:nvCxnSpPr>
          <p:spPr bwMode="auto">
            <a:xfrm>
              <a:off x="5764020" y="2459753"/>
              <a:ext cx="2160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 bwMode="auto">
            <a:xfrm>
              <a:off x="6840264" y="2459753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2" name="Group 271"/>
          <p:cNvGrpSpPr/>
          <p:nvPr/>
        </p:nvGrpSpPr>
        <p:grpSpPr>
          <a:xfrm>
            <a:off x="5969368" y="4760178"/>
            <a:ext cx="1184244" cy="1292"/>
            <a:chOff x="5764020" y="2459753"/>
            <a:chExt cx="1184244" cy="1292"/>
          </a:xfrm>
        </p:grpSpPr>
        <p:cxnSp>
          <p:nvCxnSpPr>
            <p:cNvPr id="274" name="Straight Connector 273"/>
            <p:cNvCxnSpPr/>
            <p:nvPr/>
          </p:nvCxnSpPr>
          <p:spPr bwMode="auto">
            <a:xfrm>
              <a:off x="5826313" y="2459753"/>
              <a:ext cx="1021815" cy="1292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 bwMode="auto">
            <a:xfrm>
              <a:off x="5764020" y="2459753"/>
              <a:ext cx="2160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 bwMode="auto">
            <a:xfrm>
              <a:off x="6840264" y="2459753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1" name="Group 450"/>
          <p:cNvGrpSpPr/>
          <p:nvPr/>
        </p:nvGrpSpPr>
        <p:grpSpPr>
          <a:xfrm>
            <a:off x="6001484" y="6097568"/>
            <a:ext cx="788436" cy="7354"/>
            <a:chOff x="5763772" y="3443680"/>
            <a:chExt cx="788436" cy="7354"/>
          </a:xfrm>
        </p:grpSpPr>
        <p:grpSp>
          <p:nvGrpSpPr>
            <p:cNvPr id="30" name="Group 29"/>
            <p:cNvGrpSpPr/>
            <p:nvPr/>
          </p:nvGrpSpPr>
          <p:grpSpPr>
            <a:xfrm>
              <a:off x="5763772" y="3443680"/>
              <a:ext cx="679161" cy="0"/>
              <a:chOff x="5798893" y="4472243"/>
              <a:chExt cx="679161" cy="0"/>
            </a:xfrm>
          </p:grpSpPr>
          <p:cxnSp>
            <p:nvCxnSpPr>
              <p:cNvPr id="464" name="Straight Connector 463"/>
              <p:cNvCxnSpPr/>
              <p:nvPr/>
            </p:nvCxnSpPr>
            <p:spPr bwMode="auto">
              <a:xfrm>
                <a:off x="5798893" y="4472243"/>
                <a:ext cx="216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/>
              <p:cNvCxnSpPr/>
              <p:nvPr/>
            </p:nvCxnSpPr>
            <p:spPr bwMode="auto">
              <a:xfrm>
                <a:off x="6010054" y="4472243"/>
                <a:ext cx="468000" cy="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7" name="Straight Connector 276"/>
            <p:cNvCxnSpPr/>
            <p:nvPr/>
          </p:nvCxnSpPr>
          <p:spPr bwMode="auto">
            <a:xfrm>
              <a:off x="6444208" y="3451034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9" name="Group 278"/>
          <p:cNvGrpSpPr/>
          <p:nvPr/>
        </p:nvGrpSpPr>
        <p:grpSpPr>
          <a:xfrm>
            <a:off x="6001484" y="6196737"/>
            <a:ext cx="788436" cy="7354"/>
            <a:chOff x="5763772" y="3443680"/>
            <a:chExt cx="788436" cy="7354"/>
          </a:xfrm>
        </p:grpSpPr>
        <p:grpSp>
          <p:nvGrpSpPr>
            <p:cNvPr id="280" name="Group 279"/>
            <p:cNvGrpSpPr/>
            <p:nvPr/>
          </p:nvGrpSpPr>
          <p:grpSpPr>
            <a:xfrm>
              <a:off x="5763772" y="3443680"/>
              <a:ext cx="679161" cy="0"/>
              <a:chOff x="5798893" y="4472243"/>
              <a:chExt cx="679161" cy="0"/>
            </a:xfrm>
          </p:grpSpPr>
          <p:cxnSp>
            <p:nvCxnSpPr>
              <p:cNvPr id="282" name="Straight Connector 281"/>
              <p:cNvCxnSpPr/>
              <p:nvPr/>
            </p:nvCxnSpPr>
            <p:spPr bwMode="auto">
              <a:xfrm>
                <a:off x="5798893" y="4472243"/>
                <a:ext cx="216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 bwMode="auto">
              <a:xfrm>
                <a:off x="6010054" y="4472243"/>
                <a:ext cx="468000" cy="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1" name="Straight Connector 280"/>
            <p:cNvCxnSpPr/>
            <p:nvPr/>
          </p:nvCxnSpPr>
          <p:spPr bwMode="auto">
            <a:xfrm>
              <a:off x="6444208" y="3451034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4" name="Group 283"/>
          <p:cNvGrpSpPr/>
          <p:nvPr/>
        </p:nvGrpSpPr>
        <p:grpSpPr>
          <a:xfrm>
            <a:off x="6001484" y="6395075"/>
            <a:ext cx="788436" cy="7354"/>
            <a:chOff x="5763772" y="3443680"/>
            <a:chExt cx="788436" cy="7354"/>
          </a:xfrm>
        </p:grpSpPr>
        <p:grpSp>
          <p:nvGrpSpPr>
            <p:cNvPr id="285" name="Group 284"/>
            <p:cNvGrpSpPr/>
            <p:nvPr/>
          </p:nvGrpSpPr>
          <p:grpSpPr>
            <a:xfrm>
              <a:off x="5763772" y="3443680"/>
              <a:ext cx="679161" cy="0"/>
              <a:chOff x="5798893" y="4472243"/>
              <a:chExt cx="679161" cy="0"/>
            </a:xfrm>
          </p:grpSpPr>
          <p:cxnSp>
            <p:nvCxnSpPr>
              <p:cNvPr id="291" name="Straight Connector 290"/>
              <p:cNvCxnSpPr/>
              <p:nvPr/>
            </p:nvCxnSpPr>
            <p:spPr bwMode="auto">
              <a:xfrm>
                <a:off x="5798893" y="4472243"/>
                <a:ext cx="216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/>
              <p:cNvCxnSpPr/>
              <p:nvPr/>
            </p:nvCxnSpPr>
            <p:spPr bwMode="auto">
              <a:xfrm>
                <a:off x="6010054" y="4472243"/>
                <a:ext cx="468000" cy="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6" name="Straight Connector 285"/>
            <p:cNvCxnSpPr/>
            <p:nvPr/>
          </p:nvCxnSpPr>
          <p:spPr bwMode="auto">
            <a:xfrm>
              <a:off x="6444208" y="3451034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3" name="Group 292"/>
          <p:cNvGrpSpPr/>
          <p:nvPr/>
        </p:nvGrpSpPr>
        <p:grpSpPr>
          <a:xfrm>
            <a:off x="6001484" y="6494243"/>
            <a:ext cx="788436" cy="7354"/>
            <a:chOff x="5763772" y="3443680"/>
            <a:chExt cx="788436" cy="7354"/>
          </a:xfrm>
        </p:grpSpPr>
        <p:grpSp>
          <p:nvGrpSpPr>
            <p:cNvPr id="294" name="Group 293"/>
            <p:cNvGrpSpPr/>
            <p:nvPr/>
          </p:nvGrpSpPr>
          <p:grpSpPr>
            <a:xfrm>
              <a:off x="5763772" y="3443680"/>
              <a:ext cx="679161" cy="0"/>
              <a:chOff x="5798893" y="4472243"/>
              <a:chExt cx="679161" cy="0"/>
            </a:xfrm>
          </p:grpSpPr>
          <p:cxnSp>
            <p:nvCxnSpPr>
              <p:cNvPr id="296" name="Straight Connector 295"/>
              <p:cNvCxnSpPr/>
              <p:nvPr/>
            </p:nvCxnSpPr>
            <p:spPr bwMode="auto">
              <a:xfrm>
                <a:off x="5798893" y="4472243"/>
                <a:ext cx="216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 bwMode="auto">
              <a:xfrm>
                <a:off x="6010054" y="4472243"/>
                <a:ext cx="468000" cy="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5" name="Straight Connector 294"/>
            <p:cNvCxnSpPr/>
            <p:nvPr/>
          </p:nvCxnSpPr>
          <p:spPr bwMode="auto">
            <a:xfrm>
              <a:off x="6444208" y="3451034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8" name="Group 297"/>
          <p:cNvGrpSpPr/>
          <p:nvPr/>
        </p:nvGrpSpPr>
        <p:grpSpPr>
          <a:xfrm>
            <a:off x="6001484" y="6295906"/>
            <a:ext cx="788436" cy="7354"/>
            <a:chOff x="5763772" y="3443680"/>
            <a:chExt cx="788436" cy="7354"/>
          </a:xfrm>
        </p:grpSpPr>
        <p:grpSp>
          <p:nvGrpSpPr>
            <p:cNvPr id="299" name="Group 298"/>
            <p:cNvGrpSpPr/>
            <p:nvPr/>
          </p:nvGrpSpPr>
          <p:grpSpPr>
            <a:xfrm>
              <a:off x="5763772" y="3443680"/>
              <a:ext cx="679161" cy="0"/>
              <a:chOff x="5798893" y="4472243"/>
              <a:chExt cx="679161" cy="0"/>
            </a:xfrm>
          </p:grpSpPr>
          <p:cxnSp>
            <p:nvCxnSpPr>
              <p:cNvPr id="301" name="Straight Connector 300"/>
              <p:cNvCxnSpPr/>
              <p:nvPr/>
            </p:nvCxnSpPr>
            <p:spPr bwMode="auto">
              <a:xfrm>
                <a:off x="5798893" y="4472243"/>
                <a:ext cx="216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/>
              <p:cNvCxnSpPr/>
              <p:nvPr/>
            </p:nvCxnSpPr>
            <p:spPr bwMode="auto">
              <a:xfrm>
                <a:off x="6010054" y="4472243"/>
                <a:ext cx="468000" cy="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0" name="Straight Connector 299"/>
            <p:cNvCxnSpPr/>
            <p:nvPr/>
          </p:nvCxnSpPr>
          <p:spPr bwMode="auto">
            <a:xfrm>
              <a:off x="6444208" y="3451034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6" name="Group 385"/>
          <p:cNvGrpSpPr/>
          <p:nvPr/>
        </p:nvGrpSpPr>
        <p:grpSpPr>
          <a:xfrm>
            <a:off x="5969368" y="4852288"/>
            <a:ext cx="1184244" cy="1292"/>
            <a:chOff x="5764020" y="2459753"/>
            <a:chExt cx="1184244" cy="1292"/>
          </a:xfrm>
        </p:grpSpPr>
        <p:cxnSp>
          <p:nvCxnSpPr>
            <p:cNvPr id="387" name="Straight Connector 386"/>
            <p:cNvCxnSpPr/>
            <p:nvPr/>
          </p:nvCxnSpPr>
          <p:spPr bwMode="auto">
            <a:xfrm>
              <a:off x="5826313" y="2459753"/>
              <a:ext cx="1021815" cy="1292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/>
            <p:cNvCxnSpPr/>
            <p:nvPr/>
          </p:nvCxnSpPr>
          <p:spPr bwMode="auto">
            <a:xfrm>
              <a:off x="5764020" y="2459753"/>
              <a:ext cx="2160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/>
            <p:cNvCxnSpPr/>
            <p:nvPr/>
          </p:nvCxnSpPr>
          <p:spPr bwMode="auto">
            <a:xfrm>
              <a:off x="6840264" y="2459753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5" name="Group 404"/>
          <p:cNvGrpSpPr/>
          <p:nvPr/>
        </p:nvGrpSpPr>
        <p:grpSpPr>
          <a:xfrm>
            <a:off x="6001484" y="5313178"/>
            <a:ext cx="912340" cy="390"/>
            <a:chOff x="5724128" y="3071203"/>
            <a:chExt cx="912340" cy="390"/>
          </a:xfrm>
        </p:grpSpPr>
        <p:cxnSp>
          <p:nvCxnSpPr>
            <p:cNvPr id="406" name="Straight Connector 405"/>
            <p:cNvCxnSpPr/>
            <p:nvPr/>
          </p:nvCxnSpPr>
          <p:spPr bwMode="auto">
            <a:xfrm>
              <a:off x="5724128" y="3071593"/>
              <a:ext cx="2160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Straight Connector 406"/>
            <p:cNvCxnSpPr/>
            <p:nvPr/>
          </p:nvCxnSpPr>
          <p:spPr bwMode="auto">
            <a:xfrm>
              <a:off x="5946058" y="3071593"/>
              <a:ext cx="61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Straight Connector 407"/>
            <p:cNvCxnSpPr/>
            <p:nvPr/>
          </p:nvCxnSpPr>
          <p:spPr bwMode="auto">
            <a:xfrm>
              <a:off x="6528468" y="3071203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0" name="Freeform 409"/>
          <p:cNvSpPr/>
          <p:nvPr/>
        </p:nvSpPr>
        <p:spPr bwMode="auto">
          <a:xfrm rot="5628367">
            <a:off x="2275605" y="5469559"/>
            <a:ext cx="410953" cy="605166"/>
          </a:xfrm>
          <a:custGeom>
            <a:avLst/>
            <a:gdLst>
              <a:gd name="connsiteX0" fmla="*/ 0 w 1068979"/>
              <a:gd name="connsiteY0" fmla="*/ 330200 h 1241237"/>
              <a:gd name="connsiteX1" fmla="*/ 177800 w 1068979"/>
              <a:gd name="connsiteY1" fmla="*/ 88900 h 1241237"/>
              <a:gd name="connsiteX2" fmla="*/ 457200 w 1068979"/>
              <a:gd name="connsiteY2" fmla="*/ 0 h 1241237"/>
              <a:gd name="connsiteX3" fmla="*/ 762000 w 1068979"/>
              <a:gd name="connsiteY3" fmla="*/ 0 h 1241237"/>
              <a:gd name="connsiteX4" fmla="*/ 889000 w 1068979"/>
              <a:gd name="connsiteY4" fmla="*/ 88900 h 1241237"/>
              <a:gd name="connsiteX5" fmla="*/ 1028700 w 1068979"/>
              <a:gd name="connsiteY5" fmla="*/ 317500 h 1241237"/>
              <a:gd name="connsiteX6" fmla="*/ 1066800 w 1068979"/>
              <a:gd name="connsiteY6" fmla="*/ 622300 h 1241237"/>
              <a:gd name="connsiteX7" fmla="*/ 977900 w 1068979"/>
              <a:gd name="connsiteY7" fmla="*/ 1016000 h 1241237"/>
              <a:gd name="connsiteX8" fmla="*/ 711200 w 1068979"/>
              <a:gd name="connsiteY8" fmla="*/ 1231900 h 1241237"/>
              <a:gd name="connsiteX9" fmla="*/ 203200 w 1068979"/>
              <a:gd name="connsiteY9" fmla="*/ 1193800 h 1241237"/>
              <a:gd name="connsiteX10" fmla="*/ 114300 w 1068979"/>
              <a:gd name="connsiteY10" fmla="*/ 1117600 h 1241237"/>
              <a:gd name="connsiteX11" fmla="*/ 114300 w 1068979"/>
              <a:gd name="connsiteY11" fmla="*/ 1092200 h 1241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8979" h="1241237">
                <a:moveTo>
                  <a:pt x="0" y="330200"/>
                </a:moveTo>
                <a:cubicBezTo>
                  <a:pt x="50800" y="237066"/>
                  <a:pt x="101600" y="143933"/>
                  <a:pt x="177800" y="88900"/>
                </a:cubicBezTo>
                <a:cubicBezTo>
                  <a:pt x="254000" y="33867"/>
                  <a:pt x="359833" y="14817"/>
                  <a:pt x="457200" y="0"/>
                </a:cubicBezTo>
                <a:cubicBezTo>
                  <a:pt x="554567" y="-14817"/>
                  <a:pt x="690033" y="-14817"/>
                  <a:pt x="762000" y="0"/>
                </a:cubicBezTo>
                <a:cubicBezTo>
                  <a:pt x="833967" y="14817"/>
                  <a:pt x="844550" y="35983"/>
                  <a:pt x="889000" y="88900"/>
                </a:cubicBezTo>
                <a:cubicBezTo>
                  <a:pt x="933450" y="141817"/>
                  <a:pt x="999067" y="228600"/>
                  <a:pt x="1028700" y="317500"/>
                </a:cubicBezTo>
                <a:cubicBezTo>
                  <a:pt x="1058333" y="406400"/>
                  <a:pt x="1075267" y="505883"/>
                  <a:pt x="1066800" y="622300"/>
                </a:cubicBezTo>
                <a:cubicBezTo>
                  <a:pt x="1058333" y="738717"/>
                  <a:pt x="1037167" y="914400"/>
                  <a:pt x="977900" y="1016000"/>
                </a:cubicBezTo>
                <a:cubicBezTo>
                  <a:pt x="918633" y="1117600"/>
                  <a:pt x="840317" y="1202267"/>
                  <a:pt x="711200" y="1231900"/>
                </a:cubicBezTo>
                <a:cubicBezTo>
                  <a:pt x="582083" y="1261533"/>
                  <a:pt x="302683" y="1212850"/>
                  <a:pt x="203200" y="1193800"/>
                </a:cubicBezTo>
                <a:cubicBezTo>
                  <a:pt x="103717" y="1174750"/>
                  <a:pt x="129117" y="1134533"/>
                  <a:pt x="114300" y="1117600"/>
                </a:cubicBezTo>
                <a:cubicBezTo>
                  <a:pt x="99483" y="1100667"/>
                  <a:pt x="106891" y="1096433"/>
                  <a:pt x="114300" y="1092200"/>
                </a:cubicBezTo>
              </a:path>
            </a:pathLst>
          </a:custGeom>
          <a:noFill/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</a:endParaRPr>
          </a:p>
        </p:txBody>
      </p:sp>
      <p:sp>
        <p:nvSpPr>
          <p:cNvPr id="411" name="Freeform 410"/>
          <p:cNvSpPr/>
          <p:nvPr/>
        </p:nvSpPr>
        <p:spPr bwMode="auto">
          <a:xfrm rot="5453253">
            <a:off x="2395062" y="5374197"/>
            <a:ext cx="68707" cy="402473"/>
          </a:xfrm>
          <a:custGeom>
            <a:avLst/>
            <a:gdLst>
              <a:gd name="connsiteX0" fmla="*/ 89821 w 178721"/>
              <a:gd name="connsiteY0" fmla="*/ 0 h 825500"/>
              <a:gd name="connsiteX1" fmla="*/ 921 w 178721"/>
              <a:gd name="connsiteY1" fmla="*/ 317500 h 825500"/>
              <a:gd name="connsiteX2" fmla="*/ 51721 w 178721"/>
              <a:gd name="connsiteY2" fmla="*/ 558800 h 825500"/>
              <a:gd name="connsiteX3" fmla="*/ 178721 w 178721"/>
              <a:gd name="connsiteY3" fmla="*/ 825500 h 82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721" h="825500">
                <a:moveTo>
                  <a:pt x="89821" y="0"/>
                </a:moveTo>
                <a:cubicBezTo>
                  <a:pt x="48546" y="112183"/>
                  <a:pt x="7271" y="224367"/>
                  <a:pt x="921" y="317500"/>
                </a:cubicBezTo>
                <a:cubicBezTo>
                  <a:pt x="-5429" y="410633"/>
                  <a:pt x="22088" y="474133"/>
                  <a:pt x="51721" y="558800"/>
                </a:cubicBezTo>
                <a:cubicBezTo>
                  <a:pt x="81354" y="643467"/>
                  <a:pt x="130037" y="734483"/>
                  <a:pt x="178721" y="825500"/>
                </a:cubicBez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</a:endParaRPr>
          </a:p>
        </p:txBody>
      </p:sp>
      <p:sp>
        <p:nvSpPr>
          <p:cNvPr id="412" name="Lightning Bolt 411"/>
          <p:cNvSpPr/>
          <p:nvPr/>
        </p:nvSpPr>
        <p:spPr bwMode="auto">
          <a:xfrm>
            <a:off x="2685840" y="5604579"/>
            <a:ext cx="121421" cy="181463"/>
          </a:xfrm>
          <a:prstGeom prst="lightningBol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13" name="Straight Connector 412"/>
          <p:cNvCxnSpPr/>
          <p:nvPr/>
        </p:nvCxnSpPr>
        <p:spPr bwMode="auto">
          <a:xfrm>
            <a:off x="3903702" y="5764239"/>
            <a:ext cx="1410418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/>
          <p:cNvCxnSpPr/>
          <p:nvPr/>
        </p:nvCxnSpPr>
        <p:spPr bwMode="auto">
          <a:xfrm>
            <a:off x="4705340" y="5765584"/>
            <a:ext cx="35507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Arrow Connector 414"/>
          <p:cNvCxnSpPr/>
          <p:nvPr/>
        </p:nvCxnSpPr>
        <p:spPr>
          <a:xfrm>
            <a:off x="5486140" y="5774163"/>
            <a:ext cx="27705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6" name="Group 415"/>
          <p:cNvGrpSpPr/>
          <p:nvPr/>
        </p:nvGrpSpPr>
        <p:grpSpPr>
          <a:xfrm>
            <a:off x="734171" y="5610843"/>
            <a:ext cx="605165" cy="436539"/>
            <a:chOff x="357039" y="3416751"/>
            <a:chExt cx="605165" cy="436539"/>
          </a:xfrm>
        </p:grpSpPr>
        <p:sp>
          <p:nvSpPr>
            <p:cNvPr id="417" name="Freeform 416"/>
            <p:cNvSpPr/>
            <p:nvPr/>
          </p:nvSpPr>
          <p:spPr bwMode="auto">
            <a:xfrm rot="5628367">
              <a:off x="454145" y="3345230"/>
              <a:ext cx="410954" cy="605165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418" name="Freeform 417"/>
            <p:cNvSpPr/>
            <p:nvPr/>
          </p:nvSpPr>
          <p:spPr bwMode="auto">
            <a:xfrm rot="5453253">
              <a:off x="573603" y="3249867"/>
              <a:ext cx="68706" cy="402473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19" name="Straight Connector 418"/>
          <p:cNvCxnSpPr/>
          <p:nvPr/>
        </p:nvCxnSpPr>
        <p:spPr bwMode="auto">
          <a:xfrm>
            <a:off x="5233160" y="5768121"/>
            <a:ext cx="1080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Arrow Connector 423"/>
          <p:cNvCxnSpPr/>
          <p:nvPr/>
        </p:nvCxnSpPr>
        <p:spPr>
          <a:xfrm>
            <a:off x="1402472" y="5552858"/>
            <a:ext cx="27705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9" name="Group 478"/>
          <p:cNvGrpSpPr/>
          <p:nvPr/>
        </p:nvGrpSpPr>
        <p:grpSpPr>
          <a:xfrm>
            <a:off x="6025248" y="5790526"/>
            <a:ext cx="588292" cy="390"/>
            <a:chOff x="5747892" y="3295475"/>
            <a:chExt cx="588292" cy="390"/>
          </a:xfrm>
        </p:grpSpPr>
        <p:cxnSp>
          <p:nvCxnSpPr>
            <p:cNvPr id="426" name="Straight Connector 425"/>
            <p:cNvCxnSpPr/>
            <p:nvPr/>
          </p:nvCxnSpPr>
          <p:spPr bwMode="auto">
            <a:xfrm>
              <a:off x="5747892" y="3295865"/>
              <a:ext cx="2160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Straight Connector 439"/>
            <p:cNvCxnSpPr/>
            <p:nvPr/>
          </p:nvCxnSpPr>
          <p:spPr bwMode="auto">
            <a:xfrm>
              <a:off x="5969822" y="3295865"/>
              <a:ext cx="25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Connector 440"/>
            <p:cNvCxnSpPr/>
            <p:nvPr/>
          </p:nvCxnSpPr>
          <p:spPr bwMode="auto">
            <a:xfrm>
              <a:off x="6228184" y="3295475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2" name="Group 441"/>
          <p:cNvGrpSpPr/>
          <p:nvPr/>
        </p:nvGrpSpPr>
        <p:grpSpPr>
          <a:xfrm>
            <a:off x="6028213" y="5702155"/>
            <a:ext cx="588292" cy="323"/>
            <a:chOff x="5747892" y="3295475"/>
            <a:chExt cx="588292" cy="390"/>
          </a:xfrm>
        </p:grpSpPr>
        <p:cxnSp>
          <p:nvCxnSpPr>
            <p:cNvPr id="443" name="Straight Connector 442"/>
            <p:cNvCxnSpPr/>
            <p:nvPr/>
          </p:nvCxnSpPr>
          <p:spPr bwMode="auto">
            <a:xfrm>
              <a:off x="5747892" y="3295865"/>
              <a:ext cx="2160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/>
            <p:cNvCxnSpPr/>
            <p:nvPr/>
          </p:nvCxnSpPr>
          <p:spPr bwMode="auto">
            <a:xfrm>
              <a:off x="5969822" y="3295865"/>
              <a:ext cx="25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/>
            <p:cNvCxnSpPr/>
            <p:nvPr/>
          </p:nvCxnSpPr>
          <p:spPr bwMode="auto">
            <a:xfrm>
              <a:off x="6228184" y="3295475"/>
              <a:ext cx="10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4273292" y="4622035"/>
            <a:ext cx="515065" cy="1562142"/>
            <a:chOff x="3995936" y="2060848"/>
            <a:chExt cx="515065" cy="1562142"/>
          </a:xfrm>
        </p:grpSpPr>
        <p:cxnSp>
          <p:nvCxnSpPr>
            <p:cNvPr id="256" name="Straight Arrow Connector 255"/>
            <p:cNvCxnSpPr/>
            <p:nvPr/>
          </p:nvCxnSpPr>
          <p:spPr>
            <a:xfrm>
              <a:off x="3995936" y="2060848"/>
              <a:ext cx="7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Arrow Connector 256"/>
            <p:cNvCxnSpPr/>
            <p:nvPr/>
          </p:nvCxnSpPr>
          <p:spPr>
            <a:xfrm>
              <a:off x="4283976" y="2570810"/>
              <a:ext cx="7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/>
            <p:cNvCxnSpPr/>
            <p:nvPr/>
          </p:nvCxnSpPr>
          <p:spPr>
            <a:xfrm>
              <a:off x="4439001" y="3113028"/>
              <a:ext cx="7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Arrow Connector 258"/>
            <p:cNvCxnSpPr/>
            <p:nvPr/>
          </p:nvCxnSpPr>
          <p:spPr>
            <a:xfrm>
              <a:off x="4211960" y="3622990"/>
              <a:ext cx="7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1" name="Straight Arrow Connector 260"/>
          <p:cNvCxnSpPr/>
          <p:nvPr/>
        </p:nvCxnSpPr>
        <p:spPr>
          <a:xfrm flipH="1">
            <a:off x="5231840" y="4630484"/>
            <a:ext cx="55972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Arrow Connector 261"/>
          <p:cNvCxnSpPr/>
          <p:nvPr/>
        </p:nvCxnSpPr>
        <p:spPr>
          <a:xfrm flipH="1">
            <a:off x="5231840" y="5140446"/>
            <a:ext cx="55972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Arrow Connector 262"/>
          <p:cNvCxnSpPr/>
          <p:nvPr/>
        </p:nvCxnSpPr>
        <p:spPr>
          <a:xfrm flipH="1">
            <a:off x="5231840" y="5682664"/>
            <a:ext cx="55972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Arrow Connector 263"/>
          <p:cNvCxnSpPr/>
          <p:nvPr/>
        </p:nvCxnSpPr>
        <p:spPr>
          <a:xfrm flipH="1">
            <a:off x="5231840" y="6192626"/>
            <a:ext cx="55972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915716" y="2533572"/>
            <a:ext cx="844090" cy="436538"/>
            <a:chOff x="2570452" y="5296718"/>
            <a:chExt cx="844090" cy="436538"/>
          </a:xfrm>
        </p:grpSpPr>
        <p:grpSp>
          <p:nvGrpSpPr>
            <p:cNvPr id="482" name="Group 481"/>
            <p:cNvGrpSpPr/>
            <p:nvPr/>
          </p:nvGrpSpPr>
          <p:grpSpPr>
            <a:xfrm>
              <a:off x="2695479" y="5296718"/>
              <a:ext cx="605166" cy="436538"/>
              <a:chOff x="1318670" y="2187357"/>
              <a:chExt cx="758733" cy="667458"/>
            </a:xfrm>
          </p:grpSpPr>
          <p:sp>
            <p:nvSpPr>
              <p:cNvPr id="483" name="Freeform 482"/>
              <p:cNvSpPr/>
              <p:nvPr/>
            </p:nvSpPr>
            <p:spPr bwMode="auto">
              <a:xfrm rot="5628367">
                <a:off x="1383867" y="2161279"/>
                <a:ext cx="628339" cy="758733"/>
              </a:xfrm>
              <a:custGeom>
                <a:avLst/>
                <a:gdLst>
                  <a:gd name="connsiteX0" fmla="*/ 0 w 1068979"/>
                  <a:gd name="connsiteY0" fmla="*/ 330200 h 1241237"/>
                  <a:gd name="connsiteX1" fmla="*/ 177800 w 1068979"/>
                  <a:gd name="connsiteY1" fmla="*/ 88900 h 1241237"/>
                  <a:gd name="connsiteX2" fmla="*/ 457200 w 1068979"/>
                  <a:gd name="connsiteY2" fmla="*/ 0 h 1241237"/>
                  <a:gd name="connsiteX3" fmla="*/ 762000 w 1068979"/>
                  <a:gd name="connsiteY3" fmla="*/ 0 h 1241237"/>
                  <a:gd name="connsiteX4" fmla="*/ 889000 w 1068979"/>
                  <a:gd name="connsiteY4" fmla="*/ 88900 h 1241237"/>
                  <a:gd name="connsiteX5" fmla="*/ 1028700 w 1068979"/>
                  <a:gd name="connsiteY5" fmla="*/ 317500 h 1241237"/>
                  <a:gd name="connsiteX6" fmla="*/ 1066800 w 1068979"/>
                  <a:gd name="connsiteY6" fmla="*/ 622300 h 1241237"/>
                  <a:gd name="connsiteX7" fmla="*/ 977900 w 1068979"/>
                  <a:gd name="connsiteY7" fmla="*/ 1016000 h 1241237"/>
                  <a:gd name="connsiteX8" fmla="*/ 711200 w 1068979"/>
                  <a:gd name="connsiteY8" fmla="*/ 1231900 h 1241237"/>
                  <a:gd name="connsiteX9" fmla="*/ 203200 w 1068979"/>
                  <a:gd name="connsiteY9" fmla="*/ 1193800 h 1241237"/>
                  <a:gd name="connsiteX10" fmla="*/ 114300 w 1068979"/>
                  <a:gd name="connsiteY10" fmla="*/ 1117600 h 1241237"/>
                  <a:gd name="connsiteX11" fmla="*/ 114300 w 1068979"/>
                  <a:gd name="connsiteY11" fmla="*/ 1092200 h 1241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8979" h="1241237">
                    <a:moveTo>
                      <a:pt x="0" y="330200"/>
                    </a:moveTo>
                    <a:cubicBezTo>
                      <a:pt x="50800" y="237066"/>
                      <a:pt x="101600" y="143933"/>
                      <a:pt x="177800" y="88900"/>
                    </a:cubicBezTo>
                    <a:cubicBezTo>
                      <a:pt x="254000" y="33867"/>
                      <a:pt x="359833" y="14817"/>
                      <a:pt x="457200" y="0"/>
                    </a:cubicBezTo>
                    <a:cubicBezTo>
                      <a:pt x="554567" y="-14817"/>
                      <a:pt x="690033" y="-14817"/>
                      <a:pt x="762000" y="0"/>
                    </a:cubicBezTo>
                    <a:cubicBezTo>
                      <a:pt x="833967" y="14817"/>
                      <a:pt x="844550" y="35983"/>
                      <a:pt x="889000" y="88900"/>
                    </a:cubicBezTo>
                    <a:cubicBezTo>
                      <a:pt x="933450" y="141817"/>
                      <a:pt x="999067" y="228600"/>
                      <a:pt x="1028700" y="317500"/>
                    </a:cubicBezTo>
                    <a:cubicBezTo>
                      <a:pt x="1058333" y="406400"/>
                      <a:pt x="1075267" y="505883"/>
                      <a:pt x="1066800" y="622300"/>
                    </a:cubicBezTo>
                    <a:cubicBezTo>
                      <a:pt x="1058333" y="738717"/>
                      <a:pt x="1037167" y="914400"/>
                      <a:pt x="977900" y="1016000"/>
                    </a:cubicBezTo>
                    <a:cubicBezTo>
                      <a:pt x="918633" y="1117600"/>
                      <a:pt x="840317" y="1202267"/>
                      <a:pt x="711200" y="1231900"/>
                    </a:cubicBezTo>
                    <a:cubicBezTo>
                      <a:pt x="582083" y="1261533"/>
                      <a:pt x="302683" y="1212850"/>
                      <a:pt x="203200" y="1193800"/>
                    </a:cubicBezTo>
                    <a:cubicBezTo>
                      <a:pt x="103717" y="1174750"/>
                      <a:pt x="129117" y="1134533"/>
                      <a:pt x="114300" y="1117600"/>
                    </a:cubicBezTo>
                    <a:cubicBezTo>
                      <a:pt x="99483" y="1100667"/>
                      <a:pt x="106891" y="1096433"/>
                      <a:pt x="114300" y="1092200"/>
                    </a:cubicBezTo>
                  </a:path>
                </a:pathLst>
              </a:custGeom>
              <a:noFill/>
              <a:ln w="5715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84" name="Freeform 483"/>
              <p:cNvSpPr/>
              <p:nvPr/>
            </p:nvSpPr>
            <p:spPr bwMode="auto">
              <a:xfrm rot="5453253">
                <a:off x="1580735" y="1987580"/>
                <a:ext cx="105051" cy="504605"/>
              </a:xfrm>
              <a:custGeom>
                <a:avLst/>
                <a:gdLst>
                  <a:gd name="connsiteX0" fmla="*/ 89821 w 178721"/>
                  <a:gd name="connsiteY0" fmla="*/ 0 h 825500"/>
                  <a:gd name="connsiteX1" fmla="*/ 921 w 178721"/>
                  <a:gd name="connsiteY1" fmla="*/ 317500 h 825500"/>
                  <a:gd name="connsiteX2" fmla="*/ 51721 w 178721"/>
                  <a:gd name="connsiteY2" fmla="*/ 558800 h 825500"/>
                  <a:gd name="connsiteX3" fmla="*/ 178721 w 178721"/>
                  <a:gd name="connsiteY3" fmla="*/ 825500 h 82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721" h="825500">
                    <a:moveTo>
                      <a:pt x="89821" y="0"/>
                    </a:moveTo>
                    <a:cubicBezTo>
                      <a:pt x="48546" y="112183"/>
                      <a:pt x="7271" y="224367"/>
                      <a:pt x="921" y="317500"/>
                    </a:cubicBezTo>
                    <a:cubicBezTo>
                      <a:pt x="-5429" y="410633"/>
                      <a:pt x="22088" y="474133"/>
                      <a:pt x="51721" y="558800"/>
                    </a:cubicBezTo>
                    <a:cubicBezTo>
                      <a:pt x="81354" y="643467"/>
                      <a:pt x="130037" y="734483"/>
                      <a:pt x="178721" y="825500"/>
                    </a:cubicBezTo>
                  </a:path>
                </a:pathLst>
              </a:cu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485" name="Straight Connector 484"/>
            <p:cNvCxnSpPr/>
            <p:nvPr/>
          </p:nvCxnSpPr>
          <p:spPr bwMode="auto">
            <a:xfrm>
              <a:off x="2570452" y="5430464"/>
              <a:ext cx="211120" cy="4800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Straight Connector 485"/>
            <p:cNvCxnSpPr/>
            <p:nvPr/>
          </p:nvCxnSpPr>
          <p:spPr bwMode="auto">
            <a:xfrm flipH="1">
              <a:off x="3258174" y="5410586"/>
              <a:ext cx="156368" cy="8775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/>
          <p:cNvGrpSpPr/>
          <p:nvPr/>
        </p:nvGrpSpPr>
        <p:grpSpPr>
          <a:xfrm>
            <a:off x="1907704" y="1961998"/>
            <a:ext cx="828903" cy="436538"/>
            <a:chOff x="2570452" y="5296718"/>
            <a:chExt cx="828903" cy="436538"/>
          </a:xfrm>
        </p:grpSpPr>
        <p:grpSp>
          <p:nvGrpSpPr>
            <p:cNvPr id="126" name="Group 125"/>
            <p:cNvGrpSpPr/>
            <p:nvPr/>
          </p:nvGrpSpPr>
          <p:grpSpPr>
            <a:xfrm>
              <a:off x="2695479" y="5296718"/>
              <a:ext cx="605166" cy="436538"/>
              <a:chOff x="1318670" y="2187357"/>
              <a:chExt cx="758733" cy="667458"/>
            </a:xfrm>
          </p:grpSpPr>
          <p:sp>
            <p:nvSpPr>
              <p:cNvPr id="129" name="Freeform 128"/>
              <p:cNvSpPr/>
              <p:nvPr/>
            </p:nvSpPr>
            <p:spPr bwMode="auto">
              <a:xfrm rot="5628367">
                <a:off x="1383867" y="2161279"/>
                <a:ext cx="628339" cy="758733"/>
              </a:xfrm>
              <a:custGeom>
                <a:avLst/>
                <a:gdLst>
                  <a:gd name="connsiteX0" fmla="*/ 0 w 1068979"/>
                  <a:gd name="connsiteY0" fmla="*/ 330200 h 1241237"/>
                  <a:gd name="connsiteX1" fmla="*/ 177800 w 1068979"/>
                  <a:gd name="connsiteY1" fmla="*/ 88900 h 1241237"/>
                  <a:gd name="connsiteX2" fmla="*/ 457200 w 1068979"/>
                  <a:gd name="connsiteY2" fmla="*/ 0 h 1241237"/>
                  <a:gd name="connsiteX3" fmla="*/ 762000 w 1068979"/>
                  <a:gd name="connsiteY3" fmla="*/ 0 h 1241237"/>
                  <a:gd name="connsiteX4" fmla="*/ 889000 w 1068979"/>
                  <a:gd name="connsiteY4" fmla="*/ 88900 h 1241237"/>
                  <a:gd name="connsiteX5" fmla="*/ 1028700 w 1068979"/>
                  <a:gd name="connsiteY5" fmla="*/ 317500 h 1241237"/>
                  <a:gd name="connsiteX6" fmla="*/ 1066800 w 1068979"/>
                  <a:gd name="connsiteY6" fmla="*/ 622300 h 1241237"/>
                  <a:gd name="connsiteX7" fmla="*/ 977900 w 1068979"/>
                  <a:gd name="connsiteY7" fmla="*/ 1016000 h 1241237"/>
                  <a:gd name="connsiteX8" fmla="*/ 711200 w 1068979"/>
                  <a:gd name="connsiteY8" fmla="*/ 1231900 h 1241237"/>
                  <a:gd name="connsiteX9" fmla="*/ 203200 w 1068979"/>
                  <a:gd name="connsiteY9" fmla="*/ 1193800 h 1241237"/>
                  <a:gd name="connsiteX10" fmla="*/ 114300 w 1068979"/>
                  <a:gd name="connsiteY10" fmla="*/ 1117600 h 1241237"/>
                  <a:gd name="connsiteX11" fmla="*/ 114300 w 1068979"/>
                  <a:gd name="connsiteY11" fmla="*/ 1092200 h 1241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8979" h="1241237">
                    <a:moveTo>
                      <a:pt x="0" y="330200"/>
                    </a:moveTo>
                    <a:cubicBezTo>
                      <a:pt x="50800" y="237066"/>
                      <a:pt x="101600" y="143933"/>
                      <a:pt x="177800" y="88900"/>
                    </a:cubicBezTo>
                    <a:cubicBezTo>
                      <a:pt x="254000" y="33867"/>
                      <a:pt x="359833" y="14817"/>
                      <a:pt x="457200" y="0"/>
                    </a:cubicBezTo>
                    <a:cubicBezTo>
                      <a:pt x="554567" y="-14817"/>
                      <a:pt x="690033" y="-14817"/>
                      <a:pt x="762000" y="0"/>
                    </a:cubicBezTo>
                    <a:cubicBezTo>
                      <a:pt x="833967" y="14817"/>
                      <a:pt x="844550" y="35983"/>
                      <a:pt x="889000" y="88900"/>
                    </a:cubicBezTo>
                    <a:cubicBezTo>
                      <a:pt x="933450" y="141817"/>
                      <a:pt x="999067" y="228600"/>
                      <a:pt x="1028700" y="317500"/>
                    </a:cubicBezTo>
                    <a:cubicBezTo>
                      <a:pt x="1058333" y="406400"/>
                      <a:pt x="1075267" y="505883"/>
                      <a:pt x="1066800" y="622300"/>
                    </a:cubicBezTo>
                    <a:cubicBezTo>
                      <a:pt x="1058333" y="738717"/>
                      <a:pt x="1037167" y="914400"/>
                      <a:pt x="977900" y="1016000"/>
                    </a:cubicBezTo>
                    <a:cubicBezTo>
                      <a:pt x="918633" y="1117600"/>
                      <a:pt x="840317" y="1202267"/>
                      <a:pt x="711200" y="1231900"/>
                    </a:cubicBezTo>
                    <a:cubicBezTo>
                      <a:pt x="582083" y="1261533"/>
                      <a:pt x="302683" y="1212850"/>
                      <a:pt x="203200" y="1193800"/>
                    </a:cubicBezTo>
                    <a:cubicBezTo>
                      <a:pt x="103717" y="1174750"/>
                      <a:pt x="129117" y="1134533"/>
                      <a:pt x="114300" y="1117600"/>
                    </a:cubicBezTo>
                    <a:cubicBezTo>
                      <a:pt x="99483" y="1100667"/>
                      <a:pt x="106891" y="1096433"/>
                      <a:pt x="114300" y="1092200"/>
                    </a:cubicBezTo>
                  </a:path>
                </a:pathLst>
              </a:custGeom>
              <a:noFill/>
              <a:ln w="5715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0" name="Freeform 129"/>
              <p:cNvSpPr/>
              <p:nvPr/>
            </p:nvSpPr>
            <p:spPr bwMode="auto">
              <a:xfrm rot="5453253">
                <a:off x="1580735" y="1987580"/>
                <a:ext cx="105051" cy="504605"/>
              </a:xfrm>
              <a:custGeom>
                <a:avLst/>
                <a:gdLst>
                  <a:gd name="connsiteX0" fmla="*/ 89821 w 178721"/>
                  <a:gd name="connsiteY0" fmla="*/ 0 h 825500"/>
                  <a:gd name="connsiteX1" fmla="*/ 921 w 178721"/>
                  <a:gd name="connsiteY1" fmla="*/ 317500 h 825500"/>
                  <a:gd name="connsiteX2" fmla="*/ 51721 w 178721"/>
                  <a:gd name="connsiteY2" fmla="*/ 558800 h 825500"/>
                  <a:gd name="connsiteX3" fmla="*/ 178721 w 178721"/>
                  <a:gd name="connsiteY3" fmla="*/ 825500 h 82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721" h="825500">
                    <a:moveTo>
                      <a:pt x="89821" y="0"/>
                    </a:moveTo>
                    <a:cubicBezTo>
                      <a:pt x="48546" y="112183"/>
                      <a:pt x="7271" y="224367"/>
                      <a:pt x="921" y="317500"/>
                    </a:cubicBezTo>
                    <a:cubicBezTo>
                      <a:pt x="-5429" y="410633"/>
                      <a:pt x="22088" y="474133"/>
                      <a:pt x="51721" y="558800"/>
                    </a:cubicBezTo>
                    <a:cubicBezTo>
                      <a:pt x="81354" y="643467"/>
                      <a:pt x="130037" y="734483"/>
                      <a:pt x="178721" y="825500"/>
                    </a:cubicBezTo>
                  </a:path>
                </a:pathLst>
              </a:cu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127" name="Straight Connector 126"/>
            <p:cNvCxnSpPr/>
            <p:nvPr/>
          </p:nvCxnSpPr>
          <p:spPr bwMode="auto">
            <a:xfrm>
              <a:off x="2570452" y="5430464"/>
              <a:ext cx="211120" cy="4800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 bwMode="auto">
            <a:xfrm flipH="1">
              <a:off x="3202561" y="5478464"/>
              <a:ext cx="196794" cy="4931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2104739" y="3648933"/>
            <a:ext cx="605166" cy="436538"/>
            <a:chOff x="1318670" y="2187357"/>
            <a:chExt cx="758733" cy="667458"/>
          </a:xfrm>
        </p:grpSpPr>
        <p:sp>
          <p:nvSpPr>
            <p:cNvPr id="135" name="Freeform 134"/>
            <p:cNvSpPr/>
            <p:nvPr/>
          </p:nvSpPr>
          <p:spPr bwMode="auto">
            <a:xfrm rot="5628367">
              <a:off x="1383867" y="2161279"/>
              <a:ext cx="628339" cy="758733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136" name="Freeform 135"/>
            <p:cNvSpPr/>
            <p:nvPr/>
          </p:nvSpPr>
          <p:spPr bwMode="auto">
            <a:xfrm rot="5453253">
              <a:off x="1580735" y="1987580"/>
              <a:ext cx="105051" cy="504605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33" name="Straight Connector 132"/>
          <p:cNvCxnSpPr/>
          <p:nvPr/>
        </p:nvCxnSpPr>
        <p:spPr bwMode="auto">
          <a:xfrm>
            <a:off x="1979712" y="3782679"/>
            <a:ext cx="211120" cy="480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 bwMode="auto">
          <a:xfrm flipH="1" flipV="1">
            <a:off x="2545127" y="3979427"/>
            <a:ext cx="158305" cy="7596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97"/>
          <p:cNvSpPr>
            <a:spLocks noChangeArrowheads="1"/>
          </p:cNvSpPr>
          <p:nvPr/>
        </p:nvSpPr>
        <p:spPr bwMode="auto">
          <a:xfrm>
            <a:off x="2880376" y="2453708"/>
            <a:ext cx="111524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kumimoji="0" lang="en-US" altLang="ja-JP" sz="1400" b="1" dirty="0" smtClean="0">
                <a:latin typeface="Calibri" pitchFamily="127" charset="0"/>
              </a:rPr>
              <a:t>2</a:t>
            </a:r>
            <a:r>
              <a:rPr kumimoji="0" lang="en-US" altLang="ja-JP" sz="1400" b="1" baseline="30000" dirty="0" smtClean="0">
                <a:latin typeface="Calibri" pitchFamily="127" charset="0"/>
              </a:rPr>
              <a:t>nd</a:t>
            </a:r>
            <a:r>
              <a:rPr kumimoji="0" lang="en-US" altLang="ja-JP" sz="1400" b="1" dirty="0" smtClean="0">
                <a:latin typeface="Calibri" pitchFamily="127" charset="0"/>
              </a:rPr>
              <a:t> RE</a:t>
            </a:r>
          </a:p>
          <a:p>
            <a:r>
              <a:rPr lang="en-US" altLang="ja-JP" sz="1400" b="1" dirty="0" smtClean="0">
                <a:latin typeface="Calibri" pitchFamily="127" charset="0"/>
              </a:rPr>
              <a:t>Digestion</a:t>
            </a:r>
          </a:p>
          <a:p>
            <a:r>
              <a:rPr lang="en-US" altLang="ja-JP" sz="1400" b="1" dirty="0" smtClean="0">
                <a:latin typeface="Calibri" pitchFamily="127" charset="0"/>
              </a:rPr>
              <a:t>and </a:t>
            </a:r>
            <a:r>
              <a:rPr lang="en-US" altLang="ja-JP" sz="1400" b="1" dirty="0" smtClean="0">
                <a:latin typeface="Calibri" pitchFamily="127" charset="0"/>
              </a:rPr>
              <a:t>ligation</a:t>
            </a:r>
            <a:endParaRPr lang="en-GB" altLang="ja-JP" sz="1400" b="1" dirty="0">
              <a:latin typeface="Calibri" pitchFamily="127" charset="0"/>
            </a:endParaRPr>
          </a:p>
        </p:txBody>
      </p:sp>
      <p:sp>
        <p:nvSpPr>
          <p:cNvPr id="305" name="Rectangle 97"/>
          <p:cNvSpPr>
            <a:spLocks noChangeArrowheads="1"/>
          </p:cNvSpPr>
          <p:nvPr/>
        </p:nvSpPr>
        <p:spPr bwMode="auto">
          <a:xfrm>
            <a:off x="233869" y="1533250"/>
            <a:ext cx="22749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b="1" u="sng" dirty="0" smtClean="0">
                <a:latin typeface="Calibri" pitchFamily="127" charset="0"/>
              </a:rPr>
              <a:t>A. Conventional </a:t>
            </a:r>
            <a:r>
              <a:rPr lang="en-US" altLang="ja-JP" b="1" u="sng" dirty="0">
                <a:latin typeface="Calibri" pitchFamily="127" charset="0"/>
              </a:rPr>
              <a:t>4C</a:t>
            </a:r>
            <a:endParaRPr lang="en-GB" altLang="ja-JP" b="1" u="sng" dirty="0">
              <a:latin typeface="Calibri" pitchFamily="127" charset="0"/>
            </a:endParaRPr>
          </a:p>
        </p:txBody>
      </p:sp>
      <p:cxnSp>
        <p:nvCxnSpPr>
          <p:cNvPr id="403" name="Straight Arrow Connector 402"/>
          <p:cNvCxnSpPr/>
          <p:nvPr/>
        </p:nvCxnSpPr>
        <p:spPr>
          <a:xfrm>
            <a:off x="1402472" y="2987344"/>
            <a:ext cx="27705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2" name="Group 491"/>
          <p:cNvGrpSpPr/>
          <p:nvPr/>
        </p:nvGrpSpPr>
        <p:grpSpPr>
          <a:xfrm>
            <a:off x="1926418" y="3146340"/>
            <a:ext cx="844090" cy="436538"/>
            <a:chOff x="2570452" y="5296718"/>
            <a:chExt cx="844090" cy="436538"/>
          </a:xfrm>
        </p:grpSpPr>
        <p:grpSp>
          <p:nvGrpSpPr>
            <p:cNvPr id="493" name="Group 492"/>
            <p:cNvGrpSpPr/>
            <p:nvPr/>
          </p:nvGrpSpPr>
          <p:grpSpPr>
            <a:xfrm>
              <a:off x="2695479" y="5296718"/>
              <a:ext cx="605166" cy="436538"/>
              <a:chOff x="1318670" y="2187357"/>
              <a:chExt cx="758733" cy="667458"/>
            </a:xfrm>
          </p:grpSpPr>
          <p:sp>
            <p:nvSpPr>
              <p:cNvPr id="496" name="Freeform 495"/>
              <p:cNvSpPr/>
              <p:nvPr/>
            </p:nvSpPr>
            <p:spPr bwMode="auto">
              <a:xfrm rot="5628367">
                <a:off x="1383867" y="2161279"/>
                <a:ext cx="628339" cy="758733"/>
              </a:xfrm>
              <a:custGeom>
                <a:avLst/>
                <a:gdLst>
                  <a:gd name="connsiteX0" fmla="*/ 0 w 1068979"/>
                  <a:gd name="connsiteY0" fmla="*/ 330200 h 1241237"/>
                  <a:gd name="connsiteX1" fmla="*/ 177800 w 1068979"/>
                  <a:gd name="connsiteY1" fmla="*/ 88900 h 1241237"/>
                  <a:gd name="connsiteX2" fmla="*/ 457200 w 1068979"/>
                  <a:gd name="connsiteY2" fmla="*/ 0 h 1241237"/>
                  <a:gd name="connsiteX3" fmla="*/ 762000 w 1068979"/>
                  <a:gd name="connsiteY3" fmla="*/ 0 h 1241237"/>
                  <a:gd name="connsiteX4" fmla="*/ 889000 w 1068979"/>
                  <a:gd name="connsiteY4" fmla="*/ 88900 h 1241237"/>
                  <a:gd name="connsiteX5" fmla="*/ 1028700 w 1068979"/>
                  <a:gd name="connsiteY5" fmla="*/ 317500 h 1241237"/>
                  <a:gd name="connsiteX6" fmla="*/ 1066800 w 1068979"/>
                  <a:gd name="connsiteY6" fmla="*/ 622300 h 1241237"/>
                  <a:gd name="connsiteX7" fmla="*/ 977900 w 1068979"/>
                  <a:gd name="connsiteY7" fmla="*/ 1016000 h 1241237"/>
                  <a:gd name="connsiteX8" fmla="*/ 711200 w 1068979"/>
                  <a:gd name="connsiteY8" fmla="*/ 1231900 h 1241237"/>
                  <a:gd name="connsiteX9" fmla="*/ 203200 w 1068979"/>
                  <a:gd name="connsiteY9" fmla="*/ 1193800 h 1241237"/>
                  <a:gd name="connsiteX10" fmla="*/ 114300 w 1068979"/>
                  <a:gd name="connsiteY10" fmla="*/ 1117600 h 1241237"/>
                  <a:gd name="connsiteX11" fmla="*/ 114300 w 1068979"/>
                  <a:gd name="connsiteY11" fmla="*/ 1092200 h 1241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8979" h="1241237">
                    <a:moveTo>
                      <a:pt x="0" y="330200"/>
                    </a:moveTo>
                    <a:cubicBezTo>
                      <a:pt x="50800" y="237066"/>
                      <a:pt x="101600" y="143933"/>
                      <a:pt x="177800" y="88900"/>
                    </a:cubicBezTo>
                    <a:cubicBezTo>
                      <a:pt x="254000" y="33867"/>
                      <a:pt x="359833" y="14817"/>
                      <a:pt x="457200" y="0"/>
                    </a:cubicBezTo>
                    <a:cubicBezTo>
                      <a:pt x="554567" y="-14817"/>
                      <a:pt x="690033" y="-14817"/>
                      <a:pt x="762000" y="0"/>
                    </a:cubicBezTo>
                    <a:cubicBezTo>
                      <a:pt x="833967" y="14817"/>
                      <a:pt x="844550" y="35983"/>
                      <a:pt x="889000" y="88900"/>
                    </a:cubicBezTo>
                    <a:cubicBezTo>
                      <a:pt x="933450" y="141817"/>
                      <a:pt x="999067" y="228600"/>
                      <a:pt x="1028700" y="317500"/>
                    </a:cubicBezTo>
                    <a:cubicBezTo>
                      <a:pt x="1058333" y="406400"/>
                      <a:pt x="1075267" y="505883"/>
                      <a:pt x="1066800" y="622300"/>
                    </a:cubicBezTo>
                    <a:cubicBezTo>
                      <a:pt x="1058333" y="738717"/>
                      <a:pt x="1037167" y="914400"/>
                      <a:pt x="977900" y="1016000"/>
                    </a:cubicBezTo>
                    <a:cubicBezTo>
                      <a:pt x="918633" y="1117600"/>
                      <a:pt x="840317" y="1202267"/>
                      <a:pt x="711200" y="1231900"/>
                    </a:cubicBezTo>
                    <a:cubicBezTo>
                      <a:pt x="582083" y="1261533"/>
                      <a:pt x="302683" y="1212850"/>
                      <a:pt x="203200" y="1193800"/>
                    </a:cubicBezTo>
                    <a:cubicBezTo>
                      <a:pt x="103717" y="1174750"/>
                      <a:pt x="129117" y="1134533"/>
                      <a:pt x="114300" y="1117600"/>
                    </a:cubicBezTo>
                    <a:cubicBezTo>
                      <a:pt x="99483" y="1100667"/>
                      <a:pt x="106891" y="1096433"/>
                      <a:pt x="114300" y="1092200"/>
                    </a:cubicBezTo>
                  </a:path>
                </a:pathLst>
              </a:custGeom>
              <a:noFill/>
              <a:ln w="5715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97" name="Freeform 496"/>
              <p:cNvSpPr/>
              <p:nvPr/>
            </p:nvSpPr>
            <p:spPr bwMode="auto">
              <a:xfrm rot="5453253">
                <a:off x="1580735" y="1987580"/>
                <a:ext cx="105051" cy="504605"/>
              </a:xfrm>
              <a:custGeom>
                <a:avLst/>
                <a:gdLst>
                  <a:gd name="connsiteX0" fmla="*/ 89821 w 178721"/>
                  <a:gd name="connsiteY0" fmla="*/ 0 h 825500"/>
                  <a:gd name="connsiteX1" fmla="*/ 921 w 178721"/>
                  <a:gd name="connsiteY1" fmla="*/ 317500 h 825500"/>
                  <a:gd name="connsiteX2" fmla="*/ 51721 w 178721"/>
                  <a:gd name="connsiteY2" fmla="*/ 558800 h 825500"/>
                  <a:gd name="connsiteX3" fmla="*/ 178721 w 178721"/>
                  <a:gd name="connsiteY3" fmla="*/ 825500 h 82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721" h="825500">
                    <a:moveTo>
                      <a:pt x="89821" y="0"/>
                    </a:moveTo>
                    <a:cubicBezTo>
                      <a:pt x="48546" y="112183"/>
                      <a:pt x="7271" y="224367"/>
                      <a:pt x="921" y="317500"/>
                    </a:cubicBezTo>
                    <a:cubicBezTo>
                      <a:pt x="-5429" y="410633"/>
                      <a:pt x="22088" y="474133"/>
                      <a:pt x="51721" y="558800"/>
                    </a:cubicBezTo>
                    <a:cubicBezTo>
                      <a:pt x="81354" y="643467"/>
                      <a:pt x="130037" y="734483"/>
                      <a:pt x="178721" y="825500"/>
                    </a:cubicBezTo>
                  </a:path>
                </a:pathLst>
              </a:cu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rgbClr val="000066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494" name="Straight Connector 493"/>
            <p:cNvCxnSpPr/>
            <p:nvPr/>
          </p:nvCxnSpPr>
          <p:spPr bwMode="auto">
            <a:xfrm>
              <a:off x="2570452" y="5430464"/>
              <a:ext cx="211120" cy="4800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Straight Connector 494"/>
            <p:cNvCxnSpPr/>
            <p:nvPr/>
          </p:nvCxnSpPr>
          <p:spPr bwMode="auto">
            <a:xfrm flipH="1">
              <a:off x="3258174" y="5410586"/>
              <a:ext cx="156368" cy="8775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5" name="Group 514"/>
          <p:cNvGrpSpPr/>
          <p:nvPr/>
        </p:nvGrpSpPr>
        <p:grpSpPr>
          <a:xfrm>
            <a:off x="652102" y="3564410"/>
            <a:ext cx="605165" cy="436538"/>
            <a:chOff x="1318670" y="2187357"/>
            <a:chExt cx="758733" cy="667458"/>
          </a:xfrm>
        </p:grpSpPr>
        <p:sp>
          <p:nvSpPr>
            <p:cNvPr id="516" name="Freeform 515"/>
            <p:cNvSpPr/>
            <p:nvPr/>
          </p:nvSpPr>
          <p:spPr bwMode="auto">
            <a:xfrm rot="5628367">
              <a:off x="1383867" y="2161279"/>
              <a:ext cx="628339" cy="758733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517" name="Freeform 516"/>
            <p:cNvSpPr/>
            <p:nvPr/>
          </p:nvSpPr>
          <p:spPr bwMode="auto">
            <a:xfrm rot="5453253">
              <a:off x="1580735" y="1987580"/>
              <a:ext cx="105051" cy="504605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18" name="Group 517"/>
          <p:cNvGrpSpPr/>
          <p:nvPr/>
        </p:nvGrpSpPr>
        <p:grpSpPr>
          <a:xfrm>
            <a:off x="593931" y="1991264"/>
            <a:ext cx="605165" cy="436539"/>
            <a:chOff x="357039" y="3416751"/>
            <a:chExt cx="605165" cy="436539"/>
          </a:xfrm>
        </p:grpSpPr>
        <p:sp>
          <p:nvSpPr>
            <p:cNvPr id="519" name="Freeform 518"/>
            <p:cNvSpPr/>
            <p:nvPr/>
          </p:nvSpPr>
          <p:spPr bwMode="auto">
            <a:xfrm rot="5628367">
              <a:off x="454145" y="3345230"/>
              <a:ext cx="410954" cy="605165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520" name="Freeform 519"/>
            <p:cNvSpPr/>
            <p:nvPr/>
          </p:nvSpPr>
          <p:spPr bwMode="auto">
            <a:xfrm rot="5453253">
              <a:off x="573603" y="3249867"/>
              <a:ext cx="68706" cy="402473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21" name="Group 520"/>
          <p:cNvGrpSpPr/>
          <p:nvPr/>
        </p:nvGrpSpPr>
        <p:grpSpPr>
          <a:xfrm>
            <a:off x="620770" y="2497566"/>
            <a:ext cx="605165" cy="436539"/>
            <a:chOff x="357039" y="3416751"/>
            <a:chExt cx="605165" cy="436539"/>
          </a:xfrm>
        </p:grpSpPr>
        <p:sp>
          <p:nvSpPr>
            <p:cNvPr id="522" name="Freeform 521"/>
            <p:cNvSpPr/>
            <p:nvPr/>
          </p:nvSpPr>
          <p:spPr bwMode="auto">
            <a:xfrm rot="5628367">
              <a:off x="454145" y="3345230"/>
              <a:ext cx="410954" cy="605165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523" name="Freeform 522"/>
            <p:cNvSpPr/>
            <p:nvPr/>
          </p:nvSpPr>
          <p:spPr bwMode="auto">
            <a:xfrm rot="5453253">
              <a:off x="573603" y="3249867"/>
              <a:ext cx="68706" cy="402473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24" name="Group 523"/>
          <p:cNvGrpSpPr/>
          <p:nvPr/>
        </p:nvGrpSpPr>
        <p:grpSpPr>
          <a:xfrm>
            <a:off x="644534" y="3041050"/>
            <a:ext cx="605165" cy="436539"/>
            <a:chOff x="357039" y="3416751"/>
            <a:chExt cx="605165" cy="436539"/>
          </a:xfrm>
        </p:grpSpPr>
        <p:sp>
          <p:nvSpPr>
            <p:cNvPr id="525" name="Freeform 524"/>
            <p:cNvSpPr/>
            <p:nvPr/>
          </p:nvSpPr>
          <p:spPr bwMode="auto">
            <a:xfrm rot="5628367">
              <a:off x="454145" y="3345230"/>
              <a:ext cx="410954" cy="605165"/>
            </a:xfrm>
            <a:custGeom>
              <a:avLst/>
              <a:gdLst>
                <a:gd name="connsiteX0" fmla="*/ 0 w 1068979"/>
                <a:gd name="connsiteY0" fmla="*/ 330200 h 1241237"/>
                <a:gd name="connsiteX1" fmla="*/ 177800 w 1068979"/>
                <a:gd name="connsiteY1" fmla="*/ 88900 h 1241237"/>
                <a:gd name="connsiteX2" fmla="*/ 457200 w 1068979"/>
                <a:gd name="connsiteY2" fmla="*/ 0 h 1241237"/>
                <a:gd name="connsiteX3" fmla="*/ 762000 w 1068979"/>
                <a:gd name="connsiteY3" fmla="*/ 0 h 1241237"/>
                <a:gd name="connsiteX4" fmla="*/ 889000 w 1068979"/>
                <a:gd name="connsiteY4" fmla="*/ 88900 h 1241237"/>
                <a:gd name="connsiteX5" fmla="*/ 1028700 w 1068979"/>
                <a:gd name="connsiteY5" fmla="*/ 317500 h 1241237"/>
                <a:gd name="connsiteX6" fmla="*/ 1066800 w 1068979"/>
                <a:gd name="connsiteY6" fmla="*/ 622300 h 1241237"/>
                <a:gd name="connsiteX7" fmla="*/ 977900 w 1068979"/>
                <a:gd name="connsiteY7" fmla="*/ 1016000 h 1241237"/>
                <a:gd name="connsiteX8" fmla="*/ 711200 w 1068979"/>
                <a:gd name="connsiteY8" fmla="*/ 1231900 h 1241237"/>
                <a:gd name="connsiteX9" fmla="*/ 203200 w 1068979"/>
                <a:gd name="connsiteY9" fmla="*/ 1193800 h 1241237"/>
                <a:gd name="connsiteX10" fmla="*/ 114300 w 1068979"/>
                <a:gd name="connsiteY10" fmla="*/ 1117600 h 1241237"/>
                <a:gd name="connsiteX11" fmla="*/ 114300 w 1068979"/>
                <a:gd name="connsiteY11" fmla="*/ 1092200 h 124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979" h="1241237">
                  <a:moveTo>
                    <a:pt x="0" y="330200"/>
                  </a:moveTo>
                  <a:cubicBezTo>
                    <a:pt x="50800" y="237066"/>
                    <a:pt x="101600" y="143933"/>
                    <a:pt x="177800" y="88900"/>
                  </a:cubicBezTo>
                  <a:cubicBezTo>
                    <a:pt x="254000" y="33867"/>
                    <a:pt x="359833" y="14817"/>
                    <a:pt x="457200" y="0"/>
                  </a:cubicBezTo>
                  <a:cubicBezTo>
                    <a:pt x="554567" y="-14817"/>
                    <a:pt x="690033" y="-14817"/>
                    <a:pt x="762000" y="0"/>
                  </a:cubicBezTo>
                  <a:cubicBezTo>
                    <a:pt x="833967" y="14817"/>
                    <a:pt x="844550" y="35983"/>
                    <a:pt x="889000" y="88900"/>
                  </a:cubicBezTo>
                  <a:cubicBezTo>
                    <a:pt x="933450" y="141817"/>
                    <a:pt x="999067" y="228600"/>
                    <a:pt x="1028700" y="317500"/>
                  </a:cubicBezTo>
                  <a:cubicBezTo>
                    <a:pt x="1058333" y="406400"/>
                    <a:pt x="1075267" y="505883"/>
                    <a:pt x="1066800" y="622300"/>
                  </a:cubicBezTo>
                  <a:cubicBezTo>
                    <a:pt x="1058333" y="738717"/>
                    <a:pt x="1037167" y="914400"/>
                    <a:pt x="977900" y="1016000"/>
                  </a:cubicBezTo>
                  <a:cubicBezTo>
                    <a:pt x="918633" y="1117600"/>
                    <a:pt x="840317" y="1202267"/>
                    <a:pt x="711200" y="1231900"/>
                  </a:cubicBezTo>
                  <a:cubicBezTo>
                    <a:pt x="582083" y="1261533"/>
                    <a:pt x="302683" y="1212850"/>
                    <a:pt x="203200" y="1193800"/>
                  </a:cubicBezTo>
                  <a:cubicBezTo>
                    <a:pt x="103717" y="1174750"/>
                    <a:pt x="129117" y="1134533"/>
                    <a:pt x="114300" y="1117600"/>
                  </a:cubicBezTo>
                  <a:cubicBezTo>
                    <a:pt x="99483" y="1100667"/>
                    <a:pt x="106891" y="1096433"/>
                    <a:pt x="114300" y="1092200"/>
                  </a:cubicBezTo>
                </a:path>
              </a:pathLst>
            </a:custGeom>
            <a:noFill/>
            <a:ln w="571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  <p:sp>
          <p:nvSpPr>
            <p:cNvPr id="526" name="Freeform 525"/>
            <p:cNvSpPr/>
            <p:nvPr/>
          </p:nvSpPr>
          <p:spPr bwMode="auto">
            <a:xfrm rot="5453253">
              <a:off x="573603" y="3249867"/>
              <a:ext cx="68706" cy="402473"/>
            </a:xfrm>
            <a:custGeom>
              <a:avLst/>
              <a:gdLst>
                <a:gd name="connsiteX0" fmla="*/ 89821 w 178721"/>
                <a:gd name="connsiteY0" fmla="*/ 0 h 825500"/>
                <a:gd name="connsiteX1" fmla="*/ 921 w 178721"/>
                <a:gd name="connsiteY1" fmla="*/ 317500 h 825500"/>
                <a:gd name="connsiteX2" fmla="*/ 51721 w 178721"/>
                <a:gd name="connsiteY2" fmla="*/ 558800 h 825500"/>
                <a:gd name="connsiteX3" fmla="*/ 178721 w 178721"/>
                <a:gd name="connsiteY3" fmla="*/ 82550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721" h="825500">
                  <a:moveTo>
                    <a:pt x="89821" y="0"/>
                  </a:moveTo>
                  <a:cubicBezTo>
                    <a:pt x="48546" y="112183"/>
                    <a:pt x="7271" y="224367"/>
                    <a:pt x="921" y="317500"/>
                  </a:cubicBezTo>
                  <a:cubicBezTo>
                    <a:pt x="-5429" y="410633"/>
                    <a:pt x="22088" y="474133"/>
                    <a:pt x="51721" y="558800"/>
                  </a:cubicBezTo>
                  <a:cubicBezTo>
                    <a:pt x="81354" y="643467"/>
                    <a:pt x="130037" y="734483"/>
                    <a:pt x="178721" y="825500"/>
                  </a:cubicBezTo>
                </a:path>
              </a:pathLst>
            </a:cu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183490" y="1936962"/>
            <a:ext cx="433824" cy="365564"/>
            <a:chOff x="4106430" y="4449704"/>
            <a:chExt cx="575354" cy="484825"/>
          </a:xfrm>
        </p:grpSpPr>
        <p:sp>
          <p:nvSpPr>
            <p:cNvPr id="6" name="Oval 5"/>
            <p:cNvSpPr/>
            <p:nvPr/>
          </p:nvSpPr>
          <p:spPr>
            <a:xfrm>
              <a:off x="4154857" y="4449704"/>
              <a:ext cx="487836" cy="484825"/>
            </a:xfrm>
            <a:prstGeom prst="ellipse">
              <a:avLst/>
            </a:prstGeom>
            <a:noFill/>
            <a:ln w="571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Arc 8"/>
            <p:cNvSpPr/>
            <p:nvPr/>
          </p:nvSpPr>
          <p:spPr>
            <a:xfrm>
              <a:off x="4106430" y="4449704"/>
              <a:ext cx="536263" cy="347448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4" name="Arc 353"/>
            <p:cNvSpPr/>
            <p:nvPr/>
          </p:nvSpPr>
          <p:spPr>
            <a:xfrm flipH="1">
              <a:off x="4174184" y="4452078"/>
              <a:ext cx="507600" cy="265820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1" name="Isosceles Triangle 100"/>
          <p:cNvSpPr/>
          <p:nvPr/>
        </p:nvSpPr>
        <p:spPr>
          <a:xfrm rot="12436484">
            <a:off x="4190457" y="1893522"/>
            <a:ext cx="62011" cy="93836"/>
          </a:xfrm>
          <a:prstGeom prst="triangle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3" name="Isosceles Triangle 472"/>
          <p:cNvSpPr/>
          <p:nvPr/>
        </p:nvSpPr>
        <p:spPr>
          <a:xfrm rot="8793214">
            <a:off x="4579705" y="1899014"/>
            <a:ext cx="62011" cy="93836"/>
          </a:xfrm>
          <a:prstGeom prst="triangle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76" name="Group 475"/>
          <p:cNvGrpSpPr/>
          <p:nvPr/>
        </p:nvGrpSpPr>
        <p:grpSpPr>
          <a:xfrm>
            <a:off x="4183490" y="2532538"/>
            <a:ext cx="433824" cy="365564"/>
            <a:chOff x="4106430" y="4449704"/>
            <a:chExt cx="575354" cy="484825"/>
          </a:xfrm>
        </p:grpSpPr>
        <p:sp>
          <p:nvSpPr>
            <p:cNvPr id="480" name="Oval 479"/>
            <p:cNvSpPr/>
            <p:nvPr/>
          </p:nvSpPr>
          <p:spPr>
            <a:xfrm>
              <a:off x="4154857" y="4449704"/>
              <a:ext cx="487836" cy="484825"/>
            </a:xfrm>
            <a:prstGeom prst="ellipse">
              <a:avLst/>
            </a:prstGeom>
            <a:noFill/>
            <a:ln w="571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1" name="Arc 480"/>
            <p:cNvSpPr/>
            <p:nvPr/>
          </p:nvSpPr>
          <p:spPr>
            <a:xfrm>
              <a:off x="4106430" y="4449704"/>
              <a:ext cx="536263" cy="347448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7" name="Arc 486"/>
            <p:cNvSpPr/>
            <p:nvPr/>
          </p:nvSpPr>
          <p:spPr>
            <a:xfrm flipH="1">
              <a:off x="4174184" y="4452078"/>
              <a:ext cx="507600" cy="265820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8" name="Isosceles Triangle 487"/>
          <p:cNvSpPr/>
          <p:nvPr/>
        </p:nvSpPr>
        <p:spPr>
          <a:xfrm rot="12436484">
            <a:off x="4190457" y="2489098"/>
            <a:ext cx="62011" cy="93836"/>
          </a:xfrm>
          <a:prstGeom prst="triangle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9" name="Isosceles Triangle 488"/>
          <p:cNvSpPr/>
          <p:nvPr/>
        </p:nvSpPr>
        <p:spPr>
          <a:xfrm rot="8793214">
            <a:off x="4579705" y="2494590"/>
            <a:ext cx="62011" cy="93836"/>
          </a:xfrm>
          <a:prstGeom prst="triangle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90" name="Group 489"/>
          <p:cNvGrpSpPr/>
          <p:nvPr/>
        </p:nvGrpSpPr>
        <p:grpSpPr>
          <a:xfrm>
            <a:off x="4206898" y="3108602"/>
            <a:ext cx="433824" cy="365564"/>
            <a:chOff x="4106430" y="4449704"/>
            <a:chExt cx="575354" cy="484825"/>
          </a:xfrm>
        </p:grpSpPr>
        <p:sp>
          <p:nvSpPr>
            <p:cNvPr id="491" name="Oval 490"/>
            <p:cNvSpPr/>
            <p:nvPr/>
          </p:nvSpPr>
          <p:spPr>
            <a:xfrm>
              <a:off x="4154857" y="4449704"/>
              <a:ext cx="487836" cy="484825"/>
            </a:xfrm>
            <a:prstGeom prst="ellipse">
              <a:avLst/>
            </a:prstGeom>
            <a:noFill/>
            <a:ln w="571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4" name="Arc 513"/>
            <p:cNvSpPr/>
            <p:nvPr/>
          </p:nvSpPr>
          <p:spPr>
            <a:xfrm>
              <a:off x="4106430" y="4449704"/>
              <a:ext cx="536263" cy="347448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8" name="Arc 527"/>
            <p:cNvSpPr/>
            <p:nvPr/>
          </p:nvSpPr>
          <p:spPr>
            <a:xfrm flipH="1">
              <a:off x="4174184" y="4452078"/>
              <a:ext cx="507600" cy="265820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9" name="Isosceles Triangle 528"/>
          <p:cNvSpPr/>
          <p:nvPr/>
        </p:nvSpPr>
        <p:spPr>
          <a:xfrm rot="12436484">
            <a:off x="4213865" y="3065162"/>
            <a:ext cx="62011" cy="93836"/>
          </a:xfrm>
          <a:prstGeom prst="triangle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0" name="Isosceles Triangle 529"/>
          <p:cNvSpPr/>
          <p:nvPr/>
        </p:nvSpPr>
        <p:spPr>
          <a:xfrm rot="8793214">
            <a:off x="4603113" y="3070654"/>
            <a:ext cx="62011" cy="93836"/>
          </a:xfrm>
          <a:prstGeom prst="triangle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1" name="Group 530"/>
          <p:cNvGrpSpPr/>
          <p:nvPr/>
        </p:nvGrpSpPr>
        <p:grpSpPr>
          <a:xfrm>
            <a:off x="4206898" y="3684666"/>
            <a:ext cx="433824" cy="365564"/>
            <a:chOff x="4106430" y="4449704"/>
            <a:chExt cx="575354" cy="484825"/>
          </a:xfrm>
        </p:grpSpPr>
        <p:sp>
          <p:nvSpPr>
            <p:cNvPr id="532" name="Oval 531"/>
            <p:cNvSpPr/>
            <p:nvPr/>
          </p:nvSpPr>
          <p:spPr>
            <a:xfrm>
              <a:off x="4154857" y="4449704"/>
              <a:ext cx="487836" cy="484825"/>
            </a:xfrm>
            <a:prstGeom prst="ellipse">
              <a:avLst/>
            </a:prstGeom>
            <a:noFill/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3" name="Arc 532"/>
            <p:cNvSpPr/>
            <p:nvPr/>
          </p:nvSpPr>
          <p:spPr>
            <a:xfrm>
              <a:off x="4106430" y="4449704"/>
              <a:ext cx="536263" cy="347448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4" name="Arc 533"/>
            <p:cNvSpPr/>
            <p:nvPr/>
          </p:nvSpPr>
          <p:spPr>
            <a:xfrm flipH="1">
              <a:off x="4174184" y="4452078"/>
              <a:ext cx="507600" cy="265820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5" name="Isosceles Triangle 534"/>
          <p:cNvSpPr/>
          <p:nvPr/>
        </p:nvSpPr>
        <p:spPr>
          <a:xfrm rot="12436484">
            <a:off x="4213865" y="3641226"/>
            <a:ext cx="62011" cy="93836"/>
          </a:xfrm>
          <a:prstGeom prst="triangle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6" name="Isosceles Triangle 535"/>
          <p:cNvSpPr/>
          <p:nvPr/>
        </p:nvSpPr>
        <p:spPr>
          <a:xfrm rot="8793214">
            <a:off x="4603113" y="3646718"/>
            <a:ext cx="62011" cy="93836"/>
          </a:xfrm>
          <a:prstGeom prst="triangle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7" name="Group 106"/>
          <p:cNvGrpSpPr/>
          <p:nvPr/>
        </p:nvGrpSpPr>
        <p:grpSpPr>
          <a:xfrm>
            <a:off x="5744043" y="2129350"/>
            <a:ext cx="1188000" cy="0"/>
            <a:chOff x="5580112" y="4642866"/>
            <a:chExt cx="1388012" cy="0"/>
          </a:xfrm>
        </p:grpSpPr>
        <p:cxnSp>
          <p:nvCxnSpPr>
            <p:cNvPr id="538" name="Straight Connector 537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9" name="Group 538"/>
          <p:cNvGrpSpPr/>
          <p:nvPr/>
        </p:nvGrpSpPr>
        <p:grpSpPr>
          <a:xfrm>
            <a:off x="5744043" y="2220185"/>
            <a:ext cx="1188000" cy="0"/>
            <a:chOff x="5580112" y="4642866"/>
            <a:chExt cx="1388012" cy="0"/>
          </a:xfrm>
        </p:grpSpPr>
        <p:cxnSp>
          <p:nvCxnSpPr>
            <p:cNvPr id="540" name="Straight Connector 539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Straight Connector 540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2" name="Group 541"/>
          <p:cNvGrpSpPr/>
          <p:nvPr/>
        </p:nvGrpSpPr>
        <p:grpSpPr>
          <a:xfrm>
            <a:off x="5744043" y="2322038"/>
            <a:ext cx="1188000" cy="0"/>
            <a:chOff x="5580112" y="4642866"/>
            <a:chExt cx="1388012" cy="0"/>
          </a:xfrm>
        </p:grpSpPr>
        <p:cxnSp>
          <p:nvCxnSpPr>
            <p:cNvPr id="543" name="Straight Connector 542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Straight Connector 543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4" name="Group 553"/>
          <p:cNvGrpSpPr/>
          <p:nvPr/>
        </p:nvGrpSpPr>
        <p:grpSpPr>
          <a:xfrm>
            <a:off x="5744043" y="3120105"/>
            <a:ext cx="1188000" cy="0"/>
            <a:chOff x="5580112" y="4642866"/>
            <a:chExt cx="1388012" cy="0"/>
          </a:xfrm>
        </p:grpSpPr>
        <p:cxnSp>
          <p:nvCxnSpPr>
            <p:cNvPr id="555" name="Straight Connector 554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Straight Connector 555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7" name="Group 556"/>
          <p:cNvGrpSpPr/>
          <p:nvPr/>
        </p:nvGrpSpPr>
        <p:grpSpPr>
          <a:xfrm>
            <a:off x="5744043" y="3210940"/>
            <a:ext cx="1188000" cy="0"/>
            <a:chOff x="5580112" y="4642866"/>
            <a:chExt cx="1388012" cy="0"/>
          </a:xfrm>
        </p:grpSpPr>
        <p:cxnSp>
          <p:nvCxnSpPr>
            <p:cNvPr id="558" name="Straight Connector 557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Straight Connector 558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0" name="Group 559"/>
          <p:cNvGrpSpPr/>
          <p:nvPr/>
        </p:nvGrpSpPr>
        <p:grpSpPr>
          <a:xfrm>
            <a:off x="5744043" y="3301776"/>
            <a:ext cx="1188000" cy="0"/>
            <a:chOff x="5580112" y="4642866"/>
            <a:chExt cx="1388012" cy="0"/>
          </a:xfrm>
        </p:grpSpPr>
        <p:cxnSp>
          <p:nvCxnSpPr>
            <p:cNvPr id="561" name="Straight Connector 560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Straight Connector 561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6" name="Group 565"/>
          <p:cNvGrpSpPr/>
          <p:nvPr/>
        </p:nvGrpSpPr>
        <p:grpSpPr>
          <a:xfrm>
            <a:off x="5744043" y="2621087"/>
            <a:ext cx="1188000" cy="0"/>
            <a:chOff x="5580112" y="4642866"/>
            <a:chExt cx="1388012" cy="0"/>
          </a:xfrm>
        </p:grpSpPr>
        <p:cxnSp>
          <p:nvCxnSpPr>
            <p:cNvPr id="567" name="Straight Connector 566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Straight Connector 567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9" name="Group 568"/>
          <p:cNvGrpSpPr/>
          <p:nvPr/>
        </p:nvGrpSpPr>
        <p:grpSpPr>
          <a:xfrm>
            <a:off x="5744043" y="2711922"/>
            <a:ext cx="1188000" cy="0"/>
            <a:chOff x="5580112" y="4642866"/>
            <a:chExt cx="1388012" cy="0"/>
          </a:xfrm>
        </p:grpSpPr>
        <p:cxnSp>
          <p:nvCxnSpPr>
            <p:cNvPr id="570" name="Straight Connector 569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Straight Connector 570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2" name="Group 571"/>
          <p:cNvGrpSpPr/>
          <p:nvPr/>
        </p:nvGrpSpPr>
        <p:grpSpPr>
          <a:xfrm>
            <a:off x="5744043" y="2802758"/>
            <a:ext cx="1188000" cy="0"/>
            <a:chOff x="5580112" y="4642866"/>
            <a:chExt cx="1388012" cy="0"/>
          </a:xfrm>
        </p:grpSpPr>
        <p:cxnSp>
          <p:nvCxnSpPr>
            <p:cNvPr id="573" name="Straight Connector 572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Straight Connector 573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5" name="Group 574"/>
          <p:cNvGrpSpPr/>
          <p:nvPr/>
        </p:nvGrpSpPr>
        <p:grpSpPr>
          <a:xfrm>
            <a:off x="5744043" y="3622859"/>
            <a:ext cx="1080000" cy="0"/>
            <a:chOff x="5580112" y="4642866"/>
            <a:chExt cx="1388012" cy="0"/>
          </a:xfrm>
        </p:grpSpPr>
        <p:cxnSp>
          <p:nvCxnSpPr>
            <p:cNvPr id="576" name="Straight Connector 575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Straight Connector 576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8" name="Group 577"/>
          <p:cNvGrpSpPr/>
          <p:nvPr/>
        </p:nvGrpSpPr>
        <p:grpSpPr>
          <a:xfrm>
            <a:off x="5744043" y="3713694"/>
            <a:ext cx="1080000" cy="0"/>
            <a:chOff x="5580112" y="4642866"/>
            <a:chExt cx="1388012" cy="0"/>
          </a:xfrm>
        </p:grpSpPr>
        <p:cxnSp>
          <p:nvCxnSpPr>
            <p:cNvPr id="579" name="Straight Connector 578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Straight Connector 579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2" name="Straight Connector 581"/>
          <p:cNvCxnSpPr/>
          <p:nvPr/>
        </p:nvCxnSpPr>
        <p:spPr>
          <a:xfrm>
            <a:off x="5744043" y="3804530"/>
            <a:ext cx="1080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Straight Connector 582"/>
          <p:cNvCxnSpPr/>
          <p:nvPr/>
        </p:nvCxnSpPr>
        <p:spPr>
          <a:xfrm>
            <a:off x="5912129" y="3804530"/>
            <a:ext cx="756305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4" name="Group 583"/>
          <p:cNvGrpSpPr/>
          <p:nvPr/>
        </p:nvGrpSpPr>
        <p:grpSpPr>
          <a:xfrm>
            <a:off x="5744043" y="3885048"/>
            <a:ext cx="1080000" cy="0"/>
            <a:chOff x="5580112" y="4642866"/>
            <a:chExt cx="1388012" cy="0"/>
          </a:xfrm>
        </p:grpSpPr>
        <p:cxnSp>
          <p:nvCxnSpPr>
            <p:cNvPr id="585" name="Straight Connector 584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Straight Connector 585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7" name="Group 586"/>
          <p:cNvGrpSpPr/>
          <p:nvPr/>
        </p:nvGrpSpPr>
        <p:grpSpPr>
          <a:xfrm>
            <a:off x="5744043" y="3975883"/>
            <a:ext cx="1080000" cy="0"/>
            <a:chOff x="5580112" y="4642866"/>
            <a:chExt cx="1388012" cy="0"/>
          </a:xfrm>
        </p:grpSpPr>
        <p:cxnSp>
          <p:nvCxnSpPr>
            <p:cNvPr id="588" name="Straight Connector 587"/>
            <p:cNvCxnSpPr/>
            <p:nvPr/>
          </p:nvCxnSpPr>
          <p:spPr>
            <a:xfrm>
              <a:off x="5580112" y="4642866"/>
              <a:ext cx="138801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Straight Connector 588"/>
            <p:cNvCxnSpPr/>
            <p:nvPr/>
          </p:nvCxnSpPr>
          <p:spPr>
            <a:xfrm>
              <a:off x="5796136" y="4642866"/>
              <a:ext cx="972000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90" name="Straight Connector 589"/>
          <p:cNvCxnSpPr/>
          <p:nvPr/>
        </p:nvCxnSpPr>
        <p:spPr>
          <a:xfrm>
            <a:off x="5744043" y="4066719"/>
            <a:ext cx="1080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Straight Connector 590"/>
          <p:cNvCxnSpPr/>
          <p:nvPr/>
        </p:nvCxnSpPr>
        <p:spPr>
          <a:xfrm>
            <a:off x="5912129" y="4066719"/>
            <a:ext cx="756305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2" name="Rectangle 97"/>
          <p:cNvSpPr>
            <a:spLocks noChangeArrowheads="1"/>
          </p:cNvSpPr>
          <p:nvPr/>
        </p:nvSpPr>
        <p:spPr bwMode="auto">
          <a:xfrm>
            <a:off x="3960776" y="1529295"/>
            <a:ext cx="11287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0" lang="en-GB" altLang="ja-JP" sz="1400" b="1" dirty="0" smtClean="0">
                <a:latin typeface="Calibri" pitchFamily="127" charset="0"/>
              </a:rPr>
              <a:t>Inverse PCR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1339255" y="2172328"/>
            <a:ext cx="7199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schemeClr val="accent1"/>
                </a:solidFill>
                <a:latin typeface="Calibri" pitchFamily="127" charset="0"/>
              </a:rPr>
              <a:t>2</a:t>
            </a:r>
            <a:r>
              <a:rPr lang="en-US" altLang="ja-JP" sz="1400" b="1" baseline="30000" dirty="0" smtClean="0">
                <a:solidFill>
                  <a:schemeClr val="accent1"/>
                </a:solidFill>
                <a:latin typeface="Calibri" pitchFamily="127" charset="0"/>
              </a:rPr>
              <a:t>nd</a:t>
            </a:r>
            <a:r>
              <a:rPr lang="en-US" altLang="ja-JP" sz="1400" b="1" dirty="0" smtClean="0">
                <a:solidFill>
                  <a:schemeClr val="accent1"/>
                </a:solidFill>
                <a:latin typeface="Calibri" pitchFamily="127" charset="0"/>
              </a:rPr>
              <a:t> RE</a:t>
            </a:r>
            <a:endParaRPr lang="en-US" altLang="ja-JP" sz="1400" b="1" dirty="0">
              <a:solidFill>
                <a:schemeClr val="accent1"/>
              </a:solidFill>
              <a:latin typeface="Calibri" pitchFamily="127" charset="0"/>
            </a:endParaRPr>
          </a:p>
        </p:txBody>
      </p:sp>
      <p:sp>
        <p:nvSpPr>
          <p:cNvPr id="595" name="Right Bracket 594"/>
          <p:cNvSpPr/>
          <p:nvPr/>
        </p:nvSpPr>
        <p:spPr bwMode="auto">
          <a:xfrm>
            <a:off x="7155326" y="2148410"/>
            <a:ext cx="147280" cy="121149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96" name="Rectangle 97"/>
          <p:cNvSpPr>
            <a:spLocks noChangeArrowheads="1"/>
          </p:cNvSpPr>
          <p:nvPr/>
        </p:nvSpPr>
        <p:spPr bwMode="auto">
          <a:xfrm>
            <a:off x="7432397" y="2546043"/>
            <a:ext cx="156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0" lang="en-GB" altLang="ja-JP" sz="1600" b="1" dirty="0" smtClean="0">
                <a:solidFill>
                  <a:srgbClr val="002060"/>
                </a:solidFill>
                <a:latin typeface="Calibri" pitchFamily="127" charset="0"/>
              </a:rPr>
              <a:t>1 or more</a:t>
            </a:r>
            <a:endParaRPr kumimoji="0" lang="en-GB" altLang="ja-JP" sz="1600" b="1" dirty="0">
              <a:solidFill>
                <a:srgbClr val="002060"/>
              </a:solidFill>
              <a:latin typeface="Calibri" pitchFamily="127" charset="0"/>
            </a:endParaRPr>
          </a:p>
        </p:txBody>
      </p:sp>
      <p:sp>
        <p:nvSpPr>
          <p:cNvPr id="597" name="Rectangle 97"/>
          <p:cNvSpPr>
            <a:spLocks noChangeArrowheads="1"/>
          </p:cNvSpPr>
          <p:nvPr/>
        </p:nvSpPr>
        <p:spPr bwMode="auto">
          <a:xfrm>
            <a:off x="7432397" y="3632233"/>
            <a:ext cx="156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0" lang="en-GB" altLang="ja-JP" sz="1600" b="1" dirty="0" smtClean="0">
                <a:solidFill>
                  <a:srgbClr val="002060"/>
                </a:solidFill>
                <a:latin typeface="Calibri" pitchFamily="127" charset="0"/>
              </a:rPr>
              <a:t>1 or more</a:t>
            </a:r>
            <a:endParaRPr kumimoji="0" lang="en-GB" altLang="ja-JP" sz="1600" b="1" dirty="0">
              <a:solidFill>
                <a:srgbClr val="002060"/>
              </a:solidFill>
              <a:latin typeface="Calibri" pitchFamily="127" charset="0"/>
            </a:endParaRPr>
          </a:p>
        </p:txBody>
      </p:sp>
      <p:sp>
        <p:nvSpPr>
          <p:cNvPr id="598" name="Right Bracket 597"/>
          <p:cNvSpPr/>
          <p:nvPr/>
        </p:nvSpPr>
        <p:spPr bwMode="auto">
          <a:xfrm>
            <a:off x="7166478" y="3535161"/>
            <a:ext cx="136128" cy="56994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5" name="Rectangle 264"/>
          <p:cNvSpPr/>
          <p:nvPr/>
        </p:nvSpPr>
        <p:spPr>
          <a:xfrm>
            <a:off x="721199" y="612815"/>
            <a:ext cx="618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latin typeface="Calibri" pitchFamily="127" charset="0"/>
              </a:rPr>
              <a:t>1</a:t>
            </a:r>
            <a:r>
              <a:rPr lang="en-US" altLang="ja-JP" sz="1400" b="1" baseline="30000" dirty="0" smtClean="0">
                <a:latin typeface="Calibri" pitchFamily="127" charset="0"/>
              </a:rPr>
              <a:t>st</a:t>
            </a:r>
            <a:r>
              <a:rPr lang="en-US" altLang="ja-JP" sz="1400" b="1" dirty="0" smtClean="0">
                <a:latin typeface="Calibri" pitchFamily="127" charset="0"/>
              </a:rPr>
              <a:t> RE</a:t>
            </a:r>
            <a:endParaRPr lang="en-US" altLang="ja-JP" sz="1400" b="1" dirty="0">
              <a:latin typeface="Calibri" pitchFamily="127" charset="0"/>
            </a:endParaRPr>
          </a:p>
        </p:txBody>
      </p:sp>
      <p:cxnSp>
        <p:nvCxnSpPr>
          <p:cNvPr id="270" name="Straight Arrow Connector 269"/>
          <p:cNvCxnSpPr/>
          <p:nvPr/>
        </p:nvCxnSpPr>
        <p:spPr>
          <a:xfrm>
            <a:off x="3004329" y="3272111"/>
            <a:ext cx="473789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Rectangle 97"/>
          <p:cNvSpPr>
            <a:spLocks noChangeArrowheads="1"/>
          </p:cNvSpPr>
          <p:nvPr/>
        </p:nvSpPr>
        <p:spPr bwMode="auto">
          <a:xfrm>
            <a:off x="5051132" y="6347708"/>
            <a:ext cx="11287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0" lang="en-GB" altLang="ja-JP" sz="1400" b="1" dirty="0" smtClean="0">
                <a:solidFill>
                  <a:srgbClr val="00B0F0"/>
                </a:solidFill>
                <a:latin typeface="Calibri" pitchFamily="127" charset="0"/>
              </a:rPr>
              <a:t>linker</a:t>
            </a:r>
            <a:endParaRPr kumimoji="0" lang="en-GB" altLang="ja-JP" sz="1400" b="1" dirty="0" smtClean="0">
              <a:solidFill>
                <a:srgbClr val="00B0F0"/>
              </a:solidFill>
              <a:latin typeface="Calibri" pitchFamily="127" charset="0"/>
            </a:endParaRPr>
          </a:p>
        </p:txBody>
      </p:sp>
      <p:cxnSp>
        <p:nvCxnSpPr>
          <p:cNvPr id="304" name="Straight Arrow Connector 303"/>
          <p:cNvCxnSpPr/>
          <p:nvPr/>
        </p:nvCxnSpPr>
        <p:spPr>
          <a:xfrm>
            <a:off x="3004329" y="5547033"/>
            <a:ext cx="27705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Title 1"/>
          <p:cNvSpPr txBox="1">
            <a:spLocks/>
          </p:cNvSpPr>
          <p:nvPr/>
        </p:nvSpPr>
        <p:spPr bwMode="auto">
          <a:xfrm>
            <a:off x="3620108" y="286477"/>
            <a:ext cx="1639718" cy="628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127" charset="-128"/>
                <a:cs typeface="ＭＳ Ｐゴシック" pitchFamily="127" charset="-128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9pPr>
          </a:lstStyle>
          <a:p>
            <a:r>
              <a:rPr kumimoji="0" lang="en-GB" sz="1400" b="1" dirty="0" smtClean="0">
                <a:latin typeface="+mn-lt"/>
              </a:rPr>
              <a:t>1 event</a:t>
            </a:r>
            <a:endParaRPr kumimoji="0" lang="en-GB" sz="1400" b="1" dirty="0">
              <a:latin typeface="+mn-lt"/>
            </a:endParaRPr>
          </a:p>
        </p:txBody>
      </p:sp>
      <p:sp>
        <p:nvSpPr>
          <p:cNvPr id="308" name="Title 1"/>
          <p:cNvSpPr txBox="1">
            <a:spLocks/>
          </p:cNvSpPr>
          <p:nvPr/>
        </p:nvSpPr>
        <p:spPr bwMode="auto">
          <a:xfrm>
            <a:off x="2840301" y="1097255"/>
            <a:ext cx="678085" cy="33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127" charset="-128"/>
                <a:cs typeface="ＭＳ Ｐゴシック" pitchFamily="127" charset="-128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9pPr>
          </a:lstStyle>
          <a:p>
            <a:r>
              <a:rPr kumimoji="0" lang="en-GB" sz="1600" b="1" dirty="0" smtClean="0">
                <a:latin typeface="+mn-lt"/>
              </a:rPr>
              <a:t>I</a:t>
            </a:r>
            <a:endParaRPr kumimoji="0" lang="en-GB" sz="1600" b="1" dirty="0">
              <a:latin typeface="+mn-lt"/>
            </a:endParaRPr>
          </a:p>
        </p:txBody>
      </p:sp>
      <p:sp>
        <p:nvSpPr>
          <p:cNvPr id="309" name="Title 1"/>
          <p:cNvSpPr txBox="1">
            <a:spLocks/>
          </p:cNvSpPr>
          <p:nvPr/>
        </p:nvSpPr>
        <p:spPr bwMode="auto">
          <a:xfrm>
            <a:off x="3656581" y="1097255"/>
            <a:ext cx="678085" cy="33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127" charset="-128"/>
                <a:cs typeface="ＭＳ Ｐゴシック" pitchFamily="127" charset="-128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127" charset="0"/>
                <a:ea typeface="ＭＳ Ｐゴシック" pitchFamily="127" charset="-128"/>
                <a:cs typeface="ＭＳ Ｐゴシック" pitchFamily="127" charset="-128"/>
              </a:defRPr>
            </a:lvl9pPr>
          </a:lstStyle>
          <a:p>
            <a:r>
              <a:rPr kumimoji="0" lang="en-GB" sz="1600" b="1" dirty="0" smtClean="0">
                <a:latin typeface="+mn-lt"/>
              </a:rPr>
              <a:t>II</a:t>
            </a:r>
            <a:endParaRPr kumimoji="0" lang="en-GB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23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266</Words>
  <Application>Microsoft Office PowerPoint</Application>
  <PresentationFormat>On-screen Show (4:3)</PresentationFormat>
  <Paragraphs>27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Imperial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Yaguchi, Hiroko</dc:creator>
  <cp:lastModifiedBy>Yaguchi, Hiroko</cp:lastModifiedBy>
  <cp:revision>45</cp:revision>
  <cp:lastPrinted>2018-05-04T15:05:27Z</cp:lastPrinted>
  <dcterms:created xsi:type="dcterms:W3CDTF">2018-04-30T14:22:07Z</dcterms:created>
  <dcterms:modified xsi:type="dcterms:W3CDTF">2018-05-08T11:25:02Z</dcterms:modified>
</cp:coreProperties>
</file>