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notesMasterIdLst>
    <p:notesMasterId r:id="rId11"/>
  </p:notesMasterIdLst>
  <p:sldIdLst>
    <p:sldId id="361" r:id="rId2"/>
    <p:sldId id="358" r:id="rId3"/>
    <p:sldId id="304" r:id="rId4"/>
    <p:sldId id="363" r:id="rId5"/>
    <p:sldId id="325" r:id="rId6"/>
    <p:sldId id="365" r:id="rId7"/>
    <p:sldId id="366" r:id="rId8"/>
    <p:sldId id="367" r:id="rId9"/>
    <p:sldId id="364" r:id="rId10"/>
  </p:sldIdLst>
  <p:sldSz cx="6858000" cy="9144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kit Jambusaria" initials="AJ" lastIdx="1" clrIdx="0">
    <p:extLst>
      <p:ext uri="{19B8F6BF-5375-455C-9EA6-DF929625EA0E}">
        <p15:presenceInfo xmlns:p15="http://schemas.microsoft.com/office/powerpoint/2012/main" userId="c462e9887dac255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6B73"/>
    <a:srgbClr val="37AF37"/>
    <a:srgbClr val="E44ADD"/>
    <a:srgbClr val="ABBE92"/>
    <a:srgbClr val="92FF50"/>
    <a:srgbClr val="3333CC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800" autoAdjust="0"/>
  </p:normalViewPr>
  <p:slideViewPr>
    <p:cSldViewPr>
      <p:cViewPr varScale="1">
        <p:scale>
          <a:sx n="86" d="100"/>
          <a:sy n="86" d="100"/>
        </p:scale>
        <p:origin x="2988" y="102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0E92DD-AC18-464B-B7E8-CF2574D1608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2DD02EB-D315-4951-9AA8-63CE181328AA}">
      <dgm:prSet phldrT="[Text]" custT="1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en-US" sz="1400" b="1" dirty="0"/>
            <a:t>PGSEA</a:t>
          </a:r>
        </a:p>
      </dgm:t>
    </dgm:pt>
    <dgm:pt modelId="{3978B52A-1E1D-47FE-AAF7-EED93D74D559}" type="parTrans" cxnId="{326850F3-6838-4466-8FCA-E745CC349040}">
      <dgm:prSet/>
      <dgm:spPr/>
      <dgm:t>
        <a:bodyPr/>
        <a:lstStyle/>
        <a:p>
          <a:endParaRPr lang="en-US"/>
        </a:p>
      </dgm:t>
    </dgm:pt>
    <dgm:pt modelId="{3B52F304-F20A-4A46-80D4-DC4C8F977E48}" type="sibTrans" cxnId="{326850F3-6838-4466-8FCA-E745CC349040}">
      <dgm:prSet/>
      <dgm:spPr/>
      <dgm:t>
        <a:bodyPr/>
        <a:lstStyle/>
        <a:p>
          <a:endParaRPr lang="en-US"/>
        </a:p>
      </dgm:t>
    </dgm:pt>
    <dgm:pt modelId="{D61F779F-27A9-4709-AAC3-FFC98DB46B5F}">
      <dgm:prSet phldrT="[Text]" custT="1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en-US" sz="1400" b="1" dirty="0"/>
            <a:t>GSEA</a:t>
          </a:r>
        </a:p>
      </dgm:t>
    </dgm:pt>
    <dgm:pt modelId="{15819E95-0B1B-4020-8CFB-09BEB9244B8E}" type="parTrans" cxnId="{6BDACF7E-5513-4482-8260-F328DDA087A0}">
      <dgm:prSet/>
      <dgm:spPr/>
      <dgm:t>
        <a:bodyPr/>
        <a:lstStyle/>
        <a:p>
          <a:endParaRPr lang="en-US"/>
        </a:p>
      </dgm:t>
    </dgm:pt>
    <dgm:pt modelId="{5F917F61-8B55-4DEB-95FF-9C67F874DAA1}" type="sibTrans" cxnId="{6BDACF7E-5513-4482-8260-F328DDA087A0}">
      <dgm:prSet/>
      <dgm:spPr/>
      <dgm:t>
        <a:bodyPr/>
        <a:lstStyle/>
        <a:p>
          <a:endParaRPr lang="en-US"/>
        </a:p>
      </dgm:t>
    </dgm:pt>
    <dgm:pt modelId="{489CB8A8-3DBE-44CB-A3D2-677A114B4998}">
      <dgm:prSet phldrT="[Text]" custT="1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en-US" sz="1400" b="1" dirty="0"/>
            <a:t>HeteroPath</a:t>
          </a:r>
        </a:p>
      </dgm:t>
    </dgm:pt>
    <dgm:pt modelId="{19ED36F3-F0D8-4D3A-B423-D900BECE6ABA}" type="parTrans" cxnId="{6B68E83A-FF71-4E02-AB73-0FE15394A9BC}">
      <dgm:prSet/>
      <dgm:spPr/>
      <dgm:t>
        <a:bodyPr/>
        <a:lstStyle/>
        <a:p>
          <a:endParaRPr lang="en-US"/>
        </a:p>
      </dgm:t>
    </dgm:pt>
    <dgm:pt modelId="{57D58349-C404-43E8-996B-CAA02C6BF68D}" type="sibTrans" cxnId="{6B68E83A-FF71-4E02-AB73-0FE15394A9BC}">
      <dgm:prSet/>
      <dgm:spPr/>
      <dgm:t>
        <a:bodyPr/>
        <a:lstStyle/>
        <a:p>
          <a:endParaRPr lang="en-US"/>
        </a:p>
      </dgm:t>
    </dgm:pt>
    <dgm:pt modelId="{AD911E85-9E49-4582-9FA3-75F3F8247361}" type="pres">
      <dgm:prSet presAssocID="{9C0E92DD-AC18-464B-B7E8-CF2574D1608B}" presName="compositeShape" presStyleCnt="0">
        <dgm:presLayoutVars>
          <dgm:chMax val="7"/>
          <dgm:dir/>
          <dgm:resizeHandles val="exact"/>
        </dgm:presLayoutVars>
      </dgm:prSet>
      <dgm:spPr/>
    </dgm:pt>
    <dgm:pt modelId="{D93030FF-CF75-4CC3-9B78-73C9DF973003}" type="pres">
      <dgm:prSet presAssocID="{12DD02EB-D315-4951-9AA8-63CE181328AA}" presName="circ1" presStyleLbl="vennNode1" presStyleIdx="0" presStyleCnt="3"/>
      <dgm:spPr/>
    </dgm:pt>
    <dgm:pt modelId="{2518D39F-9B10-4CC2-87F2-BEC1B73F6182}" type="pres">
      <dgm:prSet presAssocID="{12DD02EB-D315-4951-9AA8-63CE181328A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690F0CD-E22A-4C29-9C50-1884E68D2D9D}" type="pres">
      <dgm:prSet presAssocID="{D61F779F-27A9-4709-AAC3-FFC98DB46B5F}" presName="circ2" presStyleLbl="vennNode1" presStyleIdx="1" presStyleCnt="3"/>
      <dgm:spPr/>
    </dgm:pt>
    <dgm:pt modelId="{1736AD90-343D-4025-8340-22D8A5134D71}" type="pres">
      <dgm:prSet presAssocID="{D61F779F-27A9-4709-AAC3-FFC98DB46B5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A55F27C-B22F-4F8B-92A9-D3D73D98DA26}" type="pres">
      <dgm:prSet presAssocID="{489CB8A8-3DBE-44CB-A3D2-677A114B4998}" presName="circ3" presStyleLbl="vennNode1" presStyleIdx="2" presStyleCnt="3"/>
      <dgm:spPr/>
    </dgm:pt>
    <dgm:pt modelId="{56DE710F-375C-4493-828B-7B31C6A0C767}" type="pres">
      <dgm:prSet presAssocID="{489CB8A8-3DBE-44CB-A3D2-677A114B499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14C85923-EA02-4F7F-99F4-13E1A90759D5}" type="presOf" srcId="{D61F779F-27A9-4709-AAC3-FFC98DB46B5F}" destId="{1736AD90-343D-4025-8340-22D8A5134D71}" srcOrd="1" destOrd="0" presId="urn:microsoft.com/office/officeart/2005/8/layout/venn1"/>
    <dgm:cxn modelId="{12912B32-1806-42C6-AAD0-0C63418F4BE6}" type="presOf" srcId="{489CB8A8-3DBE-44CB-A3D2-677A114B4998}" destId="{9A55F27C-B22F-4F8B-92A9-D3D73D98DA26}" srcOrd="0" destOrd="0" presId="urn:microsoft.com/office/officeart/2005/8/layout/venn1"/>
    <dgm:cxn modelId="{6B68E83A-FF71-4E02-AB73-0FE15394A9BC}" srcId="{9C0E92DD-AC18-464B-B7E8-CF2574D1608B}" destId="{489CB8A8-3DBE-44CB-A3D2-677A114B4998}" srcOrd="2" destOrd="0" parTransId="{19ED36F3-F0D8-4D3A-B423-D900BECE6ABA}" sibTransId="{57D58349-C404-43E8-996B-CAA02C6BF68D}"/>
    <dgm:cxn modelId="{9BA7643B-9C23-4702-A0C0-F865705083FE}" type="presOf" srcId="{12DD02EB-D315-4951-9AA8-63CE181328AA}" destId="{D93030FF-CF75-4CC3-9B78-73C9DF973003}" srcOrd="0" destOrd="0" presId="urn:microsoft.com/office/officeart/2005/8/layout/venn1"/>
    <dgm:cxn modelId="{C60BB369-700C-4564-A69A-EA7AD4121DE5}" type="presOf" srcId="{12DD02EB-D315-4951-9AA8-63CE181328AA}" destId="{2518D39F-9B10-4CC2-87F2-BEC1B73F6182}" srcOrd="1" destOrd="0" presId="urn:microsoft.com/office/officeart/2005/8/layout/venn1"/>
    <dgm:cxn modelId="{E66FDD55-2F34-4FA9-8CA8-5A92D6E993D4}" type="presOf" srcId="{D61F779F-27A9-4709-AAC3-FFC98DB46B5F}" destId="{E690F0CD-E22A-4C29-9C50-1884E68D2D9D}" srcOrd="0" destOrd="0" presId="urn:microsoft.com/office/officeart/2005/8/layout/venn1"/>
    <dgm:cxn modelId="{6BDACF7E-5513-4482-8260-F328DDA087A0}" srcId="{9C0E92DD-AC18-464B-B7E8-CF2574D1608B}" destId="{D61F779F-27A9-4709-AAC3-FFC98DB46B5F}" srcOrd="1" destOrd="0" parTransId="{15819E95-0B1B-4020-8CFB-09BEB9244B8E}" sibTransId="{5F917F61-8B55-4DEB-95FF-9C67F874DAA1}"/>
    <dgm:cxn modelId="{0ABCC6E4-D519-451A-95C0-A4B9F0881519}" type="presOf" srcId="{489CB8A8-3DBE-44CB-A3D2-677A114B4998}" destId="{56DE710F-375C-4493-828B-7B31C6A0C767}" srcOrd="1" destOrd="0" presId="urn:microsoft.com/office/officeart/2005/8/layout/venn1"/>
    <dgm:cxn modelId="{326850F3-6838-4466-8FCA-E745CC349040}" srcId="{9C0E92DD-AC18-464B-B7E8-CF2574D1608B}" destId="{12DD02EB-D315-4951-9AA8-63CE181328AA}" srcOrd="0" destOrd="0" parTransId="{3978B52A-1E1D-47FE-AAF7-EED93D74D559}" sibTransId="{3B52F304-F20A-4A46-80D4-DC4C8F977E48}"/>
    <dgm:cxn modelId="{1E85BAFC-215F-4968-90B0-5CD0C478B1CB}" type="presOf" srcId="{9C0E92DD-AC18-464B-B7E8-CF2574D1608B}" destId="{AD911E85-9E49-4582-9FA3-75F3F8247361}" srcOrd="0" destOrd="0" presId="urn:microsoft.com/office/officeart/2005/8/layout/venn1"/>
    <dgm:cxn modelId="{4A511B00-699E-423C-AD2E-8BD32D6C1121}" type="presParOf" srcId="{AD911E85-9E49-4582-9FA3-75F3F8247361}" destId="{D93030FF-CF75-4CC3-9B78-73C9DF973003}" srcOrd="0" destOrd="0" presId="urn:microsoft.com/office/officeart/2005/8/layout/venn1"/>
    <dgm:cxn modelId="{07323B7E-0435-48E9-91CF-D5F36ECFBDCA}" type="presParOf" srcId="{AD911E85-9E49-4582-9FA3-75F3F8247361}" destId="{2518D39F-9B10-4CC2-87F2-BEC1B73F6182}" srcOrd="1" destOrd="0" presId="urn:microsoft.com/office/officeart/2005/8/layout/venn1"/>
    <dgm:cxn modelId="{8C2999B0-7B83-4D59-8EA3-CF089E61A634}" type="presParOf" srcId="{AD911E85-9E49-4582-9FA3-75F3F8247361}" destId="{E690F0CD-E22A-4C29-9C50-1884E68D2D9D}" srcOrd="2" destOrd="0" presId="urn:microsoft.com/office/officeart/2005/8/layout/venn1"/>
    <dgm:cxn modelId="{AC8A3082-ACB4-43B5-80B9-4EE818C652CF}" type="presParOf" srcId="{AD911E85-9E49-4582-9FA3-75F3F8247361}" destId="{1736AD90-343D-4025-8340-22D8A5134D71}" srcOrd="3" destOrd="0" presId="urn:microsoft.com/office/officeart/2005/8/layout/venn1"/>
    <dgm:cxn modelId="{070EC7D2-2F9D-4B28-9778-0EA489BA6F3A}" type="presParOf" srcId="{AD911E85-9E49-4582-9FA3-75F3F8247361}" destId="{9A55F27C-B22F-4F8B-92A9-D3D73D98DA26}" srcOrd="4" destOrd="0" presId="urn:microsoft.com/office/officeart/2005/8/layout/venn1"/>
    <dgm:cxn modelId="{DD99F4AE-2E4F-4622-88E4-9A907B8EF019}" type="presParOf" srcId="{AD911E85-9E49-4582-9FA3-75F3F8247361}" destId="{56DE710F-375C-4493-828B-7B31C6A0C76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0E92DD-AC18-464B-B7E8-CF2574D1608B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12DD02EB-D315-4951-9AA8-63CE181328AA}">
      <dgm:prSet phldrT="[Text]" custT="1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en-US" sz="1400" b="1" dirty="0"/>
            <a:t>PGSEA</a:t>
          </a:r>
        </a:p>
      </dgm:t>
    </dgm:pt>
    <dgm:pt modelId="{3978B52A-1E1D-47FE-AAF7-EED93D74D559}" type="parTrans" cxnId="{326850F3-6838-4466-8FCA-E745CC349040}">
      <dgm:prSet/>
      <dgm:spPr/>
      <dgm:t>
        <a:bodyPr/>
        <a:lstStyle/>
        <a:p>
          <a:endParaRPr lang="en-US"/>
        </a:p>
      </dgm:t>
    </dgm:pt>
    <dgm:pt modelId="{3B52F304-F20A-4A46-80D4-DC4C8F977E48}" type="sibTrans" cxnId="{326850F3-6838-4466-8FCA-E745CC349040}">
      <dgm:prSet/>
      <dgm:spPr/>
      <dgm:t>
        <a:bodyPr/>
        <a:lstStyle/>
        <a:p>
          <a:endParaRPr lang="en-US"/>
        </a:p>
      </dgm:t>
    </dgm:pt>
    <dgm:pt modelId="{D61F779F-27A9-4709-AAC3-FFC98DB46B5F}">
      <dgm:prSet phldrT="[Text]" custT="1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en-US" sz="1400" b="1" dirty="0"/>
            <a:t>GSEA</a:t>
          </a:r>
        </a:p>
      </dgm:t>
    </dgm:pt>
    <dgm:pt modelId="{15819E95-0B1B-4020-8CFB-09BEB9244B8E}" type="parTrans" cxnId="{6BDACF7E-5513-4482-8260-F328DDA087A0}">
      <dgm:prSet/>
      <dgm:spPr/>
      <dgm:t>
        <a:bodyPr/>
        <a:lstStyle/>
        <a:p>
          <a:endParaRPr lang="en-US"/>
        </a:p>
      </dgm:t>
    </dgm:pt>
    <dgm:pt modelId="{5F917F61-8B55-4DEB-95FF-9C67F874DAA1}" type="sibTrans" cxnId="{6BDACF7E-5513-4482-8260-F328DDA087A0}">
      <dgm:prSet/>
      <dgm:spPr/>
      <dgm:t>
        <a:bodyPr/>
        <a:lstStyle/>
        <a:p>
          <a:endParaRPr lang="en-US"/>
        </a:p>
      </dgm:t>
    </dgm:pt>
    <dgm:pt modelId="{489CB8A8-3DBE-44CB-A3D2-677A114B4998}">
      <dgm:prSet phldrT="[Text]" custT="1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en-US" sz="1400" b="1" dirty="0"/>
            <a:t>HeteroPath</a:t>
          </a:r>
        </a:p>
      </dgm:t>
    </dgm:pt>
    <dgm:pt modelId="{19ED36F3-F0D8-4D3A-B423-D900BECE6ABA}" type="parTrans" cxnId="{6B68E83A-FF71-4E02-AB73-0FE15394A9BC}">
      <dgm:prSet/>
      <dgm:spPr/>
      <dgm:t>
        <a:bodyPr/>
        <a:lstStyle/>
        <a:p>
          <a:endParaRPr lang="en-US"/>
        </a:p>
      </dgm:t>
    </dgm:pt>
    <dgm:pt modelId="{57D58349-C404-43E8-996B-CAA02C6BF68D}" type="sibTrans" cxnId="{6B68E83A-FF71-4E02-AB73-0FE15394A9BC}">
      <dgm:prSet/>
      <dgm:spPr/>
      <dgm:t>
        <a:bodyPr/>
        <a:lstStyle/>
        <a:p>
          <a:endParaRPr lang="en-US"/>
        </a:p>
      </dgm:t>
    </dgm:pt>
    <dgm:pt modelId="{AD911E85-9E49-4582-9FA3-75F3F8247361}" type="pres">
      <dgm:prSet presAssocID="{9C0E92DD-AC18-464B-B7E8-CF2574D1608B}" presName="compositeShape" presStyleCnt="0">
        <dgm:presLayoutVars>
          <dgm:chMax val="7"/>
          <dgm:dir/>
          <dgm:resizeHandles val="exact"/>
        </dgm:presLayoutVars>
      </dgm:prSet>
      <dgm:spPr/>
    </dgm:pt>
    <dgm:pt modelId="{D93030FF-CF75-4CC3-9B78-73C9DF973003}" type="pres">
      <dgm:prSet presAssocID="{12DD02EB-D315-4951-9AA8-63CE181328AA}" presName="circ1" presStyleLbl="vennNode1" presStyleIdx="0" presStyleCnt="3"/>
      <dgm:spPr/>
    </dgm:pt>
    <dgm:pt modelId="{2518D39F-9B10-4CC2-87F2-BEC1B73F6182}" type="pres">
      <dgm:prSet presAssocID="{12DD02EB-D315-4951-9AA8-63CE181328A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690F0CD-E22A-4C29-9C50-1884E68D2D9D}" type="pres">
      <dgm:prSet presAssocID="{D61F779F-27A9-4709-AAC3-FFC98DB46B5F}" presName="circ2" presStyleLbl="vennNode1" presStyleIdx="1" presStyleCnt="3"/>
      <dgm:spPr/>
    </dgm:pt>
    <dgm:pt modelId="{1736AD90-343D-4025-8340-22D8A5134D71}" type="pres">
      <dgm:prSet presAssocID="{D61F779F-27A9-4709-AAC3-FFC98DB46B5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A55F27C-B22F-4F8B-92A9-D3D73D98DA26}" type="pres">
      <dgm:prSet presAssocID="{489CB8A8-3DBE-44CB-A3D2-677A114B4998}" presName="circ3" presStyleLbl="vennNode1" presStyleIdx="2" presStyleCnt="3" custLinFactNeighborX="2264" custLinFactNeighborY="24"/>
      <dgm:spPr/>
    </dgm:pt>
    <dgm:pt modelId="{56DE710F-375C-4493-828B-7B31C6A0C767}" type="pres">
      <dgm:prSet presAssocID="{489CB8A8-3DBE-44CB-A3D2-677A114B499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14C85923-EA02-4F7F-99F4-13E1A90759D5}" type="presOf" srcId="{D61F779F-27A9-4709-AAC3-FFC98DB46B5F}" destId="{1736AD90-343D-4025-8340-22D8A5134D71}" srcOrd="1" destOrd="0" presId="urn:microsoft.com/office/officeart/2005/8/layout/venn1"/>
    <dgm:cxn modelId="{12912B32-1806-42C6-AAD0-0C63418F4BE6}" type="presOf" srcId="{489CB8A8-3DBE-44CB-A3D2-677A114B4998}" destId="{9A55F27C-B22F-4F8B-92A9-D3D73D98DA26}" srcOrd="0" destOrd="0" presId="urn:microsoft.com/office/officeart/2005/8/layout/venn1"/>
    <dgm:cxn modelId="{6B68E83A-FF71-4E02-AB73-0FE15394A9BC}" srcId="{9C0E92DD-AC18-464B-B7E8-CF2574D1608B}" destId="{489CB8A8-3DBE-44CB-A3D2-677A114B4998}" srcOrd="2" destOrd="0" parTransId="{19ED36F3-F0D8-4D3A-B423-D900BECE6ABA}" sibTransId="{57D58349-C404-43E8-996B-CAA02C6BF68D}"/>
    <dgm:cxn modelId="{9BA7643B-9C23-4702-A0C0-F865705083FE}" type="presOf" srcId="{12DD02EB-D315-4951-9AA8-63CE181328AA}" destId="{D93030FF-CF75-4CC3-9B78-73C9DF973003}" srcOrd="0" destOrd="0" presId="urn:microsoft.com/office/officeart/2005/8/layout/venn1"/>
    <dgm:cxn modelId="{C60BB369-700C-4564-A69A-EA7AD4121DE5}" type="presOf" srcId="{12DD02EB-D315-4951-9AA8-63CE181328AA}" destId="{2518D39F-9B10-4CC2-87F2-BEC1B73F6182}" srcOrd="1" destOrd="0" presId="urn:microsoft.com/office/officeart/2005/8/layout/venn1"/>
    <dgm:cxn modelId="{E66FDD55-2F34-4FA9-8CA8-5A92D6E993D4}" type="presOf" srcId="{D61F779F-27A9-4709-AAC3-FFC98DB46B5F}" destId="{E690F0CD-E22A-4C29-9C50-1884E68D2D9D}" srcOrd="0" destOrd="0" presId="urn:microsoft.com/office/officeart/2005/8/layout/venn1"/>
    <dgm:cxn modelId="{6BDACF7E-5513-4482-8260-F328DDA087A0}" srcId="{9C0E92DD-AC18-464B-B7E8-CF2574D1608B}" destId="{D61F779F-27A9-4709-AAC3-FFC98DB46B5F}" srcOrd="1" destOrd="0" parTransId="{15819E95-0B1B-4020-8CFB-09BEB9244B8E}" sibTransId="{5F917F61-8B55-4DEB-95FF-9C67F874DAA1}"/>
    <dgm:cxn modelId="{0ABCC6E4-D519-451A-95C0-A4B9F0881519}" type="presOf" srcId="{489CB8A8-3DBE-44CB-A3D2-677A114B4998}" destId="{56DE710F-375C-4493-828B-7B31C6A0C767}" srcOrd="1" destOrd="0" presId="urn:microsoft.com/office/officeart/2005/8/layout/venn1"/>
    <dgm:cxn modelId="{326850F3-6838-4466-8FCA-E745CC349040}" srcId="{9C0E92DD-AC18-464B-B7E8-CF2574D1608B}" destId="{12DD02EB-D315-4951-9AA8-63CE181328AA}" srcOrd="0" destOrd="0" parTransId="{3978B52A-1E1D-47FE-AAF7-EED93D74D559}" sibTransId="{3B52F304-F20A-4A46-80D4-DC4C8F977E48}"/>
    <dgm:cxn modelId="{1E85BAFC-215F-4968-90B0-5CD0C478B1CB}" type="presOf" srcId="{9C0E92DD-AC18-464B-B7E8-CF2574D1608B}" destId="{AD911E85-9E49-4582-9FA3-75F3F8247361}" srcOrd="0" destOrd="0" presId="urn:microsoft.com/office/officeart/2005/8/layout/venn1"/>
    <dgm:cxn modelId="{4A511B00-699E-423C-AD2E-8BD32D6C1121}" type="presParOf" srcId="{AD911E85-9E49-4582-9FA3-75F3F8247361}" destId="{D93030FF-CF75-4CC3-9B78-73C9DF973003}" srcOrd="0" destOrd="0" presId="urn:microsoft.com/office/officeart/2005/8/layout/venn1"/>
    <dgm:cxn modelId="{07323B7E-0435-48E9-91CF-D5F36ECFBDCA}" type="presParOf" srcId="{AD911E85-9E49-4582-9FA3-75F3F8247361}" destId="{2518D39F-9B10-4CC2-87F2-BEC1B73F6182}" srcOrd="1" destOrd="0" presId="urn:microsoft.com/office/officeart/2005/8/layout/venn1"/>
    <dgm:cxn modelId="{8C2999B0-7B83-4D59-8EA3-CF089E61A634}" type="presParOf" srcId="{AD911E85-9E49-4582-9FA3-75F3F8247361}" destId="{E690F0CD-E22A-4C29-9C50-1884E68D2D9D}" srcOrd="2" destOrd="0" presId="urn:microsoft.com/office/officeart/2005/8/layout/venn1"/>
    <dgm:cxn modelId="{AC8A3082-ACB4-43B5-80B9-4EE818C652CF}" type="presParOf" srcId="{AD911E85-9E49-4582-9FA3-75F3F8247361}" destId="{1736AD90-343D-4025-8340-22D8A5134D71}" srcOrd="3" destOrd="0" presId="urn:microsoft.com/office/officeart/2005/8/layout/venn1"/>
    <dgm:cxn modelId="{070EC7D2-2F9D-4B28-9778-0EA489BA6F3A}" type="presParOf" srcId="{AD911E85-9E49-4582-9FA3-75F3F8247361}" destId="{9A55F27C-B22F-4F8B-92A9-D3D73D98DA26}" srcOrd="4" destOrd="0" presId="urn:microsoft.com/office/officeart/2005/8/layout/venn1"/>
    <dgm:cxn modelId="{DD99F4AE-2E4F-4622-88E4-9A907B8EF019}" type="presParOf" srcId="{AD911E85-9E49-4582-9FA3-75F3F8247361}" destId="{56DE710F-375C-4493-828B-7B31C6A0C76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3030FF-CF75-4CC3-9B78-73C9DF973003}">
      <dsp:nvSpPr>
        <dsp:cNvPr id="0" name=""/>
        <dsp:cNvSpPr/>
      </dsp:nvSpPr>
      <dsp:spPr>
        <a:xfrm>
          <a:off x="805778" y="31513"/>
          <a:ext cx="1512642" cy="1512642"/>
        </a:xfrm>
        <a:prstGeom prst="ellipse">
          <a:avLst/>
        </a:prstGeom>
        <a:solidFill>
          <a:srgbClr val="FF000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PGSEA</a:t>
          </a:r>
        </a:p>
      </dsp:txBody>
      <dsp:txXfrm>
        <a:off x="1007464" y="296225"/>
        <a:ext cx="1109270" cy="680688"/>
      </dsp:txXfrm>
    </dsp:sp>
    <dsp:sp modelId="{E690F0CD-E22A-4C29-9C50-1884E68D2D9D}">
      <dsp:nvSpPr>
        <dsp:cNvPr id="0" name=""/>
        <dsp:cNvSpPr/>
      </dsp:nvSpPr>
      <dsp:spPr>
        <a:xfrm>
          <a:off x="1351590" y="976914"/>
          <a:ext cx="1512642" cy="1512642"/>
        </a:xfrm>
        <a:prstGeom prst="ellipse">
          <a:avLst/>
        </a:prstGeom>
        <a:solidFill>
          <a:srgbClr val="00B05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GSEA</a:t>
          </a:r>
        </a:p>
      </dsp:txBody>
      <dsp:txXfrm>
        <a:off x="1814207" y="1367680"/>
        <a:ext cx="907585" cy="831953"/>
      </dsp:txXfrm>
    </dsp:sp>
    <dsp:sp modelId="{9A55F27C-B22F-4F8B-92A9-D3D73D98DA26}">
      <dsp:nvSpPr>
        <dsp:cNvPr id="0" name=""/>
        <dsp:cNvSpPr/>
      </dsp:nvSpPr>
      <dsp:spPr>
        <a:xfrm>
          <a:off x="259967" y="976914"/>
          <a:ext cx="1512642" cy="1512642"/>
        </a:xfrm>
        <a:prstGeom prst="ellipse">
          <a:avLst/>
        </a:prstGeom>
        <a:solidFill>
          <a:srgbClr val="00B0F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HeteroPath</a:t>
          </a:r>
        </a:p>
      </dsp:txBody>
      <dsp:txXfrm>
        <a:off x="402407" y="1367680"/>
        <a:ext cx="907585" cy="8319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3030FF-CF75-4CC3-9B78-73C9DF973003}">
      <dsp:nvSpPr>
        <dsp:cNvPr id="0" name=""/>
        <dsp:cNvSpPr/>
      </dsp:nvSpPr>
      <dsp:spPr>
        <a:xfrm>
          <a:off x="805778" y="31513"/>
          <a:ext cx="1512642" cy="1512642"/>
        </a:xfrm>
        <a:prstGeom prst="ellipse">
          <a:avLst/>
        </a:prstGeom>
        <a:solidFill>
          <a:srgbClr val="FF000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PGSEA</a:t>
          </a:r>
        </a:p>
      </dsp:txBody>
      <dsp:txXfrm>
        <a:off x="1007464" y="296225"/>
        <a:ext cx="1109270" cy="680688"/>
      </dsp:txXfrm>
    </dsp:sp>
    <dsp:sp modelId="{E690F0CD-E22A-4C29-9C50-1884E68D2D9D}">
      <dsp:nvSpPr>
        <dsp:cNvPr id="0" name=""/>
        <dsp:cNvSpPr/>
      </dsp:nvSpPr>
      <dsp:spPr>
        <a:xfrm>
          <a:off x="1351590" y="976914"/>
          <a:ext cx="1512642" cy="1512642"/>
        </a:xfrm>
        <a:prstGeom prst="ellipse">
          <a:avLst/>
        </a:prstGeom>
        <a:solidFill>
          <a:srgbClr val="00B05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GSEA</a:t>
          </a:r>
        </a:p>
      </dsp:txBody>
      <dsp:txXfrm>
        <a:off x="1814207" y="1367680"/>
        <a:ext cx="907585" cy="831953"/>
      </dsp:txXfrm>
    </dsp:sp>
    <dsp:sp modelId="{9A55F27C-B22F-4F8B-92A9-D3D73D98DA26}">
      <dsp:nvSpPr>
        <dsp:cNvPr id="0" name=""/>
        <dsp:cNvSpPr/>
      </dsp:nvSpPr>
      <dsp:spPr>
        <a:xfrm>
          <a:off x="294213" y="977277"/>
          <a:ext cx="1512642" cy="1512642"/>
        </a:xfrm>
        <a:prstGeom prst="ellipse">
          <a:avLst/>
        </a:prstGeom>
        <a:solidFill>
          <a:srgbClr val="00B0F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HeteroPath</a:t>
          </a:r>
        </a:p>
      </dsp:txBody>
      <dsp:txXfrm>
        <a:off x="436654" y="1368043"/>
        <a:ext cx="907585" cy="831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5T01:01:23.414"/>
    </inkml:context>
    <inkml:brush xml:id="br0">
      <inkml:brushProperty name="width" value="0.028" units="cm"/>
      <inkml:brushProperty name="height" value="0.028" units="cm"/>
      <inkml:brushProperty name="color" value="#FFFFFF"/>
      <inkml:brushProperty name="ignorePressure" value="1"/>
    </inkml:brush>
  </inkml:definitions>
  <inkml:traceGroup>
    <inkml:annotationXML>
      <emma:emma xmlns:emma="http://www.w3.org/2003/04/emma" version="1.0">
        <emma:interpretation id="{459F8FEA-3125-4F98-A624-53135E99B423}" emma:medium="tactile" emma:mode="ink">
          <msink:context xmlns:msink="http://schemas.microsoft.com/ink/2010/main" type="writingRegion" rotatedBoundingBox="15337,16183 15352,16183 15352,16198 15337,16198"/>
        </emma:interpretation>
      </emma:emma>
    </inkml:annotationXML>
    <inkml:traceGroup>
      <inkml:annotationXML>
        <emma:emma xmlns:emma="http://www.w3.org/2003/04/emma" version="1.0">
          <emma:interpretation id="{284A5721-FECE-4A35-813B-B8AAB5019241}" emma:medium="tactile" emma:mode="ink">
            <msink:context xmlns:msink="http://schemas.microsoft.com/ink/2010/main" type="paragraph" rotatedBoundingBox="15337,16183 15352,16183 15352,16198 15337,1619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E276A823-0E17-45B8-A2F7-97250F72AC82}" emma:medium="tactile" emma:mode="ink">
              <msink:context xmlns:msink="http://schemas.microsoft.com/ink/2010/main" type="line" rotatedBoundingBox="15337,16183 15352,16183 15352,16198 15337,16198"/>
            </emma:interpretation>
          </emma:emma>
        </inkml:annotationXML>
        <inkml:traceGroup>
          <inkml:annotationXML>
            <emma:emma xmlns:emma="http://www.w3.org/2003/04/emma" version="1.0">
              <emma:interpretation id="{80E904B2-E407-430F-9A45-F0148B9AF62C}" emma:medium="tactile" emma:mode="ink">
                <msink:context xmlns:msink="http://schemas.microsoft.com/ink/2010/main" type="inkWord" rotatedBoundingBox="15337,16183 15352,16183 15352,16198 15337,16198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}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7995 4145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06-15T01:01:24.215"/>
    </inkml:context>
    <inkml:brush xml:id="br0">
      <inkml:brushProperty name="width" value="0.028" units="cm"/>
      <inkml:brushProperty name="height" value="0.028" units="cm"/>
      <inkml:brushProperty name="color" value="#FFFFFF"/>
      <inkml:brushProperty name="ignorePressure" value="1"/>
    </inkml:brush>
  </inkml:definitions>
  <inkml:traceGroup>
    <inkml:annotationXML>
      <emma:emma xmlns:emma="http://www.w3.org/2003/04/emma" version="1.0">
        <emma:interpretation id="{1DFA50D8-5B26-4E3F-B1DB-1F47A351F6D1}" emma:medium="tactile" emma:mode="ink">
          <msink:context xmlns:msink="http://schemas.microsoft.com/ink/2010/main" type="writingRegion" rotatedBoundingBox="14165,17616 14559,17616 14559,18641 14165,18641"/>
        </emma:interpretation>
      </emma:emma>
    </inkml:annotationXML>
    <inkml:traceGroup>
      <inkml:annotationXML>
        <emma:emma xmlns:emma="http://www.w3.org/2003/04/emma" version="1.0">
          <emma:interpretation id="{D552DB25-4115-4355-94E5-447E7472B70A}" emma:medium="tactile" emma:mode="ink">
            <msink:context xmlns:msink="http://schemas.microsoft.com/ink/2010/main" type="paragraph" rotatedBoundingBox="14165,17616 14559,17616 14559,18641 14165,1864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DD46DF5-FD8E-4B8A-93EA-3F2477E08812}" emma:medium="tactile" emma:mode="ink">
              <msink:context xmlns:msink="http://schemas.microsoft.com/ink/2010/main" type="line" rotatedBoundingBox="14165,17616 14559,17616 14559,18641 14165,18641"/>
            </emma:interpretation>
          </emma:emma>
        </inkml:annotationXML>
        <inkml:traceGroup>
          <inkml:annotationXML>
            <emma:emma xmlns:emma="http://www.w3.org/2003/04/emma" version="1.0">
              <emma:interpretation id="{78618A91-9C70-4AA6-A124-7D4AE36FC2F3}" emma:medium="tactile" emma:mode="ink">
                <msink:context xmlns:msink="http://schemas.microsoft.com/ink/2010/main" type="inkWord" rotatedBoundingBox="14157,18622 14544,17610 14559,17616 14171,18628"/>
              </emma:interpretation>
              <emma:one-of disjunction-type="recognition" id="oneOf0">
                <emma:interpretation id="interp0" emma:lang="en-US" emma:confidence="1">
                  <emma:literal>:</emma:literal>
                </emma:interpretation>
                <emma:interpretation id="interp1" emma:lang="en-US" emma:confidence="0">
                  <emma:literal>☺</emma:literal>
                </emma:interpretation>
                <emma:interpretation id="interp2" emma:lang="en-US" emma:confidence="0">
                  <emma:literal>!</emma:literal>
                </emma:interpretation>
                <emma:interpretation id="interp3" emma:lang="en-US" emma:confidence="0">
                  <emma:literal>;</emma:literal>
                </emma:interpretation>
                <emma:interpretation id="interp4" emma:lang="en-US" emma:confidence="0">
                  <emma:literal>¥</emma:literal>
                </emma:interpretation>
              </emma:one-of>
            </emma:emma>
          </inkml:annotationXML>
          <inkml:trace contextRef="#ctx0" brushRef="#br0">7813 4503,'-7'0,"-3"0</inkml:trace>
          <inkml:trace contextRef="#ctx0" brushRef="#br0" timeOffset="1063">7418 5513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6CB38956-08A4-4F02-B5E6-E9C0068A7F78}" type="datetimeFigureOut">
              <a:rPr lang="en-US" smtClean="0"/>
              <a:pPr/>
              <a:t>3/29/2018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2025" y="704850"/>
            <a:ext cx="2638425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0854F871-5E3C-4615-B213-879438E9D5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7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4F871-5E3C-4615-B213-879438E9D5E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08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4F871-5E3C-4615-B213-879438E9D5E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795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4F871-5E3C-4615-B213-879438E9D5E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65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4F871-5E3C-4615-B213-879438E9D5E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2B286-F861-4EFA-8296-51F9453CBA56}" type="datetime1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03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EE467-18CE-4C19-9C59-89A7DB8C2C78}" type="datetime1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2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AE00D-25AF-4150-8870-A9F1FF657BA7}" type="datetime1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6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47FE7-687D-4DBB-952A-19623B67AC3A}" type="datetime1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40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BA877-D455-49D5-98C8-7CDAF8CC78AF}" type="datetime1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6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C0A20-A125-4EEF-9433-2A631F414F24}" type="datetime1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16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7F644-3B89-49E5-A3B7-212311B3C9CC}" type="datetime1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417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B6D0A-EB24-4F54-9554-F48AB0CB9A38}" type="datetime1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898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F058F-A7FB-4C78-8918-B5DAA8BF5BD9}" type="datetime1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07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9E615-51BC-41B1-B768-4754754D6297}" type="datetime1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2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CC0B1-DE96-4131-9F6F-EE42D92DA40E}" type="datetime1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86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C2BF2-CD38-41BA-A80C-952C124E2501}" type="datetime1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976F9-02E5-4AAB-9A5B-26961C25BF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9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1.png"/><Relationship Id="rId4" Type="http://schemas.openxmlformats.org/officeDocument/2006/relationships/customXml" Target="../ink/ink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diagramLayout" Target="../diagrams/layout1.xm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11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diagramColors" Target="../diagrams/colors2.xml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15.png"/><Relationship Id="rId5" Type="http://schemas.openxmlformats.org/officeDocument/2006/relationships/diagramLayout" Target="../diagrams/layout2.xml"/><Relationship Id="rId10" Type="http://schemas.openxmlformats.org/officeDocument/2006/relationships/image" Target="../media/image14.png"/><Relationship Id="rId4" Type="http://schemas.openxmlformats.org/officeDocument/2006/relationships/diagramData" Target="../diagrams/data2.xml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tif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40" y="366375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0125" y="403860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149343" y="-42333"/>
            <a:ext cx="6942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1</a:t>
            </a:r>
            <a:endParaRPr lang="en-US" sz="12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810600" y="4191000"/>
            <a:ext cx="5338742" cy="4957465"/>
            <a:chOff x="810600" y="4191000"/>
            <a:chExt cx="5338742" cy="495746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0600" y="4191000"/>
              <a:ext cx="5209200" cy="4837615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4648199" y="8181201"/>
              <a:ext cx="12192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Down-regulated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48199" y="8443525"/>
              <a:ext cx="15011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Median expression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648199" y="8686800"/>
              <a:ext cx="15011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Up-regulated</a:t>
              </a:r>
            </a:p>
            <a:p>
              <a:endParaRPr lang="en-US" sz="1200" b="1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55" r="25905" b="13460"/>
          <a:stretch/>
        </p:blipFill>
        <p:spPr>
          <a:xfrm>
            <a:off x="620431" y="747375"/>
            <a:ext cx="5589537" cy="276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661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363831"/>
              </p:ext>
            </p:extLst>
          </p:nvPr>
        </p:nvGraphicFramePr>
        <p:xfrm>
          <a:off x="304800" y="300765"/>
          <a:ext cx="6307763" cy="1828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553">
                  <a:extLst>
                    <a:ext uri="{9D8B030D-6E8A-4147-A177-3AD203B41FA5}">
                      <a16:colId xmlns:a16="http://schemas.microsoft.com/office/drawing/2014/main" val="4166742462"/>
                    </a:ext>
                  </a:extLst>
                </a:gridCol>
                <a:gridCol w="1413472">
                  <a:extLst>
                    <a:ext uri="{9D8B030D-6E8A-4147-A177-3AD203B41FA5}">
                      <a16:colId xmlns:a16="http://schemas.microsoft.com/office/drawing/2014/main" val="450576752"/>
                    </a:ext>
                  </a:extLst>
                </a:gridCol>
                <a:gridCol w="1109632">
                  <a:extLst>
                    <a:ext uri="{9D8B030D-6E8A-4147-A177-3AD203B41FA5}">
                      <a16:colId xmlns:a16="http://schemas.microsoft.com/office/drawing/2014/main" val="1576595035"/>
                    </a:ext>
                  </a:extLst>
                </a:gridCol>
                <a:gridCol w="1261553">
                  <a:extLst>
                    <a:ext uri="{9D8B030D-6E8A-4147-A177-3AD203B41FA5}">
                      <a16:colId xmlns:a16="http://schemas.microsoft.com/office/drawing/2014/main" val="3537230759"/>
                    </a:ext>
                  </a:extLst>
                </a:gridCol>
                <a:gridCol w="1261553">
                  <a:extLst>
                    <a:ext uri="{9D8B030D-6E8A-4147-A177-3AD203B41FA5}">
                      <a16:colId xmlns:a16="http://schemas.microsoft.com/office/drawing/2014/main" val="1951432930"/>
                    </a:ext>
                  </a:extLst>
                </a:gridCol>
              </a:tblGrid>
              <a:tr h="6589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Pathway</a:t>
                      </a:r>
                      <a:r>
                        <a:rPr lang="en-US" sz="1200" baseline="0" dirty="0"/>
                        <a:t> Analysis Methods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Top 10</a:t>
                      </a:r>
                      <a:r>
                        <a:rPr lang="en-US" sz="1200" baseline="0" dirty="0"/>
                        <a:t> pathways</a:t>
                      </a:r>
                      <a:br>
                        <a:rPr lang="en-US" sz="1200" baseline="0" dirty="0"/>
                      </a:br>
                      <a:r>
                        <a:rPr lang="en-US" sz="1200" baseline="0" dirty="0"/>
                        <a:t>(enrichment score)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Top 10 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p-values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Number of Significant</a:t>
                      </a:r>
                      <a:r>
                        <a:rPr lang="en-US" sz="1200" baseline="0" dirty="0"/>
                        <a:t> Sets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Unique significant sets (%)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03465902"/>
                  </a:ext>
                </a:extLst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HeteroPath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2.19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4.3E-4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56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25%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71830459"/>
                  </a:ext>
                </a:extLst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GSEA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1.53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6.8E-2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81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20%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34220096"/>
                  </a:ext>
                </a:extLst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PGSEA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10.90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8.8E-28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96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29%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23984293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-30481" y="190950"/>
            <a:ext cx="43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163707" y="2232"/>
            <a:ext cx="6942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2</a:t>
            </a:r>
            <a:endParaRPr lang="en-US" sz="1200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308688"/>
              </p:ext>
            </p:extLst>
          </p:nvPr>
        </p:nvGraphicFramePr>
        <p:xfrm>
          <a:off x="304800" y="2319615"/>
          <a:ext cx="6307763" cy="1828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553">
                  <a:extLst>
                    <a:ext uri="{9D8B030D-6E8A-4147-A177-3AD203B41FA5}">
                      <a16:colId xmlns:a16="http://schemas.microsoft.com/office/drawing/2014/main" val="4166742462"/>
                    </a:ext>
                  </a:extLst>
                </a:gridCol>
                <a:gridCol w="1413472">
                  <a:extLst>
                    <a:ext uri="{9D8B030D-6E8A-4147-A177-3AD203B41FA5}">
                      <a16:colId xmlns:a16="http://schemas.microsoft.com/office/drawing/2014/main" val="450576752"/>
                    </a:ext>
                  </a:extLst>
                </a:gridCol>
                <a:gridCol w="1109632">
                  <a:extLst>
                    <a:ext uri="{9D8B030D-6E8A-4147-A177-3AD203B41FA5}">
                      <a16:colId xmlns:a16="http://schemas.microsoft.com/office/drawing/2014/main" val="1576595035"/>
                    </a:ext>
                  </a:extLst>
                </a:gridCol>
                <a:gridCol w="1261553">
                  <a:extLst>
                    <a:ext uri="{9D8B030D-6E8A-4147-A177-3AD203B41FA5}">
                      <a16:colId xmlns:a16="http://schemas.microsoft.com/office/drawing/2014/main" val="3537230759"/>
                    </a:ext>
                  </a:extLst>
                </a:gridCol>
                <a:gridCol w="1261553">
                  <a:extLst>
                    <a:ext uri="{9D8B030D-6E8A-4147-A177-3AD203B41FA5}">
                      <a16:colId xmlns:a16="http://schemas.microsoft.com/office/drawing/2014/main" val="1951432930"/>
                    </a:ext>
                  </a:extLst>
                </a:gridCol>
              </a:tblGrid>
              <a:tr h="65890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Pathway</a:t>
                      </a:r>
                      <a:r>
                        <a:rPr lang="en-US" sz="1200" baseline="0" dirty="0"/>
                        <a:t> Analysis Methods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Top 10</a:t>
                      </a:r>
                      <a:r>
                        <a:rPr lang="en-US" sz="1200" baseline="0" dirty="0"/>
                        <a:t> pathways</a:t>
                      </a:r>
                      <a:br>
                        <a:rPr lang="en-US" sz="1200" baseline="0" dirty="0"/>
                      </a:br>
                      <a:r>
                        <a:rPr lang="en-US" sz="1200" baseline="0" dirty="0"/>
                        <a:t>(enrichment score)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Top 10 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p-values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Number of Significant</a:t>
                      </a:r>
                      <a:r>
                        <a:rPr lang="en-US" sz="1200" baseline="0" dirty="0"/>
                        <a:t> Sets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Unique significant sets (%)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03465902"/>
                  </a:ext>
                </a:extLst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HeteroPath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6.72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3.3E-7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39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55%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71830459"/>
                  </a:ext>
                </a:extLst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GSEA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1.07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4.2E-2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/>
                        <a:t>48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46%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34220096"/>
                  </a:ext>
                </a:extLst>
              </a:tr>
              <a:tr h="38996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PGSEA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1.33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9.8E-3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51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45%</a:t>
                      </a:r>
                      <a:endParaRPr lang="en-US" sz="1600" b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23984293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-30481" y="2209800"/>
            <a:ext cx="43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0" y="4615934"/>
            <a:ext cx="43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56812" y="4615934"/>
            <a:ext cx="438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8" name="Ink 7"/>
              <p14:cNvContentPartPr/>
              <p14:nvPr/>
            </p14:nvContentPartPr>
            <p14:xfrm>
              <a:off x="5521444" y="5826107"/>
              <a:ext cx="288" cy="288"/>
            </p14:xfrm>
          </p:contentPart>
        </mc:Choice>
        <mc:Fallback xmlns="">
          <p:pic>
            <p:nvPicPr>
              <p:cNvPr id="8" name="Ink 7"/>
              <p:cNvPicPr/>
              <p:nvPr/>
            </p:nvPicPr>
            <p:blipFill/>
            <p:spPr/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Ink 9"/>
              <p14:cNvContentPartPr/>
              <p14:nvPr/>
            </p14:nvContentPartPr>
            <p14:xfrm>
              <a:off x="5099524" y="6341915"/>
              <a:ext cx="140832" cy="363744"/>
            </p14:xfrm>
          </p:contentPart>
        </mc:Choice>
        <mc:Fallback xmlns="">
          <p:pic>
            <p:nvPicPr>
              <p:cNvPr id="10" name="Ink 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94545" y="6336878"/>
                <a:ext cx="150790" cy="373818"/>
              </a:xfrm>
              <a:prstGeom prst="rect">
                <a:avLst/>
              </a:prstGeom>
            </p:spPr>
          </p:pic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66"/>
          <a:stretch/>
        </p:blipFill>
        <p:spPr>
          <a:xfrm>
            <a:off x="148415" y="4876800"/>
            <a:ext cx="2970212" cy="341071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28"/>
          <a:stretch/>
        </p:blipFill>
        <p:spPr>
          <a:xfrm>
            <a:off x="3672791" y="4876800"/>
            <a:ext cx="3015907" cy="3410712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1600200" y="7583415"/>
            <a:ext cx="1795508" cy="395682"/>
            <a:chOff x="2226901" y="7610446"/>
            <a:chExt cx="1293744" cy="395682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2226901" y="7696200"/>
              <a:ext cx="114501" cy="0"/>
            </a:xfrm>
            <a:prstGeom prst="line">
              <a:avLst/>
            </a:prstGeom>
            <a:ln w="12700">
              <a:solidFill>
                <a:srgbClr val="ABB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226901" y="7810500"/>
              <a:ext cx="114501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226901" y="7924800"/>
              <a:ext cx="114501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326993" y="7836851"/>
              <a:ext cx="1193652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fc=1.5 AUC=0.7856 CI: 0.74 – 0.81 p-</a:t>
              </a:r>
              <a:r>
                <a:rPr lang="en-US" sz="500" b="1" dirty="0" err="1"/>
                <a:t>val</a:t>
              </a:r>
              <a:r>
                <a:rPr lang="en-US" sz="500" b="1" dirty="0"/>
                <a:t>: 0.0343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26993" y="7724745"/>
              <a:ext cx="1119455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fc=2 AUC = 0.8514 CI: 0.82 – 0.88 p-</a:t>
              </a:r>
              <a:r>
                <a:rPr lang="en-US" sz="500" b="1" dirty="0" err="1"/>
                <a:t>val</a:t>
              </a:r>
              <a:r>
                <a:rPr lang="en-US" sz="500" b="1" dirty="0"/>
                <a:t>: 0.0117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326993" y="7610446"/>
              <a:ext cx="1119455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fc=3 AUC = 0.8633 CI: 0.79 – 0.93 p-</a:t>
              </a:r>
              <a:r>
                <a:rPr lang="en-US" sz="500" b="1" dirty="0" err="1"/>
                <a:t>val</a:t>
              </a:r>
              <a:r>
                <a:rPr lang="en-US" sz="500" b="1" dirty="0"/>
                <a:t>: 0.0442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180744" y="7611979"/>
            <a:ext cx="1529788" cy="395682"/>
            <a:chOff x="2209800" y="7610446"/>
            <a:chExt cx="1529788" cy="395682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2209800" y="7696200"/>
              <a:ext cx="152400" cy="0"/>
            </a:xfrm>
            <a:prstGeom prst="line">
              <a:avLst/>
            </a:prstGeom>
            <a:ln w="12700">
              <a:solidFill>
                <a:srgbClr val="ABBE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209800" y="7810500"/>
              <a:ext cx="15240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209800" y="7924800"/>
              <a:ext cx="1524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302042" y="7836851"/>
              <a:ext cx="1437546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fc=1.5 AUC=0.7192 CI: 0.66 – 0.77 p-</a:t>
              </a:r>
              <a:r>
                <a:rPr lang="en-US" sz="500" b="1" dirty="0" err="1"/>
                <a:t>val</a:t>
              </a:r>
              <a:r>
                <a:rPr lang="en-US" sz="500" b="1" dirty="0"/>
                <a:t>: 0.0145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301174" y="7724745"/>
              <a:ext cx="141658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fc=2 AUC = 0.8877 CI: 0.86 – 0.89 p-</a:t>
              </a:r>
              <a:r>
                <a:rPr lang="en-US" sz="500" b="1" dirty="0" err="1"/>
                <a:t>val</a:t>
              </a:r>
              <a:r>
                <a:rPr lang="en-US" sz="500" b="1" dirty="0"/>
                <a:t>: 0.0027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302041" y="7610446"/>
              <a:ext cx="1434872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fc=3 AUC = 0.9549 CI: 0.91 – 0.99 p-</a:t>
              </a:r>
              <a:r>
                <a:rPr lang="en-US" sz="500" b="1" dirty="0" err="1"/>
                <a:t>val</a:t>
              </a:r>
              <a:r>
                <a:rPr lang="en-US" sz="500" b="1" dirty="0"/>
                <a:t>: 0.0033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5747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55600" y="152400"/>
            <a:ext cx="375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HeteroPath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991230" y="3983870"/>
            <a:ext cx="6048890" cy="283330"/>
            <a:chOff x="582802" y="4596462"/>
            <a:chExt cx="6048890" cy="283330"/>
          </a:xfrm>
        </p:grpSpPr>
        <p:sp>
          <p:nvSpPr>
            <p:cNvPr id="92" name="TextBox 91"/>
            <p:cNvSpPr txBox="1"/>
            <p:nvPr/>
          </p:nvSpPr>
          <p:spPr>
            <a:xfrm>
              <a:off x="582802" y="4672431"/>
              <a:ext cx="165931" cy="142003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690089" y="4674291"/>
              <a:ext cx="165927" cy="144390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805867" y="4672431"/>
              <a:ext cx="165931" cy="151528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748733" y="4600414"/>
              <a:ext cx="8052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Brain ECs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856016" y="4602793"/>
              <a:ext cx="805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Heart ECs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971798" y="4596462"/>
              <a:ext cx="36598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Lung ECs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-6863" y="15240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972" y="609601"/>
            <a:ext cx="3185428" cy="3200400"/>
            <a:chOff x="20004" y="715453"/>
            <a:chExt cx="3919601" cy="3938023"/>
          </a:xfrm>
        </p:grpSpPr>
        <p:sp>
          <p:nvSpPr>
            <p:cNvPr id="16" name="TextBox 15"/>
            <p:cNvSpPr txBox="1"/>
            <p:nvPr/>
          </p:nvSpPr>
          <p:spPr>
            <a:xfrm>
              <a:off x="20004" y="761873"/>
              <a:ext cx="955799" cy="95795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151" name="Picture 15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89" t="15000" r="8889" b="25000"/>
            <a:stretch/>
          </p:blipFill>
          <p:spPr>
            <a:xfrm>
              <a:off x="438354" y="1114940"/>
              <a:ext cx="3501251" cy="3406622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4706" y="809305"/>
              <a:ext cx="819744" cy="863087"/>
            </a:xfrm>
            <a:prstGeom prst="rect">
              <a:avLst/>
            </a:prstGeom>
          </p:spPr>
        </p:pic>
        <p:sp>
          <p:nvSpPr>
            <p:cNvPr id="156" name="TextBox 155"/>
            <p:cNvSpPr txBox="1"/>
            <p:nvPr/>
          </p:nvSpPr>
          <p:spPr>
            <a:xfrm>
              <a:off x="127892" y="1729599"/>
              <a:ext cx="1373888" cy="29238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r>
                <a:rPr lang="en-US" sz="800" b="1" dirty="0"/>
                <a:t>	</a:t>
              </a:r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r>
                <a:rPr lang="en-US" sz="800" b="1" dirty="0"/>
                <a:t>		   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5157" y="715453"/>
              <a:ext cx="1091452" cy="1150595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39975" y="1694712"/>
              <a:ext cx="896634" cy="2650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Row Z-score</a:t>
              </a:r>
            </a:p>
          </p:txBody>
        </p:sp>
      </p:grpSp>
      <p:sp>
        <p:nvSpPr>
          <p:cNvPr id="157" name="Rectangle 156"/>
          <p:cNvSpPr/>
          <p:nvPr/>
        </p:nvSpPr>
        <p:spPr>
          <a:xfrm>
            <a:off x="6163707" y="2232"/>
            <a:ext cx="6942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3</a:t>
            </a:r>
            <a:endParaRPr lang="en-US" sz="1200" dirty="0"/>
          </a:p>
        </p:txBody>
      </p:sp>
      <p:grpSp>
        <p:nvGrpSpPr>
          <p:cNvPr id="159" name="Group 158"/>
          <p:cNvGrpSpPr/>
          <p:nvPr/>
        </p:nvGrpSpPr>
        <p:grpSpPr>
          <a:xfrm>
            <a:off x="3632200" y="4878746"/>
            <a:ext cx="3124200" cy="2521070"/>
            <a:chOff x="-748393" y="6283122"/>
            <a:chExt cx="3747030" cy="2498020"/>
          </a:xfrm>
        </p:grpSpPr>
        <p:graphicFrame>
          <p:nvGraphicFramePr>
            <p:cNvPr id="160" name="Diagram 159"/>
            <p:cNvGraphicFramePr/>
            <p:nvPr>
              <p:extLst/>
            </p:nvPr>
          </p:nvGraphicFramePr>
          <p:xfrm>
            <a:off x="-748393" y="6283122"/>
            <a:ext cx="3747030" cy="249802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  <p:sp>
          <p:nvSpPr>
            <p:cNvPr id="161" name="TextBox 160"/>
            <p:cNvSpPr txBox="1"/>
            <p:nvPr/>
          </p:nvSpPr>
          <p:spPr>
            <a:xfrm>
              <a:off x="1000607" y="753213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9</a:t>
              </a: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333635" y="7352553"/>
              <a:ext cx="609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41</a:t>
              </a: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941237" y="7834923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15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941237" y="6946503"/>
              <a:ext cx="917959" cy="228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28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23237" y="809464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14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768342" y="8089650"/>
              <a:ext cx="717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16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24673" y="7352553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18</a:t>
              </a: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3632200" y="152400"/>
            <a:ext cx="375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GSEA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3269737" y="15240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3421434" y="485187"/>
            <a:ext cx="3293080" cy="3373018"/>
            <a:chOff x="4415472" y="3748062"/>
            <a:chExt cx="4007440" cy="3731563"/>
          </a:xfrm>
        </p:grpSpPr>
        <p:grpSp>
          <p:nvGrpSpPr>
            <p:cNvPr id="174" name="Group 173"/>
            <p:cNvGrpSpPr/>
            <p:nvPr/>
          </p:nvGrpSpPr>
          <p:grpSpPr>
            <a:xfrm>
              <a:off x="5936078" y="4278794"/>
              <a:ext cx="2486834" cy="3200831"/>
              <a:chOff x="5379016" y="4105706"/>
              <a:chExt cx="2556468" cy="3290456"/>
            </a:xfrm>
          </p:grpSpPr>
          <p:pic>
            <p:nvPicPr>
              <p:cNvPr id="176" name="Picture 175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379016" y="4105706"/>
                <a:ext cx="840392" cy="3290456"/>
              </a:xfrm>
              <a:prstGeom prst="rect">
                <a:avLst/>
              </a:prstGeom>
            </p:spPr>
          </p:pic>
          <p:pic>
            <p:nvPicPr>
              <p:cNvPr id="177" name="Picture 176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219409" y="4723223"/>
                <a:ext cx="1716075" cy="2486078"/>
              </a:xfrm>
              <a:prstGeom prst="rect">
                <a:avLst/>
              </a:prstGeom>
            </p:spPr>
          </p:pic>
        </p:grpSp>
        <p:pic>
          <p:nvPicPr>
            <p:cNvPr id="172" name="Picture 171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415472" y="3748062"/>
              <a:ext cx="1275118" cy="1327164"/>
            </a:xfrm>
            <a:prstGeom prst="rect">
              <a:avLst/>
            </a:prstGeom>
          </p:spPr>
        </p:pic>
        <p:sp>
          <p:nvSpPr>
            <p:cNvPr id="173" name="TextBox 172"/>
            <p:cNvSpPr txBox="1"/>
            <p:nvPr/>
          </p:nvSpPr>
          <p:spPr>
            <a:xfrm>
              <a:off x="4753964" y="4826026"/>
              <a:ext cx="982019" cy="2621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Row Z-score</a:t>
              </a: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-19450" y="5074705"/>
            <a:ext cx="3677050" cy="3231095"/>
            <a:chOff x="4953000" y="139509"/>
            <a:chExt cx="3677050" cy="3231095"/>
          </a:xfrm>
        </p:grpSpPr>
        <p:grpSp>
          <p:nvGrpSpPr>
            <p:cNvPr id="179" name="Group 178"/>
            <p:cNvGrpSpPr/>
            <p:nvPr/>
          </p:nvGrpSpPr>
          <p:grpSpPr>
            <a:xfrm>
              <a:off x="4986474" y="139509"/>
              <a:ext cx="3643576" cy="3231095"/>
              <a:chOff x="2057400" y="2130173"/>
              <a:chExt cx="4886707" cy="4333495"/>
            </a:xfrm>
          </p:grpSpPr>
          <p:pic>
            <p:nvPicPr>
              <p:cNvPr id="182" name="Picture 181"/>
              <p:cNvPicPr>
                <a:picLocks noChangeAspect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778" t="10000" r="23333" b="50833"/>
              <a:stretch/>
            </p:blipFill>
            <p:spPr>
              <a:xfrm>
                <a:off x="2057400" y="2130173"/>
                <a:ext cx="4886707" cy="4333495"/>
              </a:xfrm>
              <a:prstGeom prst="rect">
                <a:avLst/>
              </a:prstGeom>
            </p:spPr>
          </p:pic>
          <p:sp>
            <p:nvSpPr>
              <p:cNvPr id="183" name="TextBox 182"/>
              <p:cNvSpPr txBox="1"/>
              <p:nvPr/>
            </p:nvSpPr>
            <p:spPr>
              <a:xfrm>
                <a:off x="2487039" y="3177346"/>
                <a:ext cx="1021982" cy="28895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Row Z-score</a:t>
                </a:r>
              </a:p>
            </p:txBody>
          </p:sp>
        </p:grpSp>
        <p:sp>
          <p:nvSpPr>
            <p:cNvPr id="180" name="TextBox 179"/>
            <p:cNvSpPr txBox="1"/>
            <p:nvPr/>
          </p:nvSpPr>
          <p:spPr>
            <a:xfrm>
              <a:off x="4953000" y="1097120"/>
              <a:ext cx="1185726" cy="22556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431800" y="4553253"/>
            <a:ext cx="375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PGSEA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69337" y="4553253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3581400" y="4553253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2" name="Rectangle 1"/>
          <p:cNvSpPr/>
          <p:nvPr/>
        </p:nvSpPr>
        <p:spPr>
          <a:xfrm>
            <a:off x="1878793" y="1439225"/>
            <a:ext cx="1347651" cy="18165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883378" y="1620880"/>
            <a:ext cx="806401" cy="20791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878793" y="2038178"/>
            <a:ext cx="870269" cy="19723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91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8" t="24814" r="41686" b="14444"/>
          <a:stretch/>
        </p:blipFill>
        <p:spPr>
          <a:xfrm>
            <a:off x="204511" y="781294"/>
            <a:ext cx="2569392" cy="31242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55600" y="-48872"/>
            <a:ext cx="375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HeteroPath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6863" y="-48872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6149343" y="-42333"/>
            <a:ext cx="6942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4</a:t>
            </a:r>
            <a:endParaRPr lang="en-US" sz="1200" dirty="0"/>
          </a:p>
        </p:txBody>
      </p:sp>
      <p:sp>
        <p:nvSpPr>
          <p:cNvPr id="168" name="TextBox 167"/>
          <p:cNvSpPr txBox="1"/>
          <p:nvPr/>
        </p:nvSpPr>
        <p:spPr>
          <a:xfrm>
            <a:off x="3270675" y="-48872"/>
            <a:ext cx="1914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GSEA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2908212" y="-48872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431800" y="4648200"/>
            <a:ext cx="375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PGSEA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3248" y="464820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3813888" y="464820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grpSp>
        <p:nvGrpSpPr>
          <p:cNvPr id="159" name="Group 158"/>
          <p:cNvGrpSpPr/>
          <p:nvPr/>
        </p:nvGrpSpPr>
        <p:grpSpPr>
          <a:xfrm>
            <a:off x="3748011" y="4870330"/>
            <a:ext cx="3124200" cy="2521070"/>
            <a:chOff x="-748393" y="6292841"/>
            <a:chExt cx="3747030" cy="2498020"/>
          </a:xfrm>
        </p:grpSpPr>
        <p:graphicFrame>
          <p:nvGraphicFramePr>
            <p:cNvPr id="160" name="Diagram 159"/>
            <p:cNvGraphicFramePr/>
            <p:nvPr>
              <p:extLst>
                <p:ext uri="{D42A27DB-BD31-4B8C-83A1-F6EECF244321}">
                  <p14:modId xmlns:p14="http://schemas.microsoft.com/office/powerpoint/2010/main" val="2190584435"/>
                </p:ext>
              </p:extLst>
            </p:nvPr>
          </p:nvGraphicFramePr>
          <p:xfrm>
            <a:off x="-748393" y="6292841"/>
            <a:ext cx="3747030" cy="249802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61" name="TextBox 160"/>
            <p:cNvSpPr txBox="1"/>
            <p:nvPr/>
          </p:nvSpPr>
          <p:spPr>
            <a:xfrm>
              <a:off x="1000607" y="7532132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6</a:t>
              </a: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1366828" y="7343000"/>
              <a:ext cx="609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13</a:t>
              </a: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975740" y="7877656"/>
              <a:ext cx="609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7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941237" y="6946503"/>
              <a:ext cx="917959" cy="304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23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23237" y="8094645"/>
              <a:ext cx="609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17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768342" y="8089650"/>
              <a:ext cx="717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22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08654" y="7343000"/>
              <a:ext cx="609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9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693121" y="270408"/>
            <a:ext cx="1622749" cy="3322912"/>
            <a:chOff x="1967273" y="362749"/>
            <a:chExt cx="1622749" cy="3322912"/>
          </a:xfrm>
        </p:grpSpPr>
        <p:grpSp>
          <p:nvGrpSpPr>
            <p:cNvPr id="13" name="Group 12"/>
            <p:cNvGrpSpPr/>
            <p:nvPr/>
          </p:nvGrpSpPr>
          <p:grpSpPr>
            <a:xfrm>
              <a:off x="1967273" y="362749"/>
              <a:ext cx="1082386" cy="1072537"/>
              <a:chOff x="2065522" y="633170"/>
              <a:chExt cx="1082386" cy="1072537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65522" y="633170"/>
                <a:ext cx="1082386" cy="1021773"/>
              </a:xfrm>
              <a:prstGeom prst="rect">
                <a:avLst/>
              </a:prstGeom>
            </p:spPr>
          </p:pic>
          <p:sp>
            <p:nvSpPr>
              <p:cNvPr id="69" name="TextBox 68"/>
              <p:cNvSpPr txBox="1"/>
              <p:nvPr/>
            </p:nvSpPr>
            <p:spPr>
              <a:xfrm>
                <a:off x="2340008" y="1490263"/>
                <a:ext cx="728687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/>
                  <a:t>Row Z-score</a:t>
                </a: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3514298" y="1377337"/>
              <a:ext cx="75724" cy="230832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r>
                <a:rPr lang="en-US" sz="800" b="1" dirty="0"/>
                <a:t>	</a:t>
              </a:r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endParaRPr lang="en-US" sz="800" b="1" dirty="0"/>
            </a:p>
            <a:p>
              <a:r>
                <a:rPr lang="en-US" sz="800" b="1" dirty="0"/>
                <a:t>		   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932813" y="4134467"/>
            <a:ext cx="1781753" cy="246221"/>
            <a:chOff x="6934200" y="6048004"/>
            <a:chExt cx="1781753" cy="246221"/>
          </a:xfrm>
        </p:grpSpPr>
        <p:sp>
          <p:nvSpPr>
            <p:cNvPr id="59" name="TextBox 58"/>
            <p:cNvSpPr txBox="1"/>
            <p:nvPr/>
          </p:nvSpPr>
          <p:spPr>
            <a:xfrm>
              <a:off x="7098923" y="6048004"/>
              <a:ext cx="16170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Cingulate Cortex Neurons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6934200" y="6114709"/>
              <a:ext cx="210312" cy="118872"/>
            </a:xfrm>
            <a:prstGeom prst="rect">
              <a:avLst/>
            </a:prstGeom>
            <a:solidFill>
              <a:srgbClr val="6E6B73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884813" y="4134467"/>
            <a:ext cx="1526620" cy="246221"/>
            <a:chOff x="3886200" y="6052867"/>
            <a:chExt cx="1526620" cy="246221"/>
          </a:xfrm>
        </p:grpSpPr>
        <p:sp>
          <p:nvSpPr>
            <p:cNvPr id="62" name="TextBox 61"/>
            <p:cNvSpPr txBox="1"/>
            <p:nvPr/>
          </p:nvSpPr>
          <p:spPr>
            <a:xfrm>
              <a:off x="3965259" y="6052867"/>
              <a:ext cx="14475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Amygdala Neurons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886200" y="6121245"/>
              <a:ext cx="213004" cy="116213"/>
            </a:xfrm>
            <a:prstGeom prst="rect">
              <a:avLst/>
            </a:prstGeom>
            <a:solidFill>
              <a:srgbClr val="37AF37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354584" y="4134467"/>
            <a:ext cx="1635078" cy="246221"/>
            <a:chOff x="5345204" y="6048004"/>
            <a:chExt cx="1635078" cy="246221"/>
          </a:xfrm>
        </p:grpSpPr>
        <p:sp>
          <p:nvSpPr>
            <p:cNvPr id="65" name="TextBox 64"/>
            <p:cNvSpPr txBox="1"/>
            <p:nvPr/>
          </p:nvSpPr>
          <p:spPr>
            <a:xfrm>
              <a:off x="5491879" y="6048004"/>
              <a:ext cx="14884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Hippocampal Neurons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345204" y="6111678"/>
              <a:ext cx="210312" cy="118872"/>
            </a:xfrm>
            <a:prstGeom prst="rect">
              <a:avLst/>
            </a:prstGeom>
            <a:solidFill>
              <a:srgbClr val="E44ADD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9" t="20371" r="36813" b="17555"/>
          <a:stretch/>
        </p:blipFill>
        <p:spPr>
          <a:xfrm>
            <a:off x="296457" y="5387317"/>
            <a:ext cx="3024804" cy="3512076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1808859" y="4889208"/>
            <a:ext cx="919202" cy="1035824"/>
            <a:chOff x="1366027" y="4979511"/>
            <a:chExt cx="919202" cy="103582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366027" y="4979511"/>
              <a:ext cx="895350" cy="942975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1556542" y="5799891"/>
              <a:ext cx="728687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Row Z-score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472338" y="231654"/>
            <a:ext cx="3366611" cy="3590863"/>
            <a:chOff x="3472338" y="231654"/>
            <a:chExt cx="3366611" cy="3590863"/>
          </a:xfrm>
        </p:grpSpPr>
        <p:grpSp>
          <p:nvGrpSpPr>
            <p:cNvPr id="4" name="Group 3"/>
            <p:cNvGrpSpPr/>
            <p:nvPr/>
          </p:nvGrpSpPr>
          <p:grpSpPr>
            <a:xfrm>
              <a:off x="3472338" y="231654"/>
              <a:ext cx="3366611" cy="3590863"/>
              <a:chOff x="3500380" y="479344"/>
              <a:chExt cx="3366611" cy="3590863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863" t="20370" r="31046" b="19883"/>
              <a:stretch/>
            </p:blipFill>
            <p:spPr>
              <a:xfrm>
                <a:off x="3500380" y="997151"/>
                <a:ext cx="3366611" cy="3073056"/>
              </a:xfrm>
              <a:prstGeom prst="rect">
                <a:avLst/>
              </a:prstGeom>
            </p:spPr>
          </p:pic>
          <p:grpSp>
            <p:nvGrpSpPr>
              <p:cNvPr id="27" name="Group 26"/>
              <p:cNvGrpSpPr/>
              <p:nvPr/>
            </p:nvGrpSpPr>
            <p:grpSpPr>
              <a:xfrm>
                <a:off x="5075036" y="479344"/>
                <a:ext cx="928885" cy="969687"/>
                <a:chOff x="4978137" y="371687"/>
                <a:chExt cx="928885" cy="969687"/>
              </a:xfrm>
            </p:grpSpPr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978137" y="371687"/>
                  <a:ext cx="928885" cy="905268"/>
                </a:xfrm>
                <a:prstGeom prst="rect">
                  <a:avLst/>
                </a:prstGeom>
              </p:spPr>
            </p:pic>
            <p:sp>
              <p:nvSpPr>
                <p:cNvPr id="90" name="TextBox 89"/>
                <p:cNvSpPr txBox="1"/>
                <p:nvPr/>
              </p:nvSpPr>
              <p:spPr>
                <a:xfrm>
                  <a:off x="5176675" y="1125930"/>
                  <a:ext cx="728687" cy="21544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/>
                    <a:t>Row Z-score</a:t>
                  </a:r>
                </a:p>
              </p:txBody>
            </p:sp>
          </p:grpSp>
        </p:grpSp>
        <p:sp>
          <p:nvSpPr>
            <p:cNvPr id="10" name="TextBox 9"/>
            <p:cNvSpPr txBox="1"/>
            <p:nvPr/>
          </p:nvSpPr>
          <p:spPr>
            <a:xfrm>
              <a:off x="5006965" y="995463"/>
              <a:ext cx="25739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1380410" y="2081820"/>
            <a:ext cx="1347651" cy="280380"/>
          </a:xfrm>
          <a:prstGeom prst="rect">
            <a:avLst/>
          </a:prstGeom>
          <a:noFill/>
          <a:ln w="19050">
            <a:solidFill>
              <a:srgbClr val="E44A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382539" y="2433335"/>
            <a:ext cx="972046" cy="196378"/>
          </a:xfrm>
          <a:prstGeom prst="rect">
            <a:avLst/>
          </a:prstGeom>
          <a:noFill/>
          <a:ln w="19050">
            <a:solidFill>
              <a:srgbClr val="37A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382539" y="2897226"/>
            <a:ext cx="972046" cy="193322"/>
          </a:xfrm>
          <a:prstGeom prst="rect">
            <a:avLst/>
          </a:prstGeom>
          <a:noFill/>
          <a:ln w="19050">
            <a:solidFill>
              <a:srgbClr val="6E6B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173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44102" y="7620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5118" y="1327847"/>
            <a:ext cx="735146" cy="2157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Row Z-score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2307"/>
            <a:ext cx="3634892" cy="365660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79032" y="115258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570" y="338889"/>
            <a:ext cx="932965" cy="1090160"/>
            <a:chOff x="104262" y="871200"/>
            <a:chExt cx="932965" cy="109016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262" y="871200"/>
              <a:ext cx="932965" cy="98229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89025" y="1745632"/>
              <a:ext cx="735146" cy="21572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Row Z-score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263601" y="544674"/>
            <a:ext cx="190082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Wnt</a:t>
            </a:r>
            <a:r>
              <a:rPr lang="en-US" sz="1200" b="1" dirty="0"/>
              <a:t> Signaling Pathway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570745" y="4059616"/>
            <a:ext cx="6048890" cy="283330"/>
            <a:chOff x="582802" y="4596462"/>
            <a:chExt cx="6048890" cy="283330"/>
          </a:xfrm>
        </p:grpSpPr>
        <p:sp>
          <p:nvSpPr>
            <p:cNvPr id="28" name="TextBox 27"/>
            <p:cNvSpPr txBox="1"/>
            <p:nvPr/>
          </p:nvSpPr>
          <p:spPr>
            <a:xfrm>
              <a:off x="582802" y="4672431"/>
              <a:ext cx="165931" cy="142003"/>
            </a:xfrm>
            <a:prstGeom prst="rect">
              <a:avLst/>
            </a:prstGeom>
            <a:solidFill>
              <a:srgbClr val="7030A0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0089" y="4674291"/>
              <a:ext cx="165927" cy="144390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805867" y="4672431"/>
              <a:ext cx="165931" cy="151528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48733" y="4600414"/>
              <a:ext cx="8052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Brain ECs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56016" y="4602793"/>
              <a:ext cx="805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Heart ECs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971798" y="4596462"/>
              <a:ext cx="36598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Lung ECs</a:t>
              </a: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38200" y="3765489"/>
            <a:ext cx="57046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890016" y="3754723"/>
            <a:ext cx="786384" cy="16314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676400" y="3754723"/>
            <a:ext cx="804672" cy="16314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447924" y="3754000"/>
            <a:ext cx="786384" cy="16459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47178" y="1400641"/>
            <a:ext cx="543055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PLCB2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47178" y="1538940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DAAM1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247178" y="1654747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CAM2KD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247178" y="1788852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MAPK9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251593" y="1909901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NKD1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47178" y="2035954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SMAD3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249870" y="2149597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RET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247178" y="2264851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LEF1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247178" y="2397291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PRKCB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239751" y="2518660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TGFBR2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247178" y="2654482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FZD6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239751" y="3012306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WNT5A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239751" y="3136041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AR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239751" y="3259776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CCND2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239751" y="3383511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CCND1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239751" y="3507246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CTNNBIP1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239751" y="3630987"/>
            <a:ext cx="562822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CBLC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239751" y="2778511"/>
            <a:ext cx="56282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" b="1" dirty="0"/>
              <a:t>PPP3CC</a:t>
            </a:r>
          </a:p>
          <a:p>
            <a:endParaRPr lang="en-US" sz="6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239751" y="2888571"/>
            <a:ext cx="5628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/>
              <a:t>AXIN2</a:t>
            </a: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564" y="538241"/>
            <a:ext cx="3197682" cy="2685555"/>
          </a:xfrm>
          <a:prstGeom prst="rect">
            <a:avLst/>
          </a:prstGeom>
        </p:spPr>
      </p:pic>
      <p:grpSp>
        <p:nvGrpSpPr>
          <p:cNvPr id="75" name="Group 74"/>
          <p:cNvGrpSpPr/>
          <p:nvPr/>
        </p:nvGrpSpPr>
        <p:grpSpPr>
          <a:xfrm>
            <a:off x="-263548" y="4852135"/>
            <a:ext cx="4378348" cy="3925575"/>
            <a:chOff x="3011103" y="1352977"/>
            <a:chExt cx="5746802" cy="5152516"/>
          </a:xfrm>
        </p:grpSpPr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11103" y="1352977"/>
              <a:ext cx="5104919" cy="5152516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7611857" y="2793727"/>
              <a:ext cx="688847" cy="2803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88" b="1" dirty="0"/>
                <a:t>Nduaf3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611857" y="3056109"/>
              <a:ext cx="688847" cy="2803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88" b="1" dirty="0"/>
                <a:t>Ndufb7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611854" y="3318491"/>
              <a:ext cx="814097" cy="2803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88" b="1" dirty="0"/>
                <a:t>Slc25a12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7611857" y="3580874"/>
              <a:ext cx="688849" cy="213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88" b="1" dirty="0"/>
                <a:t>Uqcrc1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611857" y="3843255"/>
              <a:ext cx="688849" cy="213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88" b="1" dirty="0"/>
                <a:t>Cox4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611857" y="4105637"/>
              <a:ext cx="688849" cy="213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88" b="1" dirty="0"/>
                <a:t>Atp5j2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611857" y="4368019"/>
              <a:ext cx="688849" cy="213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88" b="1" dirty="0"/>
                <a:t>Ndufb2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611857" y="4630401"/>
              <a:ext cx="688849" cy="213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88" b="1" dirty="0"/>
                <a:t>Ndufc1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7611857" y="4892783"/>
              <a:ext cx="688849" cy="213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88" b="1" dirty="0"/>
                <a:t>Atp5g1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7611857" y="5155165"/>
              <a:ext cx="1146048" cy="21390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90" b="1" dirty="0"/>
                <a:t>Atp5e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611857" y="5417867"/>
              <a:ext cx="1146048" cy="21390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90" b="1" dirty="0"/>
                <a:t>Ppa2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611857" y="5680564"/>
              <a:ext cx="1146048" cy="21390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790" b="1" dirty="0"/>
                <a:t>Cox6a2</a:t>
              </a: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-304800" y="5700107"/>
            <a:ext cx="1080616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r>
              <a:rPr lang="en-US" sz="800" b="1" dirty="0"/>
              <a:t>	</a:t>
            </a:r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endParaRPr lang="en-US" sz="800" b="1" dirty="0"/>
          </a:p>
          <a:p>
            <a:r>
              <a:rPr lang="en-US" sz="800" b="1" dirty="0"/>
              <a:t>		</a:t>
            </a:r>
          </a:p>
          <a:p>
            <a:r>
              <a:rPr lang="en-US" sz="800" b="1" dirty="0"/>
              <a:t>   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0470" y="5396880"/>
            <a:ext cx="2891135" cy="27050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8100" y="4557107"/>
            <a:ext cx="1028700" cy="1133475"/>
          </a:xfrm>
          <a:prstGeom prst="rect">
            <a:avLst/>
          </a:prstGeom>
        </p:spPr>
      </p:pic>
      <p:sp>
        <p:nvSpPr>
          <p:cNvPr id="94" name="TextBox 93"/>
          <p:cNvSpPr txBox="1"/>
          <p:nvPr/>
        </p:nvSpPr>
        <p:spPr>
          <a:xfrm>
            <a:off x="209944" y="5523067"/>
            <a:ext cx="735146" cy="2157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b="1" dirty="0"/>
              <a:t>Row Z-score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34548" y="444164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4955804" y="3661798"/>
            <a:ext cx="2022650" cy="1349634"/>
            <a:chOff x="6702884" y="3130322"/>
            <a:chExt cx="2633434" cy="2141520"/>
          </a:xfrm>
        </p:grpSpPr>
        <p:sp>
          <p:nvSpPr>
            <p:cNvPr id="96" name="Oval 95"/>
            <p:cNvSpPr/>
            <p:nvPr/>
          </p:nvSpPr>
          <p:spPr>
            <a:xfrm>
              <a:off x="6764812" y="3750260"/>
              <a:ext cx="247251" cy="224230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6702884" y="3130322"/>
              <a:ext cx="2633434" cy="2141520"/>
              <a:chOff x="6702884" y="3130322"/>
              <a:chExt cx="2633434" cy="2141520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6785450" y="4226581"/>
                <a:ext cx="215065" cy="19351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7027951" y="4088192"/>
                <a:ext cx="2057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Upregulated transcription factor</a:t>
                </a:r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 flipH="1">
                <a:off x="6702884" y="4912586"/>
                <a:ext cx="35921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TextBox 100"/>
              <p:cNvSpPr txBox="1"/>
              <p:nvPr/>
            </p:nvSpPr>
            <p:spPr>
              <a:xfrm>
                <a:off x="7027951" y="4670767"/>
                <a:ext cx="2304328" cy="601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TF binds motif in promoter of target gene</a:t>
                </a: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7027951" y="3661730"/>
                <a:ext cx="2308367" cy="439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Downregulated gene</a:t>
                </a:r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6754124" y="3237971"/>
                <a:ext cx="247251" cy="22423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7027951" y="3130322"/>
                <a:ext cx="2057400" cy="439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Upregulated gene</a:t>
                </a:r>
              </a:p>
            </p:txBody>
          </p:sp>
        </p:grpSp>
      </p:grpSp>
      <p:sp>
        <p:nvSpPr>
          <p:cNvPr id="105" name="Rectangle 104"/>
          <p:cNvSpPr/>
          <p:nvPr/>
        </p:nvSpPr>
        <p:spPr>
          <a:xfrm>
            <a:off x="6163707" y="2232"/>
            <a:ext cx="6942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Figure 5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817068" y="8377763"/>
            <a:ext cx="2432802" cy="488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821547" y="8341898"/>
            <a:ext cx="791865" cy="164592"/>
          </a:xfrm>
          <a:prstGeom prst="rect">
            <a:avLst/>
          </a:prstGeom>
          <a:solidFill>
            <a:srgbClr val="E44ADD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Rectangle 115"/>
          <p:cNvSpPr/>
          <p:nvPr/>
        </p:nvSpPr>
        <p:spPr>
          <a:xfrm>
            <a:off x="1617992" y="8341898"/>
            <a:ext cx="795528" cy="164592"/>
          </a:xfrm>
          <a:prstGeom prst="rect">
            <a:avLst/>
          </a:prstGeom>
          <a:solidFill>
            <a:srgbClr val="6E6B73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Rectangle 116"/>
          <p:cNvSpPr/>
          <p:nvPr/>
        </p:nvSpPr>
        <p:spPr>
          <a:xfrm>
            <a:off x="2413520" y="8341898"/>
            <a:ext cx="795528" cy="164592"/>
          </a:xfrm>
          <a:prstGeom prst="rect">
            <a:avLst/>
          </a:prstGeom>
          <a:solidFill>
            <a:srgbClr val="37AF37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/>
          <p:cNvGrpSpPr/>
          <p:nvPr/>
        </p:nvGrpSpPr>
        <p:grpSpPr>
          <a:xfrm>
            <a:off x="3124200" y="8745379"/>
            <a:ext cx="1781753" cy="246221"/>
            <a:chOff x="6934200" y="6048004"/>
            <a:chExt cx="1781753" cy="246221"/>
          </a:xfrm>
        </p:grpSpPr>
        <p:sp>
          <p:nvSpPr>
            <p:cNvPr id="107" name="TextBox 106"/>
            <p:cNvSpPr txBox="1"/>
            <p:nvPr/>
          </p:nvSpPr>
          <p:spPr>
            <a:xfrm>
              <a:off x="7098923" y="6048004"/>
              <a:ext cx="16170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Cingulate Cortex Neurons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6934200" y="6114709"/>
              <a:ext cx="210312" cy="118872"/>
            </a:xfrm>
            <a:prstGeom prst="rect">
              <a:avLst/>
            </a:prstGeom>
            <a:solidFill>
              <a:srgbClr val="6E6B73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76200" y="8745379"/>
            <a:ext cx="1526620" cy="246221"/>
            <a:chOff x="3886200" y="6052867"/>
            <a:chExt cx="1526620" cy="246221"/>
          </a:xfrm>
        </p:grpSpPr>
        <p:sp>
          <p:nvSpPr>
            <p:cNvPr id="110" name="TextBox 109"/>
            <p:cNvSpPr txBox="1"/>
            <p:nvPr/>
          </p:nvSpPr>
          <p:spPr>
            <a:xfrm>
              <a:off x="3965259" y="6052867"/>
              <a:ext cx="14475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Amygdala Neurons</a:t>
              </a: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3886200" y="6121245"/>
              <a:ext cx="213004" cy="116213"/>
            </a:xfrm>
            <a:prstGeom prst="rect">
              <a:avLst/>
            </a:prstGeom>
            <a:solidFill>
              <a:srgbClr val="37AF37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1545971" y="8745379"/>
            <a:ext cx="1635078" cy="246221"/>
            <a:chOff x="5345204" y="6048004"/>
            <a:chExt cx="1635078" cy="246221"/>
          </a:xfrm>
        </p:grpSpPr>
        <p:sp>
          <p:nvSpPr>
            <p:cNvPr id="113" name="TextBox 112"/>
            <p:cNvSpPr txBox="1"/>
            <p:nvPr/>
          </p:nvSpPr>
          <p:spPr>
            <a:xfrm>
              <a:off x="5491879" y="6048004"/>
              <a:ext cx="14884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/>
                <a:t>Hippocampal Neurons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345204" y="6111678"/>
              <a:ext cx="210312" cy="118872"/>
            </a:xfrm>
            <a:prstGeom prst="rect">
              <a:avLst/>
            </a:prstGeom>
            <a:solidFill>
              <a:srgbClr val="E44ADD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802573" y="5295151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20238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4412DCE-730F-42AC-AE94-F6637A7D572F}"/>
              </a:ext>
            </a:extLst>
          </p:cNvPr>
          <p:cNvSpPr/>
          <p:nvPr/>
        </p:nvSpPr>
        <p:spPr>
          <a:xfrm>
            <a:off x="5847915" y="2232"/>
            <a:ext cx="10100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Sup. Figure 1</a:t>
            </a:r>
            <a:endParaRPr lang="en-U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FC5D57-FDBA-47D3-8AFA-7520D00103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8" t="21602" r="12523" b="28381"/>
          <a:stretch/>
        </p:blipFill>
        <p:spPr>
          <a:xfrm>
            <a:off x="937204" y="3916709"/>
            <a:ext cx="4983593" cy="38556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2E47EF-C675-478A-B12A-FCF53F195C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0" t="19454" r="8769" b="22857"/>
          <a:stretch/>
        </p:blipFill>
        <p:spPr>
          <a:xfrm>
            <a:off x="838200" y="145868"/>
            <a:ext cx="4868446" cy="37719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2CA87A-5895-4D85-BC86-44B9DBDC917A}"/>
              </a:ext>
            </a:extLst>
          </p:cNvPr>
          <p:cNvSpPr txBox="1"/>
          <p:nvPr/>
        </p:nvSpPr>
        <p:spPr>
          <a:xfrm>
            <a:off x="-44102" y="7620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7ED919-E1F1-4C46-9C8A-CF06D6F5329A}"/>
              </a:ext>
            </a:extLst>
          </p:cNvPr>
          <p:cNvSpPr txBox="1"/>
          <p:nvPr/>
        </p:nvSpPr>
        <p:spPr>
          <a:xfrm>
            <a:off x="-44102" y="3916709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535036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59DD29-FEC1-4E31-861C-51C8F3DAB474}"/>
              </a:ext>
            </a:extLst>
          </p:cNvPr>
          <p:cNvSpPr/>
          <p:nvPr/>
        </p:nvSpPr>
        <p:spPr>
          <a:xfrm>
            <a:off x="5847915" y="2232"/>
            <a:ext cx="10100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Sup. Figure 2</a:t>
            </a:r>
            <a:endParaRPr lang="en-US" sz="12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54887A-5005-4DFE-9B15-0EC7A7C4842D}"/>
              </a:ext>
            </a:extLst>
          </p:cNvPr>
          <p:cNvGrpSpPr/>
          <p:nvPr/>
        </p:nvGrpSpPr>
        <p:grpSpPr>
          <a:xfrm>
            <a:off x="0" y="1143000"/>
            <a:ext cx="6858000" cy="5944895"/>
            <a:chOff x="0" y="457200"/>
            <a:chExt cx="6858000" cy="594489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FC1E549-42F3-4693-B4B7-6D4561CD5A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1597" y="762000"/>
              <a:ext cx="5565403" cy="5558100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7513180-2FB3-4B40-8A5C-D7370C73C31D}"/>
                </a:ext>
              </a:extLst>
            </p:cNvPr>
            <p:cNvCxnSpPr/>
            <p:nvPr/>
          </p:nvCxnSpPr>
          <p:spPr>
            <a:xfrm>
              <a:off x="0" y="2667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E030C82-1F0D-4F27-8A6D-E9CEB51E99A2}"/>
                </a:ext>
              </a:extLst>
            </p:cNvPr>
            <p:cNvCxnSpPr/>
            <p:nvPr/>
          </p:nvCxnSpPr>
          <p:spPr>
            <a:xfrm>
              <a:off x="0" y="44958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D8752D6-9FFA-4F22-922A-ADFADE8E1D10}"/>
                </a:ext>
              </a:extLst>
            </p:cNvPr>
            <p:cNvCxnSpPr/>
            <p:nvPr/>
          </p:nvCxnSpPr>
          <p:spPr>
            <a:xfrm>
              <a:off x="0" y="6321872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A8C6BEE-DCD9-4300-8FDA-A6A4073F38F3}"/>
                </a:ext>
              </a:extLst>
            </p:cNvPr>
            <p:cNvCxnSpPr/>
            <p:nvPr/>
          </p:nvCxnSpPr>
          <p:spPr>
            <a:xfrm>
              <a:off x="0" y="742784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F4CDDE1-E765-44F8-B525-0EBF8F10B6D7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539195"/>
              <a:ext cx="0" cy="58629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15C7A2D-72F3-4563-80CB-0D94DB0E6210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" y="457200"/>
              <a:ext cx="0" cy="58629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3CA4F9-91A2-4CAD-BEB5-9425D7E8510D}"/>
                </a:ext>
              </a:extLst>
            </p:cNvPr>
            <p:cNvSpPr txBox="1"/>
            <p:nvPr/>
          </p:nvSpPr>
          <p:spPr>
            <a:xfrm>
              <a:off x="762000" y="457200"/>
              <a:ext cx="28560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Weak Signal to Noise Ratio (0.5)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AA2D73-1641-4969-947B-FA4AD24DB240}"/>
                </a:ext>
              </a:extLst>
            </p:cNvPr>
            <p:cNvSpPr txBox="1"/>
            <p:nvPr/>
          </p:nvSpPr>
          <p:spPr>
            <a:xfrm>
              <a:off x="3618099" y="457200"/>
              <a:ext cx="3011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Strong Signal to Noise Ratio (1.0)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D03BAC3-B6A3-40E3-976F-E1403B63821C}"/>
                </a:ext>
              </a:extLst>
            </p:cNvPr>
            <p:cNvSpPr txBox="1"/>
            <p:nvPr/>
          </p:nvSpPr>
          <p:spPr>
            <a:xfrm>
              <a:off x="22007" y="832886"/>
              <a:ext cx="68579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DEGs</a:t>
              </a:r>
            </a:p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6DCFEBF-BAA1-4869-A1AB-EBD028E266F1}"/>
                </a:ext>
              </a:extLst>
            </p:cNvPr>
            <p:cNvSpPr txBox="1"/>
            <p:nvPr/>
          </p:nvSpPr>
          <p:spPr>
            <a:xfrm>
              <a:off x="22007" y="2731981"/>
              <a:ext cx="68579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DEGs</a:t>
              </a:r>
            </a:p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EFEA008-287E-4FBA-BCC3-57A7B4703A29}"/>
                </a:ext>
              </a:extLst>
            </p:cNvPr>
            <p:cNvSpPr txBox="1"/>
            <p:nvPr/>
          </p:nvSpPr>
          <p:spPr>
            <a:xfrm>
              <a:off x="22007" y="4558052"/>
              <a:ext cx="68579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DEGs</a:t>
              </a:r>
            </a:p>
            <a:p>
              <a:pPr algn="ctr"/>
              <a:endParaRPr lang="en-US" dirty="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4EDF6F1-F20E-45C5-98A5-0155C28DA3B4}"/>
              </a:ext>
            </a:extLst>
          </p:cNvPr>
          <p:cNvCxnSpPr/>
          <p:nvPr/>
        </p:nvCxnSpPr>
        <p:spPr>
          <a:xfrm>
            <a:off x="0" y="1143000"/>
            <a:ext cx="685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3E2D33-BA94-4138-B02B-BA1DADBDB08E}"/>
              </a:ext>
            </a:extLst>
          </p:cNvPr>
          <p:cNvCxnSpPr/>
          <p:nvPr/>
        </p:nvCxnSpPr>
        <p:spPr>
          <a:xfrm>
            <a:off x="0" y="838200"/>
            <a:ext cx="685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20B311A-86E6-4028-AD10-DEB47B204A31}"/>
              </a:ext>
            </a:extLst>
          </p:cNvPr>
          <p:cNvSpPr txBox="1"/>
          <p:nvPr/>
        </p:nvSpPr>
        <p:spPr>
          <a:xfrm>
            <a:off x="0" y="862340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Gene Set size: 50 genes, Weak and Strong signal-to-noise ratios, Fraction of DEGs: 25%, 50%, and 80% </a:t>
            </a:r>
          </a:p>
        </p:txBody>
      </p:sp>
    </p:spTree>
    <p:extLst>
      <p:ext uri="{BB962C8B-B14F-4D97-AF65-F5344CB8AC3E}">
        <p14:creationId xmlns:p14="http://schemas.microsoft.com/office/powerpoint/2010/main" val="1641258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D34B8D8-17B2-44F0-807B-299269963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25" y="1397170"/>
            <a:ext cx="5616749" cy="557999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359DD29-FEC1-4E31-861C-51C8F3DAB474}"/>
              </a:ext>
            </a:extLst>
          </p:cNvPr>
          <p:cNvSpPr/>
          <p:nvPr/>
        </p:nvSpPr>
        <p:spPr>
          <a:xfrm>
            <a:off x="5847915" y="2232"/>
            <a:ext cx="10100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Sup. Figure 3</a:t>
            </a:r>
            <a:endParaRPr lang="en-US" sz="12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54887A-5005-4DFE-9B15-0EC7A7C4842D}"/>
              </a:ext>
            </a:extLst>
          </p:cNvPr>
          <p:cNvGrpSpPr/>
          <p:nvPr/>
        </p:nvGrpSpPr>
        <p:grpSpPr>
          <a:xfrm>
            <a:off x="0" y="1143000"/>
            <a:ext cx="6858000" cy="5944895"/>
            <a:chOff x="0" y="457200"/>
            <a:chExt cx="6858000" cy="5944895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7513180-2FB3-4B40-8A5C-D7370C73C31D}"/>
                </a:ext>
              </a:extLst>
            </p:cNvPr>
            <p:cNvCxnSpPr/>
            <p:nvPr/>
          </p:nvCxnSpPr>
          <p:spPr>
            <a:xfrm>
              <a:off x="0" y="26670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7E030C82-1F0D-4F27-8A6D-E9CEB51E99A2}"/>
                </a:ext>
              </a:extLst>
            </p:cNvPr>
            <p:cNvCxnSpPr/>
            <p:nvPr/>
          </p:nvCxnSpPr>
          <p:spPr>
            <a:xfrm>
              <a:off x="0" y="4495800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D8752D6-9FFA-4F22-922A-ADFADE8E1D10}"/>
                </a:ext>
              </a:extLst>
            </p:cNvPr>
            <p:cNvCxnSpPr/>
            <p:nvPr/>
          </p:nvCxnSpPr>
          <p:spPr>
            <a:xfrm>
              <a:off x="0" y="6321872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A8C6BEE-DCD9-4300-8FDA-A6A4073F38F3}"/>
                </a:ext>
              </a:extLst>
            </p:cNvPr>
            <p:cNvCxnSpPr/>
            <p:nvPr/>
          </p:nvCxnSpPr>
          <p:spPr>
            <a:xfrm>
              <a:off x="0" y="742784"/>
              <a:ext cx="685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F4CDDE1-E765-44F8-B525-0EBF8F10B6D7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539195"/>
              <a:ext cx="0" cy="58629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15C7A2D-72F3-4563-80CB-0D94DB0E6210}"/>
                </a:ext>
              </a:extLst>
            </p:cNvPr>
            <p:cNvCxnSpPr>
              <a:cxnSpLocks/>
            </p:cNvCxnSpPr>
            <p:nvPr/>
          </p:nvCxnSpPr>
          <p:spPr>
            <a:xfrm>
              <a:off x="762000" y="457200"/>
              <a:ext cx="0" cy="58629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3CA4F9-91A2-4CAD-BEB5-9425D7E8510D}"/>
                </a:ext>
              </a:extLst>
            </p:cNvPr>
            <p:cNvSpPr txBox="1"/>
            <p:nvPr/>
          </p:nvSpPr>
          <p:spPr>
            <a:xfrm>
              <a:off x="762000" y="457200"/>
              <a:ext cx="28560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Weak Signal to Noise Ratio (0.5)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FAA2D73-1641-4969-947B-FA4AD24DB240}"/>
                </a:ext>
              </a:extLst>
            </p:cNvPr>
            <p:cNvSpPr txBox="1"/>
            <p:nvPr/>
          </p:nvSpPr>
          <p:spPr>
            <a:xfrm>
              <a:off x="3618099" y="457200"/>
              <a:ext cx="30113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Strong Signal to Noise Ratio (1.0)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D03BAC3-B6A3-40E3-976F-E1403B63821C}"/>
                </a:ext>
              </a:extLst>
            </p:cNvPr>
            <p:cNvSpPr txBox="1"/>
            <p:nvPr/>
          </p:nvSpPr>
          <p:spPr>
            <a:xfrm>
              <a:off x="22007" y="832886"/>
              <a:ext cx="68579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25%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DEGs</a:t>
              </a:r>
            </a:p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6DCFEBF-BAA1-4869-A1AB-EBD028E266F1}"/>
                </a:ext>
              </a:extLst>
            </p:cNvPr>
            <p:cNvSpPr txBox="1"/>
            <p:nvPr/>
          </p:nvSpPr>
          <p:spPr>
            <a:xfrm>
              <a:off x="22007" y="2731981"/>
              <a:ext cx="68579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DEGs</a:t>
              </a:r>
            </a:p>
            <a:p>
              <a:pPr algn="ctr"/>
              <a:endParaRPr lang="en-US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EFEA008-287E-4FBA-BCC3-57A7B4703A29}"/>
                </a:ext>
              </a:extLst>
            </p:cNvPr>
            <p:cNvSpPr txBox="1"/>
            <p:nvPr/>
          </p:nvSpPr>
          <p:spPr>
            <a:xfrm>
              <a:off x="22007" y="4558052"/>
              <a:ext cx="68579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DEGs</a:t>
              </a:r>
            </a:p>
            <a:p>
              <a:pPr algn="ctr"/>
              <a:endParaRPr lang="en-US" dirty="0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4EDF6F1-F20E-45C5-98A5-0155C28DA3B4}"/>
              </a:ext>
            </a:extLst>
          </p:cNvPr>
          <p:cNvCxnSpPr/>
          <p:nvPr/>
        </p:nvCxnSpPr>
        <p:spPr>
          <a:xfrm>
            <a:off x="0" y="1143000"/>
            <a:ext cx="685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3E2D33-BA94-4138-B02B-BA1DADBDB08E}"/>
              </a:ext>
            </a:extLst>
          </p:cNvPr>
          <p:cNvCxnSpPr/>
          <p:nvPr/>
        </p:nvCxnSpPr>
        <p:spPr>
          <a:xfrm>
            <a:off x="0" y="838200"/>
            <a:ext cx="685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20B311A-86E6-4028-AD10-DEB47B204A31}"/>
              </a:ext>
            </a:extLst>
          </p:cNvPr>
          <p:cNvSpPr txBox="1"/>
          <p:nvPr/>
        </p:nvSpPr>
        <p:spPr>
          <a:xfrm>
            <a:off x="0" y="862340"/>
            <a:ext cx="685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Gene Set size: 150 genes, Weak and Strong signal-to-noise ratios, Fraction of DEGs: 25%, 50%, and 80% </a:t>
            </a:r>
          </a:p>
        </p:txBody>
      </p:sp>
    </p:spTree>
    <p:extLst>
      <p:ext uri="{BB962C8B-B14F-4D97-AF65-F5344CB8AC3E}">
        <p14:creationId xmlns:p14="http://schemas.microsoft.com/office/powerpoint/2010/main" val="3946315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61197"/>
              </p:ext>
            </p:extLst>
          </p:nvPr>
        </p:nvGraphicFramePr>
        <p:xfrm>
          <a:off x="304800" y="3429000"/>
          <a:ext cx="6235770" cy="193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65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7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7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1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8600">
                <a:tc gridSpan="5"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Enriched Motifs in Oxidative Phosphorylation Heterogeneous</a:t>
                      </a:r>
                      <a:r>
                        <a:rPr lang="en-US" sz="1100" baseline="0" dirty="0"/>
                        <a:t> Genes</a:t>
                      </a:r>
                      <a:endParaRPr lang="en-US" sz="1100" dirty="0"/>
                    </a:p>
                  </a:txBody>
                  <a:tcPr marL="84954" marR="84954" marT="42478" marB="42478"/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1378" marR="61378" marT="30689" marB="30689"/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1378" marR="61378" marT="30689" marB="30689"/>
                </a:tc>
                <a:tc hMerge="1"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 marL="61378" marR="61378" marT="30689" marB="30689"/>
                </a:tc>
                <a:tc hMerge="1"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 marL="61378" marR="61378" marT="30689" marB="3068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119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Motif Consensus Sequence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Hits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Sig</a:t>
                      </a:r>
                      <a:r>
                        <a:rPr lang="en-US" sz="1100" baseline="0" dirty="0"/>
                        <a:t> Value</a:t>
                      </a:r>
                      <a:endParaRPr lang="en-US" sz="1100" dirty="0"/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Upregulated TFs</a:t>
                      </a:r>
                      <a:r>
                        <a:rPr lang="en-US" sz="1100" baseline="0" dirty="0"/>
                        <a:t> which bind motif</a:t>
                      </a:r>
                      <a:endParaRPr lang="en-US" sz="1100" dirty="0"/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P-Value</a:t>
                      </a:r>
                    </a:p>
                  </a:txBody>
                  <a:tcPr marL="84954" marR="84954" marT="42478" marB="4247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447">
                <a:tc>
                  <a:txBody>
                    <a:bodyPr/>
                    <a:lstStyle/>
                    <a:p>
                      <a:r>
                        <a:rPr lang="en-US" sz="1100" dirty="0"/>
                        <a:t>BCSGVB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1321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867.6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84954" marR="84954" marT="42478" marB="4247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447">
                <a:tc>
                  <a:txBody>
                    <a:bodyPr/>
                    <a:lstStyle/>
                    <a:p>
                      <a:r>
                        <a:rPr lang="en-US" sz="1100" dirty="0"/>
                        <a:t>TGACGTCA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246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243.8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CREB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2.23e-02</a:t>
                      </a:r>
                    </a:p>
                  </a:txBody>
                  <a:tcPr marL="84954" marR="84954" marT="42478" marB="4247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447">
                <a:tc>
                  <a:txBody>
                    <a:bodyPr/>
                    <a:lstStyle/>
                    <a:p>
                      <a:r>
                        <a:rPr lang="en-US" sz="1100" dirty="0"/>
                        <a:t>TCCTBYYBYYBYTCCT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48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194.0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SRF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5.36e-03</a:t>
                      </a:r>
                    </a:p>
                  </a:txBody>
                  <a:tcPr marL="84954" marR="84954" marT="42478" marB="4247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447">
                <a:tc>
                  <a:txBody>
                    <a:bodyPr/>
                    <a:lstStyle/>
                    <a:p>
                      <a:r>
                        <a:rPr lang="en-US" sz="1100" dirty="0"/>
                        <a:t>CGCCG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136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143.3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TFB1M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84954" marR="84954" marT="42478" marB="4247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447">
                <a:tc>
                  <a:txBody>
                    <a:bodyPr/>
                    <a:lstStyle/>
                    <a:p>
                      <a:r>
                        <a:rPr lang="en-US" sz="1100" dirty="0"/>
                        <a:t>CGGAG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124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100.8</a:t>
                      </a:r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84954" marR="84954" marT="42478" marB="42478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84954" marR="84954" marT="42478" marB="4247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170904"/>
              </p:ext>
            </p:extLst>
          </p:nvPr>
        </p:nvGraphicFramePr>
        <p:xfrm>
          <a:off x="304800" y="685800"/>
          <a:ext cx="6235770" cy="1913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71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71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7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71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 gridSpan="5"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Enriched Motifs in</a:t>
                      </a:r>
                      <a:r>
                        <a:rPr lang="en-US" sz="1100" baseline="0" dirty="0"/>
                        <a:t> Wnt Signaling </a:t>
                      </a:r>
                      <a:r>
                        <a:rPr lang="en-US" sz="1100" dirty="0"/>
                        <a:t>Heterogeneous</a:t>
                      </a:r>
                      <a:r>
                        <a:rPr lang="en-US" sz="1100" baseline="0" dirty="0"/>
                        <a:t> Genes</a:t>
                      </a:r>
                      <a:endParaRPr lang="en-US" sz="1100" dirty="0"/>
                    </a:p>
                  </a:txBody>
                  <a:tcPr marL="81837" marR="81837" marT="40919" marB="40919"/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1378" marR="61378" marT="30689" marB="30689"/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61378" marR="61378" marT="30689" marB="30689"/>
                </a:tc>
                <a:tc hMerge="1"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 marL="61378" marR="61378" marT="30689" marB="30689"/>
                </a:tc>
                <a:tc hMerge="1">
                  <a:txBody>
                    <a:bodyPr/>
                    <a:lstStyle/>
                    <a:p>
                      <a:pPr algn="l"/>
                      <a:endParaRPr lang="en-US" sz="900" dirty="0"/>
                    </a:p>
                  </a:txBody>
                  <a:tcPr marL="61378" marR="61378" marT="30689" marB="3068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499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Motif Consensus Sequence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Hits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Sig</a:t>
                      </a:r>
                      <a:r>
                        <a:rPr lang="en-US" sz="1100" baseline="0" dirty="0"/>
                        <a:t> Value</a:t>
                      </a:r>
                      <a:endParaRPr lang="en-US" sz="1100" dirty="0"/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Upregulated TFs</a:t>
                      </a:r>
                      <a:r>
                        <a:rPr lang="en-US" sz="1100" baseline="0" dirty="0"/>
                        <a:t> which bind motif</a:t>
                      </a:r>
                      <a:endParaRPr lang="en-US" sz="1100" dirty="0"/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P-Value</a:t>
                      </a:r>
                    </a:p>
                  </a:txBody>
                  <a:tcPr marL="81837" marR="81837" marT="40919" marB="4091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CTTTGA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193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69.9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LEF1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1.81</a:t>
                      </a:r>
                      <a:r>
                        <a:rPr lang="en-US" sz="1100" baseline="0" dirty="0"/>
                        <a:t>e-03</a:t>
                      </a:r>
                      <a:endParaRPr lang="en-US" sz="1100" dirty="0"/>
                    </a:p>
                  </a:txBody>
                  <a:tcPr marL="81837" marR="81837" marT="40919" marB="4091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AAGAAGARR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27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65.7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81837" marR="81837" marT="40919" marB="4091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NRYTTCCGGH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111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49.4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FLI1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3.87e-03</a:t>
                      </a:r>
                    </a:p>
                  </a:txBody>
                  <a:tcPr marL="81837" marR="81837" marT="40919" marB="4091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6783">
                <a:tc>
                  <a:txBody>
                    <a:bodyPr/>
                    <a:lstStyle/>
                    <a:p>
                      <a:r>
                        <a:rPr lang="en-US" sz="1100" dirty="0"/>
                        <a:t>CTTTGT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54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48.6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LEF1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2.93e-03</a:t>
                      </a:r>
                    </a:p>
                  </a:txBody>
                  <a:tcPr marL="81837" marR="81837" marT="40919" marB="4091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CGCNNNCCC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68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44.5</a:t>
                      </a:r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81837" marR="81837" marT="40919" marB="40919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81837" marR="81837" marT="40919" marB="4091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847915" y="2232"/>
            <a:ext cx="10100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Sup. Figure 4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851B25-8733-4A6D-9EC3-E2CDE9EE662E}"/>
              </a:ext>
            </a:extLst>
          </p:cNvPr>
          <p:cNvSpPr txBox="1"/>
          <p:nvPr/>
        </p:nvSpPr>
        <p:spPr>
          <a:xfrm>
            <a:off x="18537" y="30480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100E24-CBA7-4581-B145-13DDCE68D0DB}"/>
              </a:ext>
            </a:extLst>
          </p:cNvPr>
          <p:cNvSpPr txBox="1"/>
          <p:nvPr/>
        </p:nvSpPr>
        <p:spPr>
          <a:xfrm>
            <a:off x="18537" y="3048000"/>
            <a:ext cx="4386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56149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91425</TotalTime>
  <Words>504</Words>
  <Application>Microsoft Office PowerPoint</Application>
  <PresentationFormat>On-screen Show (4:3)</PresentationFormat>
  <Paragraphs>297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BioE 480: Introduction to Bioinformatics</dc:title>
  <dc:creator>mcarson</dc:creator>
  <cp:lastModifiedBy>Ankit Jambusaria</cp:lastModifiedBy>
  <cp:revision>1129</cp:revision>
  <dcterms:created xsi:type="dcterms:W3CDTF">2013-01-10T17:16:19Z</dcterms:created>
  <dcterms:modified xsi:type="dcterms:W3CDTF">2018-03-29T14:56:32Z</dcterms:modified>
</cp:coreProperties>
</file>