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09" r:id="rId2"/>
    <p:sldId id="316" r:id="rId3"/>
    <p:sldId id="294" r:id="rId4"/>
    <p:sldId id="285" r:id="rId5"/>
    <p:sldId id="31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16" userDrawn="1">
          <p15:clr>
            <a:srgbClr val="A4A3A4"/>
          </p15:clr>
        </p15:guide>
        <p15:guide id="3" orient="horz" pos="2232" userDrawn="1">
          <p15:clr>
            <a:srgbClr val="A4A3A4"/>
          </p15:clr>
        </p15:guide>
        <p15:guide id="4" orient="horz" pos="1968" userDrawn="1">
          <p15:clr>
            <a:srgbClr val="A4A3A4"/>
          </p15:clr>
        </p15:guide>
        <p15:guide id="5" orient="horz" pos="23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99"/>
    <p:restoredTop sz="95073" autoAdjust="0"/>
  </p:normalViewPr>
  <p:slideViewPr>
    <p:cSldViewPr snapToGrid="0" snapToObjects="1">
      <p:cViewPr varScale="1">
        <p:scale>
          <a:sx n="120" d="100"/>
          <a:sy n="120" d="100"/>
        </p:scale>
        <p:origin x="184" y="184"/>
      </p:cViewPr>
      <p:guideLst>
        <p:guide orient="horz" pos="2184"/>
        <p:guide pos="3816"/>
        <p:guide orient="horz" pos="2232"/>
        <p:guide orient="horz" pos="1968"/>
        <p:guide orient="horz" pos="230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1BD68A-6566-3848-A677-D66E93BF7581}" type="datetimeFigureOut">
              <a:rPr lang="en-US" smtClean="0"/>
              <a:t>6/22/18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26F899-2B66-0647-B7F2-16EAA5D4A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02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AF30D8-95ED-2046-B200-B9708685F8E4}" type="datetimeFigureOut">
              <a:rPr lang="en-US" smtClean="0"/>
              <a:t>6/22/18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89CD22-64EA-F447-BBAD-6A4407CB69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804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FDAE-267F-6540-8E70-318EF544E186}" type="datetimeFigureOut">
              <a:rPr lang="en-US" smtClean="0"/>
              <a:t>6/22/18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E3732-43C0-5443-8F43-9F42705F3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76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FDAE-267F-6540-8E70-318EF544E186}" type="datetimeFigureOut">
              <a:rPr lang="en-US" smtClean="0"/>
              <a:t>6/22/18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E3732-43C0-5443-8F43-9F42705F3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95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FDAE-267F-6540-8E70-318EF544E186}" type="datetimeFigureOut">
              <a:rPr lang="en-US" smtClean="0"/>
              <a:t>6/22/18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E3732-43C0-5443-8F43-9F42705F3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134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FDAE-267F-6540-8E70-318EF544E186}" type="datetimeFigureOut">
              <a:rPr lang="en-US" smtClean="0"/>
              <a:t>6/22/18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E3732-43C0-5443-8F43-9F42705F3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843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FDAE-267F-6540-8E70-318EF544E186}" type="datetimeFigureOut">
              <a:rPr lang="en-US" smtClean="0"/>
              <a:t>6/22/18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E3732-43C0-5443-8F43-9F42705F3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69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FDAE-267F-6540-8E70-318EF544E186}" type="datetimeFigureOut">
              <a:rPr lang="en-US" smtClean="0"/>
              <a:t>6/22/18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E3732-43C0-5443-8F43-9F42705F3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579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FDAE-267F-6540-8E70-318EF544E186}" type="datetimeFigureOut">
              <a:rPr lang="en-US" smtClean="0"/>
              <a:t>6/22/18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E3732-43C0-5443-8F43-9F42705F3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498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FDAE-267F-6540-8E70-318EF544E186}" type="datetimeFigureOut">
              <a:rPr lang="en-US" smtClean="0"/>
              <a:t>6/22/18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E3732-43C0-5443-8F43-9F42705F3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122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FDAE-267F-6540-8E70-318EF544E186}" type="datetimeFigureOut">
              <a:rPr lang="en-US" smtClean="0"/>
              <a:t>6/22/18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E3732-43C0-5443-8F43-9F42705F3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458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FDAE-267F-6540-8E70-318EF544E186}" type="datetimeFigureOut">
              <a:rPr lang="en-US" smtClean="0"/>
              <a:t>6/22/18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E3732-43C0-5443-8F43-9F42705F3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183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FDAE-267F-6540-8E70-318EF544E186}" type="datetimeFigureOut">
              <a:rPr lang="en-US" smtClean="0"/>
              <a:t>6/22/18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E3732-43C0-5443-8F43-9F42705F3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265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FFDAE-267F-6540-8E70-318EF544E186}" type="datetimeFigureOut">
              <a:rPr lang="en-US" smtClean="0"/>
              <a:t>6/22/18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E3732-43C0-5443-8F43-9F42705F3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162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tiff"/><Relationship Id="rId13" Type="http://schemas.openxmlformats.org/officeDocument/2006/relationships/image" Target="../media/image13.tiff"/><Relationship Id="rId3" Type="http://schemas.openxmlformats.org/officeDocument/2006/relationships/image" Target="../media/image3.tiff"/><Relationship Id="rId7" Type="http://schemas.openxmlformats.org/officeDocument/2006/relationships/image" Target="../media/image7.tiff"/><Relationship Id="rId12" Type="http://schemas.openxmlformats.org/officeDocument/2006/relationships/image" Target="../media/image12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tiff"/><Relationship Id="rId11" Type="http://schemas.openxmlformats.org/officeDocument/2006/relationships/image" Target="../media/image11.tiff"/><Relationship Id="rId5" Type="http://schemas.openxmlformats.org/officeDocument/2006/relationships/image" Target="../media/image5.tiff"/><Relationship Id="rId10" Type="http://schemas.openxmlformats.org/officeDocument/2006/relationships/image" Target="../media/image10.tiff"/><Relationship Id="rId4" Type="http://schemas.openxmlformats.org/officeDocument/2006/relationships/image" Target="../media/image4.tiff"/><Relationship Id="rId9" Type="http://schemas.openxmlformats.org/officeDocument/2006/relationships/image" Target="../media/image9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68819" y="4968949"/>
            <a:ext cx="9789042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ea typeface="Times New Roman" charset="0"/>
                <a:cs typeface="Times New Roman" charset="0"/>
              </a:rPr>
              <a:t>Supplementary Figure 1: </a:t>
            </a:r>
            <a:r>
              <a:rPr lang="en-US" sz="1400" dirty="0"/>
              <a:t>Comparison of baseline (untreated) expression of TLR3 and TLR4 in human tracheobronchial epithelial cells (TBEC) and alveolar macrophages (AM). </a:t>
            </a:r>
            <a:endParaRPr lang="en-US" sz="1400" dirty="0">
              <a:solidFill>
                <a:srgbClr val="FF000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AE26758-41B6-4A40-A6DF-38F34CCD98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8639" y="1812113"/>
            <a:ext cx="7818522" cy="2972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319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 txBox="1">
            <a:spLocks/>
          </p:cNvSpPr>
          <p:nvPr/>
        </p:nvSpPr>
        <p:spPr>
          <a:xfrm>
            <a:off x="1406512" y="460417"/>
            <a:ext cx="5157787" cy="4388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TBEC </a:t>
            </a:r>
          </a:p>
        </p:txBody>
      </p:sp>
      <p:sp>
        <p:nvSpPr>
          <p:cNvPr id="39" name="Text Placeholder 8"/>
          <p:cNvSpPr txBox="1">
            <a:spLocks/>
          </p:cNvSpPr>
          <p:nvPr/>
        </p:nvSpPr>
        <p:spPr>
          <a:xfrm>
            <a:off x="8045810" y="450161"/>
            <a:ext cx="4044451" cy="8239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Macrophages</a:t>
            </a:r>
          </a:p>
        </p:txBody>
      </p:sp>
      <p:pic>
        <p:nvPicPr>
          <p:cNvPr id="45" name="Content Placeholder 3"/>
          <p:cNvPicPr>
            <a:picLocks noChangeAspect="1"/>
          </p:cNvPicPr>
          <p:nvPr/>
        </p:nvPicPr>
        <p:blipFill rotWithShape="1">
          <a:blip r:embed="rId2"/>
          <a:srcRect l="2952" t="17533" r="5211" b="11339"/>
          <a:stretch/>
        </p:blipFill>
        <p:spPr>
          <a:xfrm>
            <a:off x="2234073" y="3675326"/>
            <a:ext cx="3319838" cy="329838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3"/>
          <a:srcRect t="13302" b="26054"/>
          <a:stretch/>
        </p:blipFill>
        <p:spPr>
          <a:xfrm>
            <a:off x="2271448" y="3032058"/>
            <a:ext cx="3340894" cy="243387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4"/>
          <a:srcRect t="19228" b="12785"/>
          <a:stretch/>
        </p:blipFill>
        <p:spPr>
          <a:xfrm>
            <a:off x="2240893" y="4132526"/>
            <a:ext cx="3313018" cy="300324"/>
          </a:xfrm>
          <a:prstGeom prst="rect">
            <a:avLst/>
          </a:prstGeom>
        </p:spPr>
      </p:pic>
      <p:graphicFrame>
        <p:nvGraphicFramePr>
          <p:cNvPr id="48" name="Tab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544302"/>
              </p:ext>
            </p:extLst>
          </p:nvPr>
        </p:nvGraphicFramePr>
        <p:xfrm>
          <a:off x="2234073" y="3446726"/>
          <a:ext cx="3319838" cy="203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88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8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88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88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10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1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794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794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4830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2.22</a:t>
                      </a:r>
                      <a:endParaRPr lang="hr-H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3.04</a:t>
                      </a:r>
                      <a:endParaRPr lang="hr-HR" sz="8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2.53</a:t>
                      </a:r>
                      <a:endParaRPr lang="hr-HR" sz="8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u="none" strike="noStrike" dirty="0">
                          <a:effectLst/>
                        </a:rPr>
                        <a:t>1.38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u="none" strike="noStrike" dirty="0">
                          <a:effectLst/>
                        </a:rPr>
                        <a:t>1.21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u="none" strike="noStrike" dirty="0">
                          <a:effectLst/>
                        </a:rPr>
                        <a:t>0.87</a:t>
                      </a:r>
                      <a:endParaRPr lang="fi-FI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u="none" strike="noStrike" dirty="0">
                          <a:effectLst/>
                        </a:rPr>
                        <a:t>0.88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u="none" strike="noStrike" dirty="0">
                          <a:effectLst/>
                        </a:rPr>
                        <a:t>0.64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u="none" strike="noStrike" dirty="0">
                          <a:effectLst/>
                        </a:rPr>
                        <a:t>0.59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9" name="Table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413269"/>
              </p:ext>
            </p:extLst>
          </p:nvPr>
        </p:nvGraphicFramePr>
        <p:xfrm>
          <a:off x="2295192" y="2844090"/>
          <a:ext cx="3272139" cy="1282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35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35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35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35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35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35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6357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6357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6357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237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1.59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1.33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0.30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0.27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0.38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0.25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0.22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0.35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69" name="Picture 68"/>
          <p:cNvPicPr>
            <a:picLocks noChangeAspect="1"/>
          </p:cNvPicPr>
          <p:nvPr/>
        </p:nvPicPr>
        <p:blipFill rotWithShape="1">
          <a:blip r:embed="rId5"/>
          <a:srcRect l="4584" t="4072"/>
          <a:stretch/>
        </p:blipFill>
        <p:spPr>
          <a:xfrm>
            <a:off x="7165763" y="3679674"/>
            <a:ext cx="3730566" cy="354641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 rotWithShape="1">
          <a:blip r:embed="rId6"/>
          <a:srcRect l="4231" t="30920"/>
          <a:stretch/>
        </p:blipFill>
        <p:spPr>
          <a:xfrm>
            <a:off x="7083194" y="3018904"/>
            <a:ext cx="3632241" cy="290172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 rotWithShape="1">
          <a:blip r:embed="rId7"/>
          <a:srcRect t="27975"/>
          <a:stretch/>
        </p:blipFill>
        <p:spPr>
          <a:xfrm>
            <a:off x="7156087" y="4169262"/>
            <a:ext cx="3740242" cy="291234"/>
          </a:xfrm>
          <a:prstGeom prst="rect">
            <a:avLst/>
          </a:prstGeom>
        </p:spPr>
      </p:pic>
      <p:graphicFrame>
        <p:nvGraphicFramePr>
          <p:cNvPr id="72" name="Table 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7851934"/>
              </p:ext>
            </p:extLst>
          </p:nvPr>
        </p:nvGraphicFramePr>
        <p:xfrm>
          <a:off x="7187203" y="3446726"/>
          <a:ext cx="3705991" cy="203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17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7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17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05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77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721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340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0403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3276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0.45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0.76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800" u="none" strike="noStrike" dirty="0">
                          <a:effectLst/>
                        </a:rPr>
                        <a:t>0.77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1.25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1.95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1.98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1.67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1.88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1.67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3" name="Table 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362573"/>
              </p:ext>
            </p:extLst>
          </p:nvPr>
        </p:nvGraphicFramePr>
        <p:xfrm>
          <a:off x="7100981" y="2849703"/>
          <a:ext cx="3614454" cy="1458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75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34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14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16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14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403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595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3141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45884"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0.4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0.6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0.6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0.4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0.5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0.8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0.8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0.7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0.9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9" name="TextBox 78"/>
          <p:cNvSpPr txBox="1"/>
          <p:nvPr/>
        </p:nvSpPr>
        <p:spPr>
          <a:xfrm>
            <a:off x="6070337" y="2793443"/>
            <a:ext cx="957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A20</a:t>
            </a:r>
          </a:p>
          <a:p>
            <a:r>
              <a:rPr lang="en-US" sz="1400" dirty="0"/>
              <a:t>90kD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5995931" y="3481944"/>
            <a:ext cx="957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Tollip</a:t>
            </a:r>
          </a:p>
          <a:p>
            <a:r>
              <a:rPr lang="en-US" sz="1400" dirty="0"/>
              <a:t>28kD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6031395" y="4048057"/>
            <a:ext cx="957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ym typeface="Symbol" charset="2"/>
              </a:rPr>
              <a:t></a:t>
            </a:r>
            <a:r>
              <a:rPr lang="en-US" sz="1400" dirty="0"/>
              <a:t> -actin</a:t>
            </a:r>
          </a:p>
          <a:p>
            <a:r>
              <a:rPr lang="en-US" sz="1400" dirty="0"/>
              <a:t>42kD</a:t>
            </a:r>
          </a:p>
        </p:txBody>
      </p:sp>
      <p:pic>
        <p:nvPicPr>
          <p:cNvPr id="84" name="Picture 83"/>
          <p:cNvPicPr>
            <a:picLocks noChangeAspect="1"/>
          </p:cNvPicPr>
          <p:nvPr/>
        </p:nvPicPr>
        <p:blipFill rotWithShape="1">
          <a:blip r:embed="rId8"/>
          <a:srcRect l="5532" t="15659" r="6303" b="16598"/>
          <a:stretch/>
        </p:blipFill>
        <p:spPr>
          <a:xfrm>
            <a:off x="2223703" y="1865171"/>
            <a:ext cx="3394799" cy="378032"/>
          </a:xfrm>
          <a:prstGeom prst="rect">
            <a:avLst/>
          </a:prstGeom>
        </p:spPr>
      </p:pic>
      <p:pic>
        <p:nvPicPr>
          <p:cNvPr id="85" name="Picture 84"/>
          <p:cNvPicPr>
            <a:picLocks noChangeAspect="1"/>
          </p:cNvPicPr>
          <p:nvPr/>
        </p:nvPicPr>
        <p:blipFill rotWithShape="1">
          <a:blip r:embed="rId9"/>
          <a:srcRect l="6493" t="18549" r="2148" b="11583"/>
          <a:stretch/>
        </p:blipFill>
        <p:spPr>
          <a:xfrm rot="10800000">
            <a:off x="7022785" y="1053801"/>
            <a:ext cx="3844769" cy="353320"/>
          </a:xfrm>
          <a:prstGeom prst="rect">
            <a:avLst/>
          </a:prstGeom>
        </p:spPr>
      </p:pic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10"/>
          <a:srcRect l="7955" t="29619" r="10108" b="20178"/>
          <a:stretch/>
        </p:blipFill>
        <p:spPr>
          <a:xfrm>
            <a:off x="2202162" y="1161952"/>
            <a:ext cx="3399631" cy="310996"/>
          </a:xfrm>
          <a:prstGeom prst="rect">
            <a:avLst/>
          </a:prstGeom>
        </p:spPr>
      </p:pic>
      <p:pic>
        <p:nvPicPr>
          <p:cNvPr id="87" name="Picture 86"/>
          <p:cNvPicPr>
            <a:picLocks noChangeAspect="1"/>
          </p:cNvPicPr>
          <p:nvPr/>
        </p:nvPicPr>
        <p:blipFill rotWithShape="1">
          <a:blip r:embed="rId11"/>
          <a:srcRect l="6349" t="16252" r="10228" b="12020"/>
          <a:stretch/>
        </p:blipFill>
        <p:spPr>
          <a:xfrm>
            <a:off x="7045213" y="1693888"/>
            <a:ext cx="3770170" cy="423346"/>
          </a:xfrm>
          <a:prstGeom prst="rect">
            <a:avLst/>
          </a:prstGeom>
        </p:spPr>
      </p:pic>
      <p:pic>
        <p:nvPicPr>
          <p:cNvPr id="99" name="Picture 98"/>
          <p:cNvPicPr>
            <a:picLocks noChangeAspect="1"/>
          </p:cNvPicPr>
          <p:nvPr/>
        </p:nvPicPr>
        <p:blipFill rotWithShape="1">
          <a:blip r:embed="rId12"/>
          <a:srcRect l="2367" r="5136"/>
          <a:stretch/>
        </p:blipFill>
        <p:spPr>
          <a:xfrm>
            <a:off x="7028597" y="2212474"/>
            <a:ext cx="3803402" cy="489382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 rotWithShape="1">
          <a:blip r:embed="rId13"/>
          <a:srcRect b="12437"/>
          <a:stretch/>
        </p:blipFill>
        <p:spPr>
          <a:xfrm>
            <a:off x="2353641" y="2415039"/>
            <a:ext cx="3296753" cy="334338"/>
          </a:xfrm>
          <a:prstGeom prst="rect">
            <a:avLst/>
          </a:prstGeom>
        </p:spPr>
      </p:pic>
      <p:graphicFrame>
        <p:nvGraphicFramePr>
          <p:cNvPr id="101" name="Table 10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2520015"/>
              </p:ext>
            </p:extLst>
          </p:nvPr>
        </p:nvGraphicFramePr>
        <p:xfrm>
          <a:off x="2310952" y="892237"/>
          <a:ext cx="3324260" cy="2434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2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8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21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21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476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721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5031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8734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934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43455"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0.48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0.69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1.71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1.10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0.82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1.25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0.75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0.67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0.95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2" name="Table 10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174760"/>
              </p:ext>
            </p:extLst>
          </p:nvPr>
        </p:nvGraphicFramePr>
        <p:xfrm>
          <a:off x="2335600" y="1629038"/>
          <a:ext cx="3299613" cy="203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24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0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4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4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4034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29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6662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0874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245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uk-UA" sz="800" u="none" strike="noStrike" dirty="0">
                          <a:effectLst/>
                        </a:rPr>
                        <a:t>1.77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1.71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u="none" strike="noStrike" dirty="0">
                          <a:effectLst/>
                        </a:rPr>
                        <a:t>2.88</a:t>
                      </a:r>
                      <a:endParaRPr lang="hr-H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u="none" strike="noStrike" dirty="0">
                          <a:effectLst/>
                        </a:rPr>
                        <a:t>2.46</a:t>
                      </a:r>
                      <a:endParaRPr lang="hr-H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1.76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1.30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800" u="none" strike="noStrike" dirty="0">
                          <a:effectLst/>
                        </a:rPr>
                        <a:t>0.77</a:t>
                      </a:r>
                      <a:endParaRPr lang="uk-UA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1.11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 dirty="0">
                          <a:effectLst/>
                        </a:rPr>
                        <a:t>1.00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3" name="Table 10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2796731"/>
              </p:ext>
            </p:extLst>
          </p:nvPr>
        </p:nvGraphicFramePr>
        <p:xfrm>
          <a:off x="7022758" y="881851"/>
          <a:ext cx="3844796" cy="1282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93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47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77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7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05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721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2530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4656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4764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21829"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0.48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1.06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0.10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0.25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0.61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0.11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0.25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0.44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4" name="Table 10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7709617"/>
              </p:ext>
            </p:extLst>
          </p:nvPr>
        </p:nvGraphicFramePr>
        <p:xfrm>
          <a:off x="7045213" y="1550613"/>
          <a:ext cx="3770168" cy="1282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31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2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05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34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92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5846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0403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6559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28192">
                <a:tc>
                  <a:txBody>
                    <a:bodyPr/>
                    <a:lstStyle/>
                    <a:p>
                      <a:pPr algn="l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0.48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800" u="none" strike="noStrike" dirty="0">
                          <a:effectLst/>
                          <a:latin typeface="+mn-lt"/>
                        </a:rPr>
                        <a:t>0.91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800" u="none" strike="noStrike" dirty="0">
                          <a:effectLst/>
                          <a:latin typeface="+mn-lt"/>
                        </a:rPr>
                        <a:t>0.66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800" u="none" strike="noStrike" dirty="0">
                          <a:effectLst/>
                          <a:latin typeface="+mn-lt"/>
                        </a:rPr>
                        <a:t>0.51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800" u="none" strike="noStrike" dirty="0">
                          <a:effectLst/>
                          <a:latin typeface="+mn-lt"/>
                        </a:rPr>
                        <a:t>0.54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800" u="none" strike="noStrike" dirty="0">
                          <a:effectLst/>
                          <a:latin typeface="+mn-lt"/>
                        </a:rPr>
                        <a:t>0.96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800" u="none" strike="noStrike" dirty="0">
                          <a:effectLst/>
                          <a:latin typeface="+mn-lt"/>
                        </a:rPr>
                        <a:t>0.51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800" u="none" strike="noStrike" dirty="0">
                          <a:effectLst/>
                          <a:latin typeface="+mn-lt"/>
                        </a:rPr>
                        <a:t>0.97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+mn-lt"/>
                        </a:rPr>
                        <a:t>0.94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0" name="TextBox 109"/>
          <p:cNvSpPr txBox="1"/>
          <p:nvPr/>
        </p:nvSpPr>
        <p:spPr>
          <a:xfrm>
            <a:off x="6031396" y="956648"/>
            <a:ext cx="957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A20</a:t>
            </a:r>
          </a:p>
          <a:p>
            <a:r>
              <a:rPr lang="en-US" sz="1400" dirty="0"/>
              <a:t>90kD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6051832" y="1683226"/>
            <a:ext cx="957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Tollip</a:t>
            </a:r>
          </a:p>
          <a:p>
            <a:r>
              <a:rPr lang="en-US" sz="1400" dirty="0"/>
              <a:t>28kD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6057900" y="2241036"/>
            <a:ext cx="957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ym typeface="Symbol" charset="2"/>
              </a:rPr>
              <a:t></a:t>
            </a:r>
            <a:r>
              <a:rPr lang="en-US" sz="1400" dirty="0"/>
              <a:t> -actin</a:t>
            </a:r>
          </a:p>
          <a:p>
            <a:r>
              <a:rPr lang="en-US" sz="1400" dirty="0"/>
              <a:t>42kD</a:t>
            </a:r>
          </a:p>
        </p:txBody>
      </p:sp>
      <p:sp>
        <p:nvSpPr>
          <p:cNvPr id="2" name="Rectangle 1"/>
          <p:cNvSpPr/>
          <p:nvPr/>
        </p:nvSpPr>
        <p:spPr>
          <a:xfrm>
            <a:off x="373403" y="2782811"/>
            <a:ext cx="11245057" cy="19238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/>
          <p:cNvSpPr/>
          <p:nvPr/>
        </p:nvSpPr>
        <p:spPr>
          <a:xfrm>
            <a:off x="351367" y="843772"/>
            <a:ext cx="11245057" cy="19238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08921" y="933203"/>
            <a:ext cx="1303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Subject 1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510076" y="2847611"/>
            <a:ext cx="1303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Subject 2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35978" y="4888183"/>
            <a:ext cx="107514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Supplementary Figure </a:t>
            </a:r>
            <a:r>
              <a:rPr lang="en-US" altLang="x-none" sz="1600" b="1" dirty="0">
                <a:ea typeface="Arial" charset="0"/>
                <a:cs typeface="Arial" charset="0"/>
              </a:rPr>
              <a:t>2 A, B: </a:t>
            </a:r>
            <a:r>
              <a:rPr lang="en-US" dirty="0"/>
              <a:t>Detection of A20, Tollip in human tracheobronchial epithelial cells (TBEC) and alveolar macrophages before and after PAMP stimulation at different time points.</a:t>
            </a:r>
            <a:r>
              <a:rPr lang="en-US" sz="1600" dirty="0"/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6714" y="1295202"/>
            <a:ext cx="424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5662" y="3184858"/>
            <a:ext cx="47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646506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0" y="4889500"/>
            <a:ext cx="8128000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b="1" dirty="0"/>
              <a:t>Supplementary Figure </a:t>
            </a:r>
            <a:r>
              <a:rPr lang="en-US" sz="1400" b="1" dirty="0">
                <a:cs typeface="Arial" charset="0"/>
              </a:rPr>
              <a:t>3</a:t>
            </a:r>
            <a:r>
              <a:rPr lang="en-US" sz="1400" b="1" dirty="0">
                <a:ea typeface="Arial" charset="0"/>
                <a:cs typeface="Arial" charset="0"/>
              </a:rPr>
              <a:t>: </a:t>
            </a:r>
            <a:r>
              <a:rPr lang="en-US" sz="1400" dirty="0"/>
              <a:t>Comparison of IL-8 and IP-10 expression in smokers and non-smokers human tracheobronchial epithelial cells (TBEC) and macrophages. </a:t>
            </a:r>
            <a:endParaRPr lang="en-US" sz="1400" dirty="0">
              <a:ea typeface="Arial" charset="0"/>
              <a:cs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2800" y="1035171"/>
            <a:ext cx="5310428" cy="34276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EF6C2EF-99F0-7645-8249-A62DE19EB7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783" y="1161143"/>
            <a:ext cx="4745188" cy="3301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91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52701" y="5403621"/>
            <a:ext cx="6553200" cy="307777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US" sz="1400" b="1" dirty="0"/>
              <a:t>Supplementary Figure 4</a:t>
            </a:r>
            <a:r>
              <a:rPr lang="en-US" sz="1400" b="1" dirty="0">
                <a:ea typeface="Arial" charset="0"/>
                <a:cs typeface="Arial" charset="0"/>
              </a:rPr>
              <a:t>: </a:t>
            </a:r>
            <a:r>
              <a:rPr lang="en-US" sz="1400" dirty="0"/>
              <a:t>The effect of smoking history on IRAK-M expression. </a:t>
            </a:r>
            <a:endParaRPr lang="en-US" altLang="x-none" sz="1400" dirty="0">
              <a:solidFill>
                <a:schemeClr val="tx1"/>
              </a:solidFill>
              <a:ea typeface="Arial" charset="0"/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3000" y="1600200"/>
            <a:ext cx="455173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637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379513"/>
              </p:ext>
            </p:extLst>
          </p:nvPr>
        </p:nvGraphicFramePr>
        <p:xfrm>
          <a:off x="2793999" y="2015068"/>
          <a:ext cx="6333067" cy="4072065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31325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04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2258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Correlation analysis</a:t>
                      </a:r>
                      <a:endParaRPr lang="en-US" sz="1400" dirty="0"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P-values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2952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IL-8 mRNA expression after PIC</a:t>
                      </a:r>
                      <a:endParaRPr lang="en-US" sz="1400" dirty="0"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0.2339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2258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IP-10 mRNA expression after PIC</a:t>
                      </a:r>
                      <a:endParaRPr lang="en-US" sz="1400"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0.7286</a:t>
                      </a:r>
                      <a:endParaRPr lang="en-US" sz="1400"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258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TLR3 baseline mRNA expression</a:t>
                      </a:r>
                      <a:endParaRPr lang="en-US" sz="1400" dirty="0"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0.4325</a:t>
                      </a:r>
                      <a:endParaRPr lang="en-US" sz="1400"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2258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TLR4 baseline mRNA expression</a:t>
                      </a:r>
                      <a:endParaRPr lang="en-US" sz="1400"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0.4331</a:t>
                      </a:r>
                      <a:endParaRPr lang="en-US" sz="1400" dirty="0"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0873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TLR3 mRNA expression after PIC</a:t>
                      </a:r>
                      <a:endParaRPr lang="en-US" sz="1400"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0.8521</a:t>
                      </a:r>
                      <a:endParaRPr lang="en-US" sz="1400" dirty="0"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4802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TLR3 mRNA expression after PIC</a:t>
                      </a:r>
                      <a:endParaRPr lang="en-US" sz="1400"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0.7372</a:t>
                      </a:r>
                      <a:endParaRPr lang="en-US" sz="1400" dirty="0"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4802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Tollip mRNA expression after PIC</a:t>
                      </a:r>
                      <a:endParaRPr lang="en-US" sz="1400"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0.5233</a:t>
                      </a:r>
                      <a:endParaRPr lang="en-US" sz="1400" dirty="0"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4802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A20 mRNA expression after PIC</a:t>
                      </a:r>
                      <a:endParaRPr lang="en-US" sz="1400"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0.0061</a:t>
                      </a:r>
                      <a:endParaRPr lang="en-US" sz="1400" dirty="0"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4802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IRAK-M mRNA expression after PIC</a:t>
                      </a:r>
                      <a:endParaRPr lang="en-US" sz="1400" dirty="0"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&lt;0.0001</a:t>
                      </a:r>
                      <a:endParaRPr lang="en-US" sz="1400" dirty="0"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568351" y="706242"/>
            <a:ext cx="6784361" cy="6565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1600" b="1" dirty="0"/>
              <a:t>Supplementary Table 1</a:t>
            </a:r>
            <a:r>
              <a:rPr lang="en-US" sz="1600" b="1" dirty="0">
                <a:solidFill>
                  <a:srgbClr val="000000"/>
                </a:solidFill>
                <a:ea typeface="Calibri" charset="0"/>
              </a:rPr>
              <a:t>: </a:t>
            </a:r>
            <a:r>
              <a:rPr lang="en-US" sz="1600" dirty="0">
                <a:solidFill>
                  <a:srgbClr val="000000"/>
                </a:solidFill>
                <a:ea typeface="Calibri" charset="0"/>
              </a:rPr>
              <a:t>Correlation analysis between paired airway epithelial cells and alveolar macrophages from the same donors with P-values.</a:t>
            </a:r>
            <a:endParaRPr lang="en-US" sz="1600" dirty="0">
              <a:ea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1331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48717</TotalTime>
  <Words>272</Words>
  <Application>Microsoft Macintosh PowerPoint</Application>
  <PresentationFormat>Widescreen</PresentationFormat>
  <Paragraphs>116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992</cp:revision>
  <cp:lastPrinted>2018-01-09T20:34:43Z</cp:lastPrinted>
  <dcterms:created xsi:type="dcterms:W3CDTF">2017-09-05T22:00:33Z</dcterms:created>
  <dcterms:modified xsi:type="dcterms:W3CDTF">2018-06-22T19:07:47Z</dcterms:modified>
</cp:coreProperties>
</file>