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wdp" ContentType="image/vnd.ms-photo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65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>
    <p:restoredLeft sz="4974" autoAdjust="0"/>
    <p:restoredTop sz="94660"/>
  </p:normalViewPr>
  <p:slideViewPr>
    <p:cSldViewPr snapToGrid="0" snapToObjects="1" showGuides="1">
      <p:cViewPr varScale="1">
        <p:scale>
          <a:sx n="121" d="100"/>
          <a:sy n="121" d="100"/>
        </p:scale>
        <p:origin x="-1688" y="-104"/>
      </p:cViewPr>
      <p:guideLst>
        <p:guide orient="horz" pos="4319"/>
        <p:guide pos="5759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2142D9-78E3-0349-8E11-41000C7CA5E1}" type="datetimeFigureOut">
              <a:rPr lang="en-US" smtClean="0"/>
              <a:t>12/15/17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ACABE9-9F94-6640-BDF6-B6C0D08388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95999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2142D9-78E3-0349-8E11-41000C7CA5E1}" type="datetimeFigureOut">
              <a:rPr lang="en-US" smtClean="0"/>
              <a:t>12/15/17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ACABE9-9F94-6640-BDF6-B6C0D08388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27646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2142D9-78E3-0349-8E11-41000C7CA5E1}" type="datetimeFigureOut">
              <a:rPr lang="en-US" smtClean="0"/>
              <a:t>12/15/17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ACABE9-9F94-6640-BDF6-B6C0D08388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99995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2142D9-78E3-0349-8E11-41000C7CA5E1}" type="datetimeFigureOut">
              <a:rPr lang="en-US" smtClean="0"/>
              <a:t>12/15/17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ACABE9-9F94-6640-BDF6-B6C0D08388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70823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2142D9-78E3-0349-8E11-41000C7CA5E1}" type="datetimeFigureOut">
              <a:rPr lang="en-US" smtClean="0"/>
              <a:t>12/15/17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ACABE9-9F94-6640-BDF6-B6C0D08388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87475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2142D9-78E3-0349-8E11-41000C7CA5E1}" type="datetimeFigureOut">
              <a:rPr lang="en-US" smtClean="0"/>
              <a:t>12/15/17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ACABE9-9F94-6640-BDF6-B6C0D08388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24198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2142D9-78E3-0349-8E11-41000C7CA5E1}" type="datetimeFigureOut">
              <a:rPr lang="en-US" smtClean="0"/>
              <a:t>12/15/17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ACABE9-9F94-6640-BDF6-B6C0D08388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96102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2142D9-78E3-0349-8E11-41000C7CA5E1}" type="datetimeFigureOut">
              <a:rPr lang="en-US" smtClean="0"/>
              <a:t>12/15/17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ACABE9-9F94-6640-BDF6-B6C0D08388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81723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2142D9-78E3-0349-8E11-41000C7CA5E1}" type="datetimeFigureOut">
              <a:rPr lang="en-US" smtClean="0"/>
              <a:t>12/15/17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ACABE9-9F94-6640-BDF6-B6C0D08388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80019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2142D9-78E3-0349-8E11-41000C7CA5E1}" type="datetimeFigureOut">
              <a:rPr lang="en-US" smtClean="0"/>
              <a:t>12/15/17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ACABE9-9F94-6640-BDF6-B6C0D08388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98042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2142D9-78E3-0349-8E11-41000C7CA5E1}" type="datetimeFigureOut">
              <a:rPr lang="en-US" smtClean="0"/>
              <a:t>12/15/17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ACABE9-9F94-6640-BDF6-B6C0D08388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07363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2142D9-78E3-0349-8E11-41000C7CA5E1}" type="datetimeFigureOut">
              <a:rPr lang="en-US" smtClean="0"/>
              <a:t>12/15/17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ACABE9-9F94-6640-BDF6-B6C0D08388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52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1" Type="http://schemas.microsoft.com/office/2007/relationships/hdphoto" Target="../media/hdphoto5.wdp"/><Relationship Id="rId12" Type="http://schemas.openxmlformats.org/officeDocument/2006/relationships/image" Target="../media/image6.png"/><Relationship Id="rId13" Type="http://schemas.microsoft.com/office/2007/relationships/hdphoto" Target="../media/hdphoto6.wdp"/><Relationship Id="rId14" Type="http://schemas.openxmlformats.org/officeDocument/2006/relationships/image" Target="../media/image7.png"/><Relationship Id="rId15" Type="http://schemas.microsoft.com/office/2007/relationships/hdphoto" Target="../media/hdphoto7.wdp"/><Relationship Id="rId16" Type="http://schemas.openxmlformats.org/officeDocument/2006/relationships/image" Target="../media/image8.png"/><Relationship Id="rId17" Type="http://schemas.microsoft.com/office/2007/relationships/hdphoto" Target="../media/hdphoto8.wdp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Relationship Id="rId3" Type="http://schemas.microsoft.com/office/2007/relationships/hdphoto" Target="../media/hdphoto1.wdp"/><Relationship Id="rId4" Type="http://schemas.openxmlformats.org/officeDocument/2006/relationships/image" Target="../media/image2.png"/><Relationship Id="rId5" Type="http://schemas.microsoft.com/office/2007/relationships/hdphoto" Target="../media/hdphoto2.wdp"/><Relationship Id="rId6" Type="http://schemas.openxmlformats.org/officeDocument/2006/relationships/image" Target="../media/image3.png"/><Relationship Id="rId7" Type="http://schemas.microsoft.com/office/2007/relationships/hdphoto" Target="../media/hdphoto3.wdp"/><Relationship Id="rId8" Type="http://schemas.openxmlformats.org/officeDocument/2006/relationships/image" Target="../media/image4.png"/><Relationship Id="rId9" Type="http://schemas.microsoft.com/office/2007/relationships/hdphoto" Target="../media/hdphoto4.wdp"/><Relationship Id="rId10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/>
        </p:nvGrpSpPr>
        <p:grpSpPr>
          <a:xfrm>
            <a:off x="142519" y="383625"/>
            <a:ext cx="8922313" cy="3533743"/>
            <a:chOff x="-943468" y="198514"/>
            <a:chExt cx="9964310" cy="3765544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 rotWithShape="1">
            <a:blip r:embed="rId2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rightnessContrast bright="40000"/>
                      </a14:imgEffect>
                    </a14:imgLayer>
                  </a14:imgProps>
                </a:ext>
              </a:extLst>
            </a:blip>
            <a:srcRect l="6499" r="14782" b="4847"/>
            <a:stretch/>
          </p:blipFill>
          <p:spPr>
            <a:xfrm>
              <a:off x="6688998" y="198514"/>
              <a:ext cx="2331844" cy="1886910"/>
            </a:xfrm>
            <a:prstGeom prst="rect">
              <a:avLst/>
            </a:prstGeom>
          </p:spPr>
        </p:pic>
        <p:pic>
          <p:nvPicPr>
            <p:cNvPr id="4" name="Picture 3"/>
            <p:cNvPicPr>
              <a:picLocks noChangeAspect="1"/>
            </p:cNvPicPr>
            <p:nvPr/>
          </p:nvPicPr>
          <p:blipFill rotWithShape="1"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rightnessContrast bright="40000"/>
                      </a14:imgEffect>
                    </a14:imgLayer>
                  </a14:imgProps>
                </a:ext>
              </a:extLst>
            </a:blip>
            <a:srcRect l="4327" r="5685" b="4847"/>
            <a:stretch/>
          </p:blipFill>
          <p:spPr>
            <a:xfrm>
              <a:off x="3988918" y="198514"/>
              <a:ext cx="2665718" cy="1886910"/>
            </a:xfrm>
            <a:prstGeom prst="rect">
              <a:avLst/>
            </a:prstGeom>
          </p:spPr>
        </p:pic>
        <p:pic>
          <p:nvPicPr>
            <p:cNvPr id="5" name="Picture 4"/>
            <p:cNvPicPr>
              <a:picLocks noChangeAspect="1"/>
            </p:cNvPicPr>
            <p:nvPr/>
          </p:nvPicPr>
          <p:blipFill rotWithShape="1">
            <a:blip r:embed="rId6"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brightnessContrast bright="40000"/>
                      </a14:imgEffect>
                    </a14:imgLayer>
                  </a14:imgProps>
                </a:ext>
              </a:extLst>
            </a:blip>
            <a:srcRect l="6418" r="13156" b="4429"/>
            <a:stretch/>
          </p:blipFill>
          <p:spPr>
            <a:xfrm>
              <a:off x="6688998" y="2101283"/>
              <a:ext cx="2331843" cy="1854958"/>
            </a:xfrm>
            <a:prstGeom prst="rect">
              <a:avLst/>
            </a:prstGeom>
          </p:spPr>
        </p:pic>
        <p:pic>
          <p:nvPicPr>
            <p:cNvPr id="6" name="Picture 5"/>
            <p:cNvPicPr>
              <a:picLocks noChangeAspect="1"/>
            </p:cNvPicPr>
            <p:nvPr/>
          </p:nvPicPr>
          <p:blipFill rotWithShape="1">
            <a:blip r:embed="rId8">
              <a:extLst>
                <a:ext uri="{BEBA8EAE-BF5A-486C-A8C5-ECC9F3942E4B}">
                  <a14:imgProps xmlns:a14="http://schemas.microsoft.com/office/drawing/2010/main">
                    <a14:imgLayer r:embed="rId9">
                      <a14:imgEffect>
                        <a14:brightnessContrast bright="40000"/>
                      </a14:imgEffect>
                    </a14:imgLayer>
                  </a14:imgProps>
                </a:ext>
              </a:extLst>
            </a:blip>
            <a:srcRect l="5868" t="2306" r="4202" b="1"/>
            <a:stretch/>
          </p:blipFill>
          <p:spPr>
            <a:xfrm>
              <a:off x="4094408" y="2101282"/>
              <a:ext cx="2550797" cy="1854958"/>
            </a:xfrm>
            <a:prstGeom prst="rect">
              <a:avLst/>
            </a:prstGeom>
          </p:spPr>
        </p:pic>
        <p:pic>
          <p:nvPicPr>
            <p:cNvPr id="7" name="Picture 6"/>
            <p:cNvPicPr>
              <a:picLocks noChangeAspect="1"/>
            </p:cNvPicPr>
            <p:nvPr/>
          </p:nvPicPr>
          <p:blipFill rotWithShape="1">
            <a:blip r:embed="rId10">
              <a:extLst>
                <a:ext uri="{BEBA8EAE-BF5A-486C-A8C5-ECC9F3942E4B}">
                  <a14:imgProps xmlns:a14="http://schemas.microsoft.com/office/drawing/2010/main">
                    <a14:imgLayer r:embed="rId11">
                      <a14:imgEffect>
                        <a14:brightnessContrast bright="40000"/>
                      </a14:imgEffect>
                    </a14:imgLayer>
                  </a14:imgProps>
                </a:ext>
              </a:extLst>
            </a:blip>
            <a:srcRect l="11162" r="16847" b="4847"/>
            <a:stretch/>
          </p:blipFill>
          <p:spPr>
            <a:xfrm>
              <a:off x="1839197" y="198514"/>
              <a:ext cx="2132575" cy="1886910"/>
            </a:xfrm>
            <a:prstGeom prst="rect">
              <a:avLst/>
            </a:prstGeom>
          </p:spPr>
        </p:pic>
        <p:pic>
          <p:nvPicPr>
            <p:cNvPr id="8" name="Picture 7"/>
            <p:cNvPicPr>
              <a:picLocks noChangeAspect="1"/>
            </p:cNvPicPr>
            <p:nvPr/>
          </p:nvPicPr>
          <p:blipFill rotWithShape="1">
            <a:blip r:embed="rId12">
              <a:extLst>
                <a:ext uri="{BEBA8EAE-BF5A-486C-A8C5-ECC9F3942E4B}">
                  <a14:imgProps xmlns:a14="http://schemas.microsoft.com/office/drawing/2010/main">
                    <a14:imgLayer r:embed="rId13">
                      <a14:imgEffect>
                        <a14:brightnessContrast bright="40000"/>
                      </a14:imgEffect>
                    </a14:imgLayer>
                  </a14:imgProps>
                </a:ext>
              </a:extLst>
            </a:blip>
            <a:srcRect r="6836" b="4847"/>
            <a:stretch/>
          </p:blipFill>
          <p:spPr>
            <a:xfrm>
              <a:off x="-943468" y="198514"/>
              <a:ext cx="2759802" cy="1886910"/>
            </a:xfrm>
            <a:prstGeom prst="rect">
              <a:avLst/>
            </a:prstGeom>
          </p:spPr>
        </p:pic>
        <p:pic>
          <p:nvPicPr>
            <p:cNvPr id="9" name="Picture 8"/>
            <p:cNvPicPr>
              <a:picLocks noChangeAspect="1"/>
            </p:cNvPicPr>
            <p:nvPr/>
          </p:nvPicPr>
          <p:blipFill rotWithShape="1">
            <a:blip r:embed="rId14">
              <a:extLst>
                <a:ext uri="{BEBA8EAE-BF5A-486C-A8C5-ECC9F3942E4B}">
                  <a14:imgProps xmlns:a14="http://schemas.microsoft.com/office/drawing/2010/main">
                    <a14:imgLayer r:embed="rId15">
                      <a14:imgEffect>
                        <a14:brightnessContrast bright="40000"/>
                      </a14:imgEffect>
                    </a14:imgLayer>
                  </a14:imgProps>
                </a:ext>
              </a:extLst>
            </a:blip>
            <a:srcRect b="420"/>
            <a:stretch/>
          </p:blipFill>
          <p:spPr>
            <a:xfrm>
              <a:off x="-943468" y="2101283"/>
              <a:ext cx="2782665" cy="1854955"/>
            </a:xfrm>
            <a:prstGeom prst="rect">
              <a:avLst/>
            </a:prstGeom>
          </p:spPr>
        </p:pic>
        <p:pic>
          <p:nvPicPr>
            <p:cNvPr id="10" name="Picture 9"/>
            <p:cNvPicPr>
              <a:picLocks noChangeAspect="1"/>
            </p:cNvPicPr>
            <p:nvPr/>
          </p:nvPicPr>
          <p:blipFill rotWithShape="1">
            <a:blip r:embed="rId16">
              <a:extLst>
                <a:ext uri="{BEBA8EAE-BF5A-486C-A8C5-ECC9F3942E4B}">
                  <a14:imgProps xmlns:a14="http://schemas.microsoft.com/office/drawing/2010/main">
                    <a14:imgLayer r:embed="rId17">
                      <a14:imgEffect>
                        <a14:brightnessContrast bright="40000"/>
                      </a14:imgEffect>
                    </a14:imgLayer>
                  </a14:imgProps>
                </a:ext>
              </a:extLst>
            </a:blip>
            <a:srcRect l="8655" r="14628" b="-422"/>
            <a:stretch/>
          </p:blipFill>
          <p:spPr>
            <a:xfrm>
              <a:off x="1893938" y="2101282"/>
              <a:ext cx="2134784" cy="1862776"/>
            </a:xfrm>
            <a:prstGeom prst="rect">
              <a:avLst/>
            </a:prstGeom>
          </p:spPr>
        </p:pic>
      </p:grpSp>
      <p:sp>
        <p:nvSpPr>
          <p:cNvPr id="12" name="Rectangle 11"/>
          <p:cNvSpPr/>
          <p:nvPr/>
        </p:nvSpPr>
        <p:spPr>
          <a:xfrm>
            <a:off x="142519" y="4010674"/>
            <a:ext cx="892231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smtClean="0">
                <a:latin typeface="Times New Roman"/>
                <a:cs typeface="Times New Roman"/>
              </a:rPr>
              <a:t> Supplemental </a:t>
            </a:r>
            <a:r>
              <a:rPr lang="en-US" sz="1200" b="1" dirty="0">
                <a:latin typeface="Times New Roman"/>
                <a:cs typeface="Times New Roman"/>
              </a:rPr>
              <a:t>Figure 1.</a:t>
            </a:r>
            <a:r>
              <a:rPr lang="en-US" sz="1200" dirty="0">
                <a:latin typeface="Times New Roman"/>
                <a:cs typeface="Times New Roman"/>
              </a:rPr>
              <a:t> </a:t>
            </a:r>
            <a:r>
              <a:rPr lang="en-US" sz="1200" b="1" dirty="0">
                <a:latin typeface="Times New Roman"/>
                <a:cs typeface="Times New Roman"/>
              </a:rPr>
              <a:t>Response of organogenesis-derived plants of cassava to inoculation with an infectious </a:t>
            </a:r>
            <a:r>
              <a:rPr lang="en-US" sz="1200" b="1" dirty="0" err="1">
                <a:latin typeface="Times New Roman"/>
                <a:cs typeface="Times New Roman"/>
              </a:rPr>
              <a:t>geminivirus</a:t>
            </a:r>
            <a:r>
              <a:rPr lang="en-US" sz="1200" b="1" dirty="0">
                <a:latin typeface="Times New Roman"/>
                <a:cs typeface="Times New Roman"/>
              </a:rPr>
              <a:t> clone of EACMV-K201and MeSPY1–VIGS.</a:t>
            </a:r>
            <a:r>
              <a:rPr lang="en-US" sz="1200" dirty="0">
                <a:latin typeface="Times New Roman"/>
                <a:cs typeface="Times New Roman"/>
              </a:rPr>
              <a:t> (A) EACMV-K201 (left) and MeSPY1-VIGS (right) challenged plants of </a:t>
            </a:r>
            <a:r>
              <a:rPr lang="en-US" sz="1200" dirty="0" err="1">
                <a:latin typeface="Times New Roman"/>
                <a:cs typeface="Times New Roman"/>
              </a:rPr>
              <a:t>micropropagated</a:t>
            </a:r>
            <a:r>
              <a:rPr lang="en-US" sz="1200" dirty="0">
                <a:latin typeface="Times New Roman"/>
                <a:cs typeface="Times New Roman"/>
              </a:rPr>
              <a:t> TME 7. (B) EACMV-K201 (left) and MeSPY1-VIGS (right) challenged FEC derived plants of TME 7. </a:t>
            </a:r>
            <a:r>
              <a:rPr lang="de-DE" sz="1200" dirty="0">
                <a:latin typeface="Times New Roman"/>
                <a:cs typeface="Times New Roman"/>
              </a:rPr>
              <a:t>(C &amp;D) </a:t>
            </a:r>
            <a:r>
              <a:rPr lang="en-US" sz="1200" dirty="0">
                <a:latin typeface="Times New Roman"/>
                <a:cs typeface="Times New Roman"/>
              </a:rPr>
              <a:t>EACMV-K201 (left) and MeSPY1-VIGS (right) challenged organogenesis derived plants of TME 7. (E) EACMV-K201 (left) and MeSPY1-VIGS (right) challenged plants of </a:t>
            </a:r>
            <a:r>
              <a:rPr lang="en-US" sz="1200" dirty="0" err="1">
                <a:latin typeface="Times New Roman"/>
                <a:cs typeface="Times New Roman"/>
              </a:rPr>
              <a:t>micropropagated</a:t>
            </a:r>
            <a:r>
              <a:rPr lang="en-US" sz="1200" dirty="0">
                <a:latin typeface="Times New Roman"/>
                <a:cs typeface="Times New Roman"/>
              </a:rPr>
              <a:t> TME 204. (F) EACMV-K201 (left) and MeSPY1-VIGS (right) challenged FEC derived plants of TME 204. </a:t>
            </a:r>
            <a:r>
              <a:rPr lang="de-DE" sz="1200" dirty="0">
                <a:latin typeface="Times New Roman"/>
                <a:cs typeface="Times New Roman"/>
              </a:rPr>
              <a:t>(G &amp;H) </a:t>
            </a:r>
            <a:r>
              <a:rPr lang="en-US" sz="1200" dirty="0">
                <a:latin typeface="Times New Roman"/>
                <a:cs typeface="Times New Roman"/>
              </a:rPr>
              <a:t>EACMV-K201 (left) and MeSPY1-VIGS (right) challenged organogenesis derived plants of TME 204.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2268993" y="1839373"/>
            <a:ext cx="6136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Times New Roman"/>
                <a:cs typeface="Times New Roman"/>
              </a:rPr>
              <a:t>A</a:t>
            </a:r>
            <a:endParaRPr lang="en-US" dirty="0">
              <a:solidFill>
                <a:schemeClr val="bg1"/>
              </a:solidFill>
              <a:latin typeface="Times New Roman"/>
              <a:cs typeface="Times New Roman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245865" y="1839373"/>
            <a:ext cx="6136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Times New Roman"/>
                <a:cs typeface="Times New Roman"/>
              </a:rPr>
              <a:t>B</a:t>
            </a:r>
            <a:endParaRPr lang="en-US" dirty="0">
              <a:solidFill>
                <a:schemeClr val="bg1"/>
              </a:solidFill>
              <a:latin typeface="Times New Roman"/>
              <a:cs typeface="Times New Roman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634822" y="1800953"/>
            <a:ext cx="6136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Times New Roman"/>
                <a:cs typeface="Times New Roman"/>
              </a:rPr>
              <a:t>C</a:t>
            </a:r>
            <a:endParaRPr lang="en-US" dirty="0">
              <a:solidFill>
                <a:schemeClr val="bg1"/>
              </a:solidFill>
              <a:latin typeface="Times New Roman"/>
              <a:cs typeface="Times New Roman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8611694" y="1800953"/>
            <a:ext cx="6136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Times New Roman"/>
                <a:cs typeface="Times New Roman"/>
              </a:rPr>
              <a:t>D</a:t>
            </a:r>
            <a:endParaRPr lang="en-US" dirty="0">
              <a:solidFill>
                <a:schemeClr val="bg1"/>
              </a:solidFill>
              <a:latin typeface="Times New Roman"/>
              <a:cs typeface="Times New Roman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260069" y="3540698"/>
            <a:ext cx="6136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Times New Roman"/>
                <a:cs typeface="Times New Roman"/>
              </a:rPr>
              <a:t>E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4236941" y="3540698"/>
            <a:ext cx="6136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Times New Roman"/>
                <a:cs typeface="Times New Roman"/>
              </a:rPr>
              <a:t>F</a:t>
            </a:r>
            <a:endParaRPr lang="en-US" dirty="0">
              <a:solidFill>
                <a:schemeClr val="bg1"/>
              </a:solidFill>
              <a:latin typeface="Times New Roman"/>
              <a:cs typeface="Times New Roman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625898" y="3502278"/>
            <a:ext cx="6136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Times New Roman"/>
                <a:cs typeface="Times New Roman"/>
              </a:rPr>
              <a:t>G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8602770" y="3502278"/>
            <a:ext cx="6136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Times New Roman"/>
                <a:cs typeface="Times New Roman"/>
              </a:rPr>
              <a:t>H</a:t>
            </a:r>
          </a:p>
        </p:txBody>
      </p:sp>
    </p:spTree>
    <p:extLst>
      <p:ext uri="{BB962C8B-B14F-4D97-AF65-F5344CB8AC3E}">
        <p14:creationId xmlns:p14="http://schemas.microsoft.com/office/powerpoint/2010/main" val="22515571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938</TotalTime>
  <Words>182</Words>
  <Application>Microsoft Macintosh PowerPoint</Application>
  <PresentationFormat>On-screen Show (4:3)</PresentationFormat>
  <Paragraphs>9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Donald Danforth Plant Science Center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Deepika Chauhan</dc:creator>
  <cp:lastModifiedBy>Pat Cosgrove</cp:lastModifiedBy>
  <cp:revision>68</cp:revision>
  <dcterms:created xsi:type="dcterms:W3CDTF">2017-08-10T16:04:33Z</dcterms:created>
  <dcterms:modified xsi:type="dcterms:W3CDTF">2017-12-15T20:38:53Z</dcterms:modified>
</cp:coreProperties>
</file>