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4" r:id="rId2"/>
  </p:sldIdLst>
  <p:sldSz cx="6858000" cy="9144000" type="letter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9700"/>
    <a:srgbClr val="61B4F9"/>
    <a:srgbClr val="76BE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05" autoAdjust="0"/>
  </p:normalViewPr>
  <p:slideViewPr>
    <p:cSldViewPr snapToObjects="1">
      <p:cViewPr varScale="1">
        <p:scale>
          <a:sx n="93" d="100"/>
          <a:sy n="93" d="100"/>
        </p:scale>
        <p:origin x="2790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076363" cy="512304"/>
          </a:xfrm>
          <a:prstGeom prst="rect">
            <a:avLst/>
          </a:prstGeom>
        </p:spPr>
        <p:txBody>
          <a:bodyPr vert="horz" lIns="94745" tIns="47373" rIns="94745" bIns="473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7" y="0"/>
            <a:ext cx="3076363" cy="512304"/>
          </a:xfrm>
          <a:prstGeom prst="rect">
            <a:avLst/>
          </a:prstGeom>
        </p:spPr>
        <p:txBody>
          <a:bodyPr vert="horz" lIns="94745" tIns="47373" rIns="94745" bIns="47373" rtlCol="0"/>
          <a:lstStyle>
            <a:lvl1pPr algn="r">
              <a:defRPr sz="1200"/>
            </a:lvl1pPr>
          </a:lstStyle>
          <a:p>
            <a:fld id="{412CEA32-8F85-7243-8BBE-C9C80624CD30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66763"/>
            <a:ext cx="287972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45" tIns="47373" rIns="94745" bIns="473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157"/>
            <a:ext cx="5679440" cy="4605821"/>
          </a:xfrm>
          <a:prstGeom prst="rect">
            <a:avLst/>
          </a:prstGeom>
        </p:spPr>
        <p:txBody>
          <a:bodyPr vert="horz" lIns="94745" tIns="47373" rIns="94745" bIns="47373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720673"/>
            <a:ext cx="3076363" cy="512303"/>
          </a:xfrm>
          <a:prstGeom prst="rect">
            <a:avLst/>
          </a:prstGeom>
        </p:spPr>
        <p:txBody>
          <a:bodyPr vert="horz" lIns="94745" tIns="47373" rIns="94745" bIns="473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7" y="9720673"/>
            <a:ext cx="3076363" cy="512303"/>
          </a:xfrm>
          <a:prstGeom prst="rect">
            <a:avLst/>
          </a:prstGeom>
        </p:spPr>
        <p:txBody>
          <a:bodyPr vert="horz" lIns="94745" tIns="47373" rIns="94745" bIns="47373" rtlCol="0" anchor="b"/>
          <a:lstStyle>
            <a:lvl1pPr algn="r">
              <a:defRPr sz="1200"/>
            </a:lvl1pPr>
          </a:lstStyle>
          <a:p>
            <a:fld id="{17189DD2-FCC3-E249-9947-EAF3C4F2F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50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26/04/2018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8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88" y="2220235"/>
            <a:ext cx="3659614" cy="1635575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225616"/>
            <a:ext cx="3680186" cy="1635575"/>
          </a:xfrm>
          <a:prstGeom prst="rect">
            <a:avLst/>
          </a:prstGeom>
        </p:spPr>
      </p:pic>
      <p:sp>
        <p:nvSpPr>
          <p:cNvPr id="75" name="ZoneTexte 7"/>
          <p:cNvSpPr txBox="1"/>
          <p:nvPr/>
        </p:nvSpPr>
        <p:spPr>
          <a:xfrm>
            <a:off x="188640" y="222023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6" name="ZoneTexte 7"/>
          <p:cNvSpPr txBox="1"/>
          <p:nvPr/>
        </p:nvSpPr>
        <p:spPr>
          <a:xfrm>
            <a:off x="3789040" y="22561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ZoneTexte 7"/>
          <p:cNvSpPr txBox="1"/>
          <p:nvPr/>
        </p:nvSpPr>
        <p:spPr>
          <a:xfrm>
            <a:off x="188640" y="22561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79" name="Connecteur droit avec flèche 27"/>
          <p:cNvCxnSpPr>
            <a:stCxn id="4" idx="2"/>
            <a:endCxn id="8" idx="0"/>
          </p:cNvCxnSpPr>
          <p:nvPr/>
        </p:nvCxnSpPr>
        <p:spPr>
          <a:xfrm>
            <a:off x="5190077" y="3759140"/>
            <a:ext cx="0" cy="239420"/>
          </a:xfrm>
          <a:prstGeom prst="straightConnector1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4868514" y="3574474"/>
            <a:ext cx="64312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00" b="1" dirty="0" err="1">
                <a:latin typeface="Arial" panose="020B0604020202020204" pitchFamily="34" charset="0"/>
                <a:cs typeface="Arial" panose="020B0604020202020204" pitchFamily="34" charset="0"/>
              </a:rPr>
              <a:t>Sphingosine</a:t>
            </a:r>
            <a:endParaRPr lang="en-CA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831956" y="332072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00" b="1" dirty="0" err="1">
                <a:latin typeface="Arial" panose="020B0604020202020204" pitchFamily="34" charset="0"/>
                <a:cs typeface="Arial" panose="020B0604020202020204" pitchFamily="34" charset="0"/>
              </a:rPr>
              <a:t>Palmitoyl-CoA</a:t>
            </a:r>
            <a:endParaRPr lang="fr-FR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600" b="1" dirty="0">
                <a:latin typeface="Arial" panose="020B0604020202020204" pitchFamily="34" charset="0"/>
                <a:cs typeface="Arial" panose="020B0604020202020204" pitchFamily="34" charset="0"/>
              </a:rPr>
              <a:t>+ L-serine</a:t>
            </a:r>
            <a:endParaRPr lang="en-CA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742991" y="828890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00" b="1" dirty="0">
                <a:latin typeface="Arial" panose="020B0604020202020204" pitchFamily="34" charset="0"/>
                <a:cs typeface="Arial" panose="020B0604020202020204" pitchFamily="34" charset="0"/>
              </a:rPr>
              <a:t>3-keto-sphinganine</a:t>
            </a:r>
          </a:p>
          <a:p>
            <a:pPr algn="ctr"/>
            <a:r>
              <a:rPr lang="fr-FR" sz="600" i="1" dirty="0">
                <a:latin typeface="Arial" panose="020B0604020202020204" pitchFamily="34" charset="0"/>
                <a:cs typeface="Arial" panose="020B0604020202020204" pitchFamily="34" charset="0"/>
              </a:rPr>
              <a:t>(KSA)</a:t>
            </a:r>
            <a:endParaRPr lang="en-CA" sz="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Connecteur droit avec flèche 6"/>
          <p:cNvCxnSpPr>
            <a:stCxn id="5" idx="2"/>
            <a:endCxn id="6" idx="0"/>
          </p:cNvCxnSpPr>
          <p:nvPr/>
        </p:nvCxnSpPr>
        <p:spPr>
          <a:xfrm>
            <a:off x="5187182" y="609071"/>
            <a:ext cx="2" cy="21981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4795577" y="3998560"/>
            <a:ext cx="78899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00" b="1" dirty="0">
                <a:latin typeface="Arial" panose="020B0604020202020204" pitchFamily="34" charset="0"/>
                <a:cs typeface="Arial" panose="020B0604020202020204" pitchFamily="34" charset="0"/>
              </a:rPr>
              <a:t>Sphingosine-1-P</a:t>
            </a:r>
            <a:endParaRPr lang="en-CA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18520" y="2699571"/>
            <a:ext cx="53732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00" b="1" dirty="0" err="1">
                <a:latin typeface="Arial" panose="020B0604020202020204" pitchFamily="34" charset="0"/>
                <a:cs typeface="Arial" panose="020B0604020202020204" pitchFamily="34" charset="0"/>
              </a:rPr>
              <a:t>Ceramide</a:t>
            </a:r>
            <a:endParaRPr lang="en-CA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779859" y="2060826"/>
            <a:ext cx="814647" cy="18466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600" b="1" dirty="0" err="1">
                <a:latin typeface="Arial" panose="020B0604020202020204" pitchFamily="34" charset="0"/>
                <a:cs typeface="Arial" panose="020B0604020202020204" pitchFamily="34" charset="0"/>
              </a:rPr>
              <a:t>Dihydroceramide</a:t>
            </a:r>
            <a:endParaRPr lang="en-CA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727762" y="1422753"/>
            <a:ext cx="91884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600" b="1" dirty="0" err="1">
                <a:latin typeface="Arial" panose="020B0604020202020204" pitchFamily="34" charset="0"/>
                <a:cs typeface="Arial" panose="020B0604020202020204" pitchFamily="34" charset="0"/>
              </a:rPr>
              <a:t>Sphinganine</a:t>
            </a:r>
            <a:endParaRPr lang="fr-FR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600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600" i="1" dirty="0" err="1">
                <a:latin typeface="Arial" panose="020B0604020202020204" pitchFamily="34" charset="0"/>
                <a:cs typeface="Arial" panose="020B0604020202020204" pitchFamily="34" charset="0"/>
              </a:rPr>
              <a:t>Dihydrosphingosine</a:t>
            </a:r>
            <a:r>
              <a:rPr lang="fr-FR" sz="6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CA" sz="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Connecteur droit avec flèche 11"/>
          <p:cNvCxnSpPr>
            <a:stCxn id="6" idx="2"/>
            <a:endCxn id="11" idx="0"/>
          </p:cNvCxnSpPr>
          <p:nvPr/>
        </p:nvCxnSpPr>
        <p:spPr>
          <a:xfrm flipH="1">
            <a:off x="5187183" y="1105889"/>
            <a:ext cx="1" cy="316864"/>
          </a:xfrm>
          <a:prstGeom prst="straightConnector1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4854742" y="2381235"/>
            <a:ext cx="37382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Degs</a:t>
            </a:r>
            <a:endParaRPr lang="en-CA" sz="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Connecteur droit avec flèche 13"/>
          <p:cNvCxnSpPr>
            <a:stCxn id="10" idx="2"/>
            <a:endCxn id="9" idx="0"/>
          </p:cNvCxnSpPr>
          <p:nvPr/>
        </p:nvCxnSpPr>
        <p:spPr>
          <a:xfrm>
            <a:off x="5187183" y="2245492"/>
            <a:ext cx="1" cy="45407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e 14"/>
          <p:cNvGrpSpPr/>
          <p:nvPr/>
        </p:nvGrpSpPr>
        <p:grpSpPr>
          <a:xfrm>
            <a:off x="4811334" y="1730176"/>
            <a:ext cx="1022657" cy="309154"/>
            <a:chOff x="3577042" y="3153662"/>
            <a:chExt cx="1690064" cy="433314"/>
          </a:xfrm>
        </p:grpSpPr>
        <p:sp>
          <p:nvSpPr>
            <p:cNvPr id="16" name="ZoneTexte 15"/>
            <p:cNvSpPr txBox="1"/>
            <p:nvPr/>
          </p:nvSpPr>
          <p:spPr>
            <a:xfrm>
              <a:off x="4236054" y="3224841"/>
              <a:ext cx="1031052" cy="2588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600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Ceramidase</a:t>
              </a:r>
              <a:endParaRPr lang="en-CA" sz="6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7" name="Groupe 16"/>
            <p:cNvGrpSpPr/>
            <p:nvPr/>
          </p:nvGrpSpPr>
          <p:grpSpPr>
            <a:xfrm>
              <a:off x="4110329" y="3153662"/>
              <a:ext cx="152401" cy="433314"/>
              <a:chOff x="4067944" y="3153662"/>
              <a:chExt cx="152401" cy="433314"/>
            </a:xfrm>
          </p:grpSpPr>
          <p:cxnSp>
            <p:nvCxnSpPr>
              <p:cNvPr id="19" name="Connecteur droit avec flèche 18"/>
              <p:cNvCxnSpPr/>
              <p:nvPr/>
            </p:nvCxnSpPr>
            <p:spPr>
              <a:xfrm flipH="1">
                <a:off x="4067944" y="3167622"/>
                <a:ext cx="1" cy="419354"/>
              </a:xfrm>
              <a:prstGeom prst="straightConnector1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avec flèche 19"/>
              <p:cNvCxnSpPr/>
              <p:nvPr/>
            </p:nvCxnSpPr>
            <p:spPr>
              <a:xfrm flipH="1" flipV="1">
                <a:off x="4220344" y="3153662"/>
                <a:ext cx="1" cy="419354"/>
              </a:xfrm>
              <a:prstGeom prst="straightConnector1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ZoneTexte 17"/>
            <p:cNvSpPr txBox="1"/>
            <p:nvPr/>
          </p:nvSpPr>
          <p:spPr>
            <a:xfrm>
              <a:off x="3577042" y="3224841"/>
              <a:ext cx="591291" cy="2588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6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Cers</a:t>
              </a:r>
              <a:endParaRPr lang="en-CA" sz="6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ZoneTexte 20"/>
          <p:cNvSpPr txBox="1"/>
          <p:nvPr/>
        </p:nvSpPr>
        <p:spPr>
          <a:xfrm>
            <a:off x="4903618" y="623391"/>
            <a:ext cx="30809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Spt</a:t>
            </a:r>
            <a:endParaRPr lang="en-CA" sz="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4828283" y="1188516"/>
            <a:ext cx="36099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Kdsr</a:t>
            </a:r>
            <a:endParaRPr lang="en-CA" sz="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e 22"/>
          <p:cNvGrpSpPr/>
          <p:nvPr/>
        </p:nvGrpSpPr>
        <p:grpSpPr>
          <a:xfrm flipV="1">
            <a:off x="4814618" y="2956021"/>
            <a:ext cx="1001074" cy="594617"/>
            <a:chOff x="3577042" y="3142183"/>
            <a:chExt cx="1654394" cy="430833"/>
          </a:xfrm>
        </p:grpSpPr>
        <p:sp>
          <p:nvSpPr>
            <p:cNvPr id="24" name="ZoneTexte 23"/>
            <p:cNvSpPr txBox="1"/>
            <p:nvPr/>
          </p:nvSpPr>
          <p:spPr>
            <a:xfrm flipV="1">
              <a:off x="4200385" y="3248972"/>
              <a:ext cx="1031051" cy="1338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600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Ceramidase</a:t>
              </a:r>
              <a:endParaRPr lang="en-CA" sz="6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5" name="Groupe 24"/>
            <p:cNvGrpSpPr/>
            <p:nvPr/>
          </p:nvGrpSpPr>
          <p:grpSpPr>
            <a:xfrm>
              <a:off x="4110329" y="3142183"/>
              <a:ext cx="152401" cy="430833"/>
              <a:chOff x="4067944" y="3142183"/>
              <a:chExt cx="152401" cy="430833"/>
            </a:xfrm>
          </p:grpSpPr>
          <p:cxnSp>
            <p:nvCxnSpPr>
              <p:cNvPr id="27" name="Connecteur droit avec flèche 26"/>
              <p:cNvCxnSpPr/>
              <p:nvPr/>
            </p:nvCxnSpPr>
            <p:spPr>
              <a:xfrm flipH="1">
                <a:off x="4067944" y="3153662"/>
                <a:ext cx="1" cy="419354"/>
              </a:xfrm>
              <a:prstGeom prst="straightConnector1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avec flèche 27"/>
              <p:cNvCxnSpPr/>
              <p:nvPr/>
            </p:nvCxnSpPr>
            <p:spPr>
              <a:xfrm flipH="1" flipV="1">
                <a:off x="4220344" y="3142183"/>
                <a:ext cx="1" cy="419354"/>
              </a:xfrm>
              <a:prstGeom prst="straightConnector1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ZoneTexte 25"/>
            <p:cNvSpPr txBox="1"/>
            <p:nvPr/>
          </p:nvSpPr>
          <p:spPr>
            <a:xfrm flipV="1">
              <a:off x="3577042" y="3248970"/>
              <a:ext cx="591291" cy="1338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6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Cers</a:t>
              </a:r>
              <a:endParaRPr lang="en-CA" sz="6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ZoneTexte 28"/>
          <p:cNvSpPr txBox="1"/>
          <p:nvPr/>
        </p:nvSpPr>
        <p:spPr>
          <a:xfrm>
            <a:off x="5730176" y="3568907"/>
            <a:ext cx="80502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00" b="1" dirty="0">
                <a:latin typeface="Arial" panose="020B0604020202020204" pitchFamily="34" charset="0"/>
                <a:cs typeface="Arial" panose="020B0604020202020204" pitchFamily="34" charset="0"/>
              </a:rPr>
              <a:t>Salvage </a:t>
            </a:r>
            <a:r>
              <a:rPr lang="fr-FR" sz="600" b="1" dirty="0" err="1">
                <a:latin typeface="Arial" panose="020B0604020202020204" pitchFamily="34" charset="0"/>
                <a:cs typeface="Arial" panose="020B0604020202020204" pitchFamily="34" charset="0"/>
              </a:rPr>
              <a:t>pathway</a:t>
            </a:r>
            <a:endParaRPr lang="fr-FR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778348" y="2699571"/>
            <a:ext cx="73289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00" b="1" dirty="0" err="1">
                <a:latin typeface="Arial" panose="020B0604020202020204" pitchFamily="34" charset="0"/>
                <a:cs typeface="Arial" panose="020B0604020202020204" pitchFamily="34" charset="0"/>
              </a:rPr>
              <a:t>Sphingomyelin</a:t>
            </a:r>
            <a:endParaRPr lang="en-CA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e 30"/>
          <p:cNvGrpSpPr/>
          <p:nvPr/>
        </p:nvGrpSpPr>
        <p:grpSpPr>
          <a:xfrm rot="900000">
            <a:off x="4314478" y="513752"/>
            <a:ext cx="622381" cy="184666"/>
            <a:chOff x="384218" y="2557853"/>
            <a:chExt cx="1028558" cy="417090"/>
          </a:xfrm>
        </p:grpSpPr>
        <p:grpSp>
          <p:nvGrpSpPr>
            <p:cNvPr id="33" name="Groupe 32"/>
            <p:cNvGrpSpPr/>
            <p:nvPr/>
          </p:nvGrpSpPr>
          <p:grpSpPr>
            <a:xfrm>
              <a:off x="1124744" y="2699792"/>
              <a:ext cx="288032" cy="144016"/>
              <a:chOff x="1196752" y="1403648"/>
              <a:chExt cx="936104" cy="432048"/>
            </a:xfrm>
          </p:grpSpPr>
          <p:cxnSp>
            <p:nvCxnSpPr>
              <p:cNvPr id="34" name="Connecteur droit 33"/>
              <p:cNvCxnSpPr/>
              <p:nvPr/>
            </p:nvCxnSpPr>
            <p:spPr>
              <a:xfrm>
                <a:off x="1196752" y="1619672"/>
                <a:ext cx="936104" cy="0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35" name="Connecteur droit 34"/>
              <p:cNvCxnSpPr/>
              <p:nvPr/>
            </p:nvCxnSpPr>
            <p:spPr>
              <a:xfrm>
                <a:off x="2132856" y="1403648"/>
                <a:ext cx="0" cy="432048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</p:cxnSp>
        </p:grpSp>
        <p:sp>
          <p:nvSpPr>
            <p:cNvPr id="32" name="ZoneTexte 31"/>
            <p:cNvSpPr txBox="1"/>
            <p:nvPr/>
          </p:nvSpPr>
          <p:spPr>
            <a:xfrm>
              <a:off x="384218" y="2557853"/>
              <a:ext cx="827065" cy="417090"/>
            </a:xfrm>
            <a:prstGeom prst="rect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 anchor="ctr" anchorCtr="0">
              <a:spAutoFit/>
            </a:bodyPr>
            <a:lstStyle/>
            <a:p>
              <a:pPr algn="ctr"/>
              <a:r>
                <a:rPr lang="fr-FR" sz="6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Myriocin</a:t>
              </a:r>
              <a:endParaRPr lang="en-CA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oupe 35"/>
          <p:cNvGrpSpPr/>
          <p:nvPr/>
        </p:nvGrpSpPr>
        <p:grpSpPr>
          <a:xfrm rot="900000">
            <a:off x="4033793" y="1634810"/>
            <a:ext cx="763923" cy="184666"/>
            <a:chOff x="150303" y="2557847"/>
            <a:chExt cx="1262473" cy="417090"/>
          </a:xfrm>
        </p:grpSpPr>
        <p:grpSp>
          <p:nvGrpSpPr>
            <p:cNvPr id="38" name="Groupe 37"/>
            <p:cNvGrpSpPr/>
            <p:nvPr/>
          </p:nvGrpSpPr>
          <p:grpSpPr>
            <a:xfrm>
              <a:off x="1124744" y="2699792"/>
              <a:ext cx="288032" cy="144016"/>
              <a:chOff x="1196752" y="1403648"/>
              <a:chExt cx="936104" cy="432048"/>
            </a:xfrm>
          </p:grpSpPr>
          <p:cxnSp>
            <p:nvCxnSpPr>
              <p:cNvPr id="39" name="Connecteur droit 38"/>
              <p:cNvCxnSpPr/>
              <p:nvPr/>
            </p:nvCxnSpPr>
            <p:spPr>
              <a:xfrm>
                <a:off x="1196752" y="1619672"/>
                <a:ext cx="936104" cy="0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40" name="Connecteur droit 39"/>
              <p:cNvCxnSpPr/>
              <p:nvPr/>
            </p:nvCxnSpPr>
            <p:spPr>
              <a:xfrm>
                <a:off x="2132856" y="1403648"/>
                <a:ext cx="0" cy="432048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</p:cxnSp>
        </p:grpSp>
        <p:sp>
          <p:nvSpPr>
            <p:cNvPr id="37" name="ZoneTexte 36"/>
            <p:cNvSpPr txBox="1"/>
            <p:nvPr/>
          </p:nvSpPr>
          <p:spPr>
            <a:xfrm>
              <a:off x="150303" y="2557847"/>
              <a:ext cx="1142316" cy="417090"/>
            </a:xfrm>
            <a:prstGeom prst="rect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 anchor="ctr" anchorCtr="0">
              <a:spAutoFit/>
            </a:bodyPr>
            <a:lstStyle/>
            <a:p>
              <a:pPr algn="ctr"/>
              <a:r>
                <a:rPr lang="fr-FR" sz="6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Fumonisin</a:t>
              </a:r>
              <a:r>
                <a:rPr lang="fr-FR" sz="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B1</a:t>
              </a:r>
              <a:endParaRPr lang="en-CA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e 40"/>
          <p:cNvGrpSpPr/>
          <p:nvPr/>
        </p:nvGrpSpPr>
        <p:grpSpPr>
          <a:xfrm rot="20700000">
            <a:off x="4050478" y="3361934"/>
            <a:ext cx="763922" cy="184666"/>
            <a:chOff x="150304" y="2557848"/>
            <a:chExt cx="1262472" cy="417090"/>
          </a:xfrm>
        </p:grpSpPr>
        <p:grpSp>
          <p:nvGrpSpPr>
            <p:cNvPr id="43" name="Groupe 42"/>
            <p:cNvGrpSpPr/>
            <p:nvPr/>
          </p:nvGrpSpPr>
          <p:grpSpPr>
            <a:xfrm>
              <a:off x="1124744" y="2699792"/>
              <a:ext cx="288032" cy="144016"/>
              <a:chOff x="1196752" y="1403648"/>
              <a:chExt cx="936104" cy="432048"/>
            </a:xfrm>
          </p:grpSpPr>
          <p:cxnSp>
            <p:nvCxnSpPr>
              <p:cNvPr id="44" name="Connecteur droit 43"/>
              <p:cNvCxnSpPr/>
              <p:nvPr/>
            </p:nvCxnSpPr>
            <p:spPr>
              <a:xfrm>
                <a:off x="1196752" y="1619672"/>
                <a:ext cx="936104" cy="0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45" name="Connecteur droit 44"/>
              <p:cNvCxnSpPr/>
              <p:nvPr/>
            </p:nvCxnSpPr>
            <p:spPr>
              <a:xfrm>
                <a:off x="2132856" y="1403648"/>
                <a:ext cx="0" cy="432048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</p:cxnSp>
        </p:grpSp>
        <p:sp>
          <p:nvSpPr>
            <p:cNvPr id="42" name="ZoneTexte 41"/>
            <p:cNvSpPr txBox="1"/>
            <p:nvPr/>
          </p:nvSpPr>
          <p:spPr>
            <a:xfrm>
              <a:off x="150304" y="2557848"/>
              <a:ext cx="1142317" cy="417090"/>
            </a:xfrm>
            <a:prstGeom prst="rect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 anchor="ctr" anchorCtr="0">
              <a:spAutoFit/>
            </a:bodyPr>
            <a:lstStyle/>
            <a:p>
              <a:pPr algn="ctr"/>
              <a:r>
                <a:rPr lang="fr-FR" sz="6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Fumonisin</a:t>
              </a:r>
              <a:r>
                <a:rPr lang="fr-FR" sz="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B1</a:t>
              </a:r>
              <a:endParaRPr lang="en-CA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ZoneTexte 45"/>
          <p:cNvSpPr txBox="1"/>
          <p:nvPr/>
        </p:nvSpPr>
        <p:spPr>
          <a:xfrm>
            <a:off x="5738520" y="2697850"/>
            <a:ext cx="10028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" b="1" dirty="0" err="1">
                <a:latin typeface="Arial" panose="020B0604020202020204" pitchFamily="34" charset="0"/>
                <a:cs typeface="Arial" panose="020B0604020202020204" pitchFamily="34" charset="0"/>
              </a:rPr>
              <a:t>Glucosylceramide</a:t>
            </a:r>
            <a:endParaRPr lang="fr-FR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600" b="1" dirty="0">
                <a:latin typeface="Arial" panose="020B0604020202020204" pitchFamily="34" charset="0"/>
                <a:cs typeface="Arial" panose="020B0604020202020204" pitchFamily="34" charset="0"/>
              </a:rPr>
              <a:t>↓</a:t>
            </a:r>
          </a:p>
          <a:p>
            <a:pPr algn="ctr"/>
            <a:r>
              <a:rPr lang="fr-FR" sz="600" b="1" dirty="0" err="1">
                <a:latin typeface="Arial" panose="020B0604020202020204" pitchFamily="34" charset="0"/>
                <a:cs typeface="Arial" panose="020B0604020202020204" pitchFamily="34" charset="0"/>
              </a:rPr>
              <a:t>Lactoceramide</a:t>
            </a:r>
            <a:endParaRPr lang="fr-FR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600" b="1" dirty="0">
                <a:latin typeface="Arial" panose="020B0604020202020204" pitchFamily="34" charset="0"/>
                <a:cs typeface="Arial" panose="020B0604020202020204" pitchFamily="34" charset="0"/>
              </a:rPr>
              <a:t>↓</a:t>
            </a:r>
          </a:p>
          <a:p>
            <a:pPr algn="ctr"/>
            <a:r>
              <a:rPr lang="fr-FR" sz="600" b="1" dirty="0" err="1">
                <a:latin typeface="Arial" panose="020B0604020202020204" pitchFamily="34" charset="0"/>
                <a:cs typeface="Arial" panose="020B0604020202020204" pitchFamily="34" charset="0"/>
              </a:rPr>
              <a:t>Ganglioside</a:t>
            </a:r>
            <a:endParaRPr lang="en-CA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e 46"/>
          <p:cNvGrpSpPr/>
          <p:nvPr/>
        </p:nvGrpSpPr>
        <p:grpSpPr>
          <a:xfrm rot="5400000">
            <a:off x="4483529" y="2488098"/>
            <a:ext cx="436225" cy="653095"/>
            <a:chOff x="3916120" y="3301947"/>
            <a:chExt cx="611419" cy="637170"/>
          </a:xfrm>
        </p:grpSpPr>
        <p:sp>
          <p:nvSpPr>
            <p:cNvPr id="48" name="ZoneTexte 47"/>
            <p:cNvSpPr txBox="1"/>
            <p:nvPr/>
          </p:nvSpPr>
          <p:spPr>
            <a:xfrm rot="16200000">
              <a:off x="4189952" y="3473182"/>
              <a:ext cx="416343" cy="2588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SMase</a:t>
              </a:r>
              <a:endParaRPr lang="en-CA" sz="6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9" name="Groupe 48"/>
            <p:cNvGrpSpPr/>
            <p:nvPr/>
          </p:nvGrpSpPr>
          <p:grpSpPr>
            <a:xfrm>
              <a:off x="4168698" y="3392919"/>
              <a:ext cx="94032" cy="437292"/>
              <a:chOff x="4126313" y="3392919"/>
              <a:chExt cx="94032" cy="437292"/>
            </a:xfrm>
          </p:grpSpPr>
          <p:cxnSp>
            <p:nvCxnSpPr>
              <p:cNvPr id="51" name="Connecteur droit avec flèche 50"/>
              <p:cNvCxnSpPr/>
              <p:nvPr/>
            </p:nvCxnSpPr>
            <p:spPr>
              <a:xfrm flipH="1">
                <a:off x="4126313" y="3410857"/>
                <a:ext cx="1" cy="419354"/>
              </a:xfrm>
              <a:prstGeom prst="straightConnector1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50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avec flèche 51"/>
              <p:cNvCxnSpPr/>
              <p:nvPr/>
            </p:nvCxnSpPr>
            <p:spPr>
              <a:xfrm flipH="1" flipV="1">
                <a:off x="4220344" y="3392919"/>
                <a:ext cx="1" cy="419354"/>
              </a:xfrm>
              <a:prstGeom prst="straightConnector1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50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ZoneTexte 49"/>
            <p:cNvSpPr txBox="1"/>
            <p:nvPr/>
          </p:nvSpPr>
          <p:spPr>
            <a:xfrm rot="16200000">
              <a:off x="3726950" y="3491117"/>
              <a:ext cx="637170" cy="2588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SM synthase</a:t>
              </a:r>
              <a:endParaRPr lang="en-CA" sz="6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3" name="Groupe 52"/>
          <p:cNvGrpSpPr/>
          <p:nvPr/>
        </p:nvGrpSpPr>
        <p:grpSpPr>
          <a:xfrm rot="5400000">
            <a:off x="5360895" y="2419511"/>
            <a:ext cx="525228" cy="682667"/>
            <a:chOff x="3770653" y="3242718"/>
            <a:chExt cx="736165" cy="752867"/>
          </a:xfrm>
        </p:grpSpPr>
        <p:sp>
          <p:nvSpPr>
            <p:cNvPr id="54" name="ZoneTexte 53"/>
            <p:cNvSpPr txBox="1"/>
            <p:nvPr/>
          </p:nvSpPr>
          <p:spPr>
            <a:xfrm rot="16200000">
              <a:off x="4128410" y="3473182"/>
              <a:ext cx="497985" cy="2588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GCase</a:t>
              </a:r>
              <a:endParaRPr lang="en-CA" sz="6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5" name="Groupe 54"/>
            <p:cNvGrpSpPr/>
            <p:nvPr/>
          </p:nvGrpSpPr>
          <p:grpSpPr>
            <a:xfrm>
              <a:off x="4158970" y="3392919"/>
              <a:ext cx="103760" cy="435912"/>
              <a:chOff x="4116585" y="3392919"/>
              <a:chExt cx="103760" cy="435912"/>
            </a:xfrm>
          </p:grpSpPr>
          <p:cxnSp>
            <p:nvCxnSpPr>
              <p:cNvPr id="57" name="Connecteur droit avec flèche 56"/>
              <p:cNvCxnSpPr/>
              <p:nvPr/>
            </p:nvCxnSpPr>
            <p:spPr>
              <a:xfrm flipH="1">
                <a:off x="4116585" y="3409477"/>
                <a:ext cx="1" cy="419354"/>
              </a:xfrm>
              <a:prstGeom prst="straightConnector1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50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avec flèche 57"/>
              <p:cNvCxnSpPr/>
              <p:nvPr/>
            </p:nvCxnSpPr>
            <p:spPr>
              <a:xfrm flipH="1" flipV="1">
                <a:off x="4220344" y="3392919"/>
                <a:ext cx="1" cy="419354"/>
              </a:xfrm>
              <a:prstGeom prst="straightConnector1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50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ZoneTexte 55"/>
            <p:cNvSpPr txBox="1"/>
            <p:nvPr/>
          </p:nvSpPr>
          <p:spPr>
            <a:xfrm rot="16200000">
              <a:off x="3588342" y="3425029"/>
              <a:ext cx="752867" cy="3882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GC</a:t>
              </a:r>
            </a:p>
            <a:p>
              <a:pPr algn="ctr"/>
              <a:r>
                <a:rPr lang="fr-FR" sz="6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synthase</a:t>
              </a:r>
              <a:endParaRPr lang="en-CA" sz="6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9" name="Groupe 58"/>
          <p:cNvGrpSpPr/>
          <p:nvPr/>
        </p:nvGrpSpPr>
        <p:grpSpPr>
          <a:xfrm rot="900000">
            <a:off x="4179031" y="2230715"/>
            <a:ext cx="692084" cy="184666"/>
            <a:chOff x="269025" y="2548118"/>
            <a:chExt cx="1143751" cy="417090"/>
          </a:xfrm>
        </p:grpSpPr>
        <p:grpSp>
          <p:nvGrpSpPr>
            <p:cNvPr id="61" name="Groupe 60"/>
            <p:cNvGrpSpPr/>
            <p:nvPr/>
          </p:nvGrpSpPr>
          <p:grpSpPr>
            <a:xfrm>
              <a:off x="1124744" y="2699792"/>
              <a:ext cx="288032" cy="144016"/>
              <a:chOff x="1196752" y="1403648"/>
              <a:chExt cx="936104" cy="432048"/>
            </a:xfrm>
          </p:grpSpPr>
          <p:cxnSp>
            <p:nvCxnSpPr>
              <p:cNvPr id="62" name="Connecteur droit 61"/>
              <p:cNvCxnSpPr/>
              <p:nvPr/>
            </p:nvCxnSpPr>
            <p:spPr>
              <a:xfrm>
                <a:off x="1196752" y="1619672"/>
                <a:ext cx="936104" cy="0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63" name="Connecteur droit 62"/>
              <p:cNvCxnSpPr/>
              <p:nvPr/>
            </p:nvCxnSpPr>
            <p:spPr>
              <a:xfrm>
                <a:off x="2132856" y="1403648"/>
                <a:ext cx="0" cy="432048"/>
              </a:xfrm>
              <a:prstGeom prst="lin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</p:cxnSp>
        </p:grpSp>
        <p:sp>
          <p:nvSpPr>
            <p:cNvPr id="60" name="ZoneTexte 59"/>
            <p:cNvSpPr txBox="1"/>
            <p:nvPr/>
          </p:nvSpPr>
          <p:spPr>
            <a:xfrm>
              <a:off x="269025" y="2548118"/>
              <a:ext cx="988666" cy="417090"/>
            </a:xfrm>
            <a:prstGeom prst="rect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 anchor="ctr" anchorCtr="0">
              <a:spAutoFit/>
            </a:bodyPr>
            <a:lstStyle/>
            <a:p>
              <a:pPr algn="ctr"/>
              <a:r>
                <a:rPr lang="fr-FR" sz="6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Fenretinide</a:t>
              </a:r>
              <a:endParaRPr lang="en-CA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Connecteur droit avec flèche 71"/>
          <p:cNvCxnSpPr>
            <a:stCxn id="29" idx="1"/>
            <a:endCxn id="4" idx="3"/>
          </p:cNvCxnSpPr>
          <p:nvPr/>
        </p:nvCxnSpPr>
        <p:spPr>
          <a:xfrm flipH="1">
            <a:off x="5511639" y="3661240"/>
            <a:ext cx="218537" cy="5567"/>
          </a:xfrm>
          <a:prstGeom prst="straightConnector1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ZoneTexte 25"/>
          <p:cNvSpPr txBox="1"/>
          <p:nvPr/>
        </p:nvSpPr>
        <p:spPr>
          <a:xfrm>
            <a:off x="4824001" y="3749001"/>
            <a:ext cx="372218" cy="18466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FR" sz="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Sphk</a:t>
            </a:r>
            <a:endParaRPr lang="en-CA" sz="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0" name="Group 79"/>
          <p:cNvGrpSpPr/>
          <p:nvPr/>
        </p:nvGrpSpPr>
        <p:grpSpPr>
          <a:xfrm>
            <a:off x="1302814" y="1738302"/>
            <a:ext cx="1090794" cy="457434"/>
            <a:chOff x="3861048" y="3829954"/>
            <a:chExt cx="1872208" cy="457434"/>
          </a:xfrm>
        </p:grpSpPr>
        <p:sp>
          <p:nvSpPr>
            <p:cNvPr id="73" name="Right Brace 72"/>
            <p:cNvSpPr/>
            <p:nvPr/>
          </p:nvSpPr>
          <p:spPr>
            <a:xfrm rot="5400000">
              <a:off x="4719428" y="2971574"/>
              <a:ext cx="155448" cy="1872208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 sz="800" b="1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278248" y="3948834"/>
              <a:ext cx="10378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800" b="1" dirty="0"/>
                <a:t>Ceramide</a:t>
              </a:r>
            </a:p>
            <a:p>
              <a:pPr algn="ctr"/>
              <a:r>
                <a:rPr lang="sv-SE" sz="800" b="1" dirty="0"/>
                <a:t>synthases</a:t>
              </a: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2717404" y="3754526"/>
            <a:ext cx="920445" cy="457434"/>
            <a:chOff x="3638753" y="3829954"/>
            <a:chExt cx="2316798" cy="457434"/>
          </a:xfrm>
        </p:grpSpPr>
        <p:sp>
          <p:nvSpPr>
            <p:cNvPr id="84" name="Right Brace 83"/>
            <p:cNvSpPr/>
            <p:nvPr/>
          </p:nvSpPr>
          <p:spPr>
            <a:xfrm rot="5400000">
              <a:off x="4719428" y="2971574"/>
              <a:ext cx="155448" cy="1872208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 sz="800" b="1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638753" y="3948834"/>
              <a:ext cx="23167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800" b="1" dirty="0"/>
                <a:t>Dihydroceramide</a:t>
              </a:r>
            </a:p>
            <a:p>
              <a:pPr algn="ctr"/>
              <a:r>
                <a:rPr lang="sv-SE" sz="800" b="1" dirty="0"/>
                <a:t>desaturases 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2035860" y="3754525"/>
            <a:ext cx="723400" cy="457434"/>
            <a:chOff x="3861048" y="3829954"/>
            <a:chExt cx="1872208" cy="457434"/>
          </a:xfrm>
        </p:grpSpPr>
        <p:sp>
          <p:nvSpPr>
            <p:cNvPr id="90" name="Right Brace 89"/>
            <p:cNvSpPr/>
            <p:nvPr/>
          </p:nvSpPr>
          <p:spPr>
            <a:xfrm rot="5400000">
              <a:off x="4719428" y="2971574"/>
              <a:ext cx="155448" cy="1872208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 sz="800" b="1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911260" y="3948834"/>
              <a:ext cx="1771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800" b="1" dirty="0"/>
                <a:t>Alkaline</a:t>
              </a:r>
            </a:p>
            <a:p>
              <a:pPr algn="ctr"/>
              <a:r>
                <a:rPr lang="sv-SE" sz="800" b="1" dirty="0"/>
                <a:t>ceramidases</a:t>
              </a: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898046" y="3754525"/>
            <a:ext cx="1090794" cy="457434"/>
            <a:chOff x="3861048" y="3829954"/>
            <a:chExt cx="1872208" cy="457434"/>
          </a:xfrm>
        </p:grpSpPr>
        <p:sp>
          <p:nvSpPr>
            <p:cNvPr id="93" name="Right Brace 92"/>
            <p:cNvSpPr/>
            <p:nvPr/>
          </p:nvSpPr>
          <p:spPr>
            <a:xfrm rot="5400000">
              <a:off x="4719428" y="2971574"/>
              <a:ext cx="155448" cy="1872208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 sz="800" b="1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4181949" y="3948834"/>
              <a:ext cx="12304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800" b="1" dirty="0"/>
                <a:t>Acid</a:t>
              </a:r>
            </a:p>
            <a:p>
              <a:pPr algn="ctr"/>
              <a:r>
                <a:rPr lang="sv-SE" sz="800" b="1" dirty="0"/>
                <a:t>ceramidases</a:t>
              </a: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2464177" y="1738302"/>
            <a:ext cx="1090794" cy="457434"/>
            <a:chOff x="3861048" y="3829954"/>
            <a:chExt cx="1872208" cy="457434"/>
          </a:xfrm>
        </p:grpSpPr>
        <p:sp>
          <p:nvSpPr>
            <p:cNvPr id="96" name="Right Brace 95"/>
            <p:cNvSpPr/>
            <p:nvPr/>
          </p:nvSpPr>
          <p:spPr>
            <a:xfrm rot="5400000">
              <a:off x="4719428" y="2971574"/>
              <a:ext cx="155448" cy="1872208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 sz="800" b="1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3888932" y="3948834"/>
              <a:ext cx="1816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800" b="1" dirty="0"/>
                <a:t>Sphingomyelin</a:t>
              </a:r>
            </a:p>
            <a:p>
              <a:pPr algn="ctr"/>
              <a:r>
                <a:rPr lang="sv-SE" sz="800" b="1" dirty="0"/>
                <a:t>phosphodiesterases </a:t>
              </a: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611056" y="1738302"/>
            <a:ext cx="910827" cy="457434"/>
            <a:chOff x="2159178" y="3829954"/>
            <a:chExt cx="5276003" cy="457434"/>
          </a:xfrm>
        </p:grpSpPr>
        <p:sp>
          <p:nvSpPr>
            <p:cNvPr id="99" name="Right Brace 98"/>
            <p:cNvSpPr/>
            <p:nvPr/>
          </p:nvSpPr>
          <p:spPr>
            <a:xfrm rot="5400000">
              <a:off x="4719428" y="2971574"/>
              <a:ext cx="155448" cy="1872208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 sz="800" b="1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159178" y="3948834"/>
              <a:ext cx="52760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800" b="1" dirty="0"/>
                <a:t>Serine Palmitoyl-</a:t>
              </a:r>
            </a:p>
            <a:p>
              <a:pPr algn="ctr"/>
              <a:r>
                <a:rPr lang="sv-SE" sz="800" b="1" dirty="0"/>
                <a:t>transferase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34FEAC69-0A3E-4DC2-9ED0-1E7C8D39C9D6}"/>
              </a:ext>
            </a:extLst>
          </p:cNvPr>
          <p:cNvSpPr/>
          <p:nvPr/>
        </p:nvSpPr>
        <p:spPr>
          <a:xfrm>
            <a:off x="217001" y="4611366"/>
            <a:ext cx="644884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S1. Palmitate and palmitoleate do not change the expression of enzymes of the sphingolipid pathway. A.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Diagram showing the different steps of the sphingolipid pathway and which enzymes are inhibited by myriocin, </a:t>
            </a:r>
            <a:r>
              <a:rPr lang="en-US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fenretinide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fumonisin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B1 (n=4). </a:t>
            </a:r>
            <a: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B-C.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L6 myotubes were exposed to 0.5 </a:t>
            </a:r>
            <a:r>
              <a:rPr lang="en-US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mM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PA, (O or the BSA vehicle for 18h. Cell were extracted and qPCR performed as described in methods using specific primers for several enzymes of the sphingolipid pathway. </a:t>
            </a:r>
            <a:r>
              <a:rPr lang="en-US" sz="11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N.D.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=not detectable.</a:t>
            </a:r>
            <a:endParaRPr lang="en-GB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6983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10865</TotalTime>
  <Words>150</Words>
  <Application>Microsoft Office PowerPoint</Application>
  <PresentationFormat>Letter Paper (8.5x11 in)</PresentationFormat>
  <Paragraphs>50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Nicolas PILLON</dc:creator>
  <cp:lastModifiedBy>Nicolas Pillon</cp:lastModifiedBy>
  <cp:revision>591</cp:revision>
  <cp:lastPrinted>2017-09-07T15:33:01Z</cp:lastPrinted>
  <dcterms:created xsi:type="dcterms:W3CDTF">2015-01-07T18:34:37Z</dcterms:created>
  <dcterms:modified xsi:type="dcterms:W3CDTF">2018-04-26T09:42:36Z</dcterms:modified>
</cp:coreProperties>
</file>