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6" r:id="rId4"/>
    <p:sldId id="265" r:id="rId5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4" d="100"/>
          <a:sy n="124" d="100"/>
        </p:scale>
        <p:origin x="-408" y="19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11320488996216"/>
          <c:y val="9.9142169728783952E-2"/>
          <c:w val="0.74290086457113225"/>
          <c:h val="0.691128171478565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Sheet1!$J$77</c:f>
              <c:strCache>
                <c:ptCount val="1"/>
                <c:pt idx="0">
                  <c:v>6 h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Sheet1!$K$80:$P$80</c:f>
                <c:numCache>
                  <c:formatCode>General</c:formatCode>
                  <c:ptCount val="6"/>
                  <c:pt idx="0">
                    <c:v>2.2671244001600184</c:v>
                  </c:pt>
                  <c:pt idx="1">
                    <c:v>2.1339032608693236</c:v>
                  </c:pt>
                  <c:pt idx="2">
                    <c:v>1.2670389862459317</c:v>
                  </c:pt>
                  <c:pt idx="3">
                    <c:v>1.735247113612842</c:v>
                  </c:pt>
                  <c:pt idx="4">
                    <c:v>1.8485386615278536</c:v>
                  </c:pt>
                  <c:pt idx="5">
                    <c:v>0.94924428504769398</c:v>
                  </c:pt>
                </c:numCache>
              </c:numRef>
            </c:plus>
            <c:minus>
              <c:numRef>
                <c:f>Sheet1!$K$80:$P$80</c:f>
                <c:numCache>
                  <c:formatCode>General</c:formatCode>
                  <c:ptCount val="6"/>
                  <c:pt idx="0">
                    <c:v>2.2671244001600184</c:v>
                  </c:pt>
                  <c:pt idx="1">
                    <c:v>2.1339032608693236</c:v>
                  </c:pt>
                  <c:pt idx="2">
                    <c:v>1.2670389862459317</c:v>
                  </c:pt>
                  <c:pt idx="3">
                    <c:v>1.735247113612842</c:v>
                  </c:pt>
                  <c:pt idx="4">
                    <c:v>1.8485386615278536</c:v>
                  </c:pt>
                  <c:pt idx="5">
                    <c:v>0.94924428504769398</c:v>
                  </c:pt>
                </c:numCache>
              </c:numRef>
            </c:minus>
          </c:errBars>
          <c:cat>
            <c:strRef>
              <c:f>Sheet1!$K$76:$P$76</c:f>
              <c:strCache>
                <c:ptCount val="6"/>
                <c:pt idx="0">
                  <c:v>Control</c:v>
                </c:pt>
                <c:pt idx="1">
                  <c:v>0.2 µM</c:v>
                </c:pt>
                <c:pt idx="2">
                  <c:v>0.4 µM</c:v>
                </c:pt>
                <c:pt idx="3">
                  <c:v>0.8 µM</c:v>
                </c:pt>
                <c:pt idx="4">
                  <c:v>1.6 µM</c:v>
                </c:pt>
                <c:pt idx="5">
                  <c:v>2 µM</c:v>
                </c:pt>
              </c:strCache>
            </c:strRef>
          </c:cat>
          <c:val>
            <c:numRef>
              <c:f>Sheet1!$K$77:$P$77</c:f>
              <c:numCache>
                <c:formatCode>General</c:formatCode>
                <c:ptCount val="6"/>
                <c:pt idx="0">
                  <c:v>100</c:v>
                </c:pt>
                <c:pt idx="1">
                  <c:v>97.319912286921578</c:v>
                </c:pt>
                <c:pt idx="2">
                  <c:v>96.168695618115521</c:v>
                </c:pt>
                <c:pt idx="3">
                  <c:v>90.342753609860694</c:v>
                </c:pt>
                <c:pt idx="4">
                  <c:v>85.837212025150237</c:v>
                </c:pt>
                <c:pt idx="5">
                  <c:v>84.146413270670124</c:v>
                </c:pt>
              </c:numCache>
            </c:numRef>
          </c:val>
        </c:ser>
        <c:ser>
          <c:idx val="1"/>
          <c:order val="1"/>
          <c:tx>
            <c:strRef>
              <c:f>Sheet1!$J$78</c:f>
              <c:strCache>
                <c:ptCount val="1"/>
                <c:pt idx="0">
                  <c:v>24h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Sheet1!$K$81:$P$81</c:f>
                <c:numCache>
                  <c:formatCode>General</c:formatCode>
                  <c:ptCount val="6"/>
                  <c:pt idx="0">
                    <c:v>1.8577681280444276</c:v>
                  </c:pt>
                  <c:pt idx="1">
                    <c:v>2.1919050845608425</c:v>
                  </c:pt>
                  <c:pt idx="2">
                    <c:v>1.9034559951560437</c:v>
                  </c:pt>
                  <c:pt idx="3">
                    <c:v>1.0168337640857583</c:v>
                  </c:pt>
                  <c:pt idx="4">
                    <c:v>0.80343111761473263</c:v>
                  </c:pt>
                  <c:pt idx="5">
                    <c:v>1.6440510174082732</c:v>
                  </c:pt>
                </c:numCache>
              </c:numRef>
            </c:plus>
            <c:minus>
              <c:numRef>
                <c:f>Sheet1!$K$81:$P$81</c:f>
                <c:numCache>
                  <c:formatCode>General</c:formatCode>
                  <c:ptCount val="6"/>
                  <c:pt idx="0">
                    <c:v>1.8577681280444276</c:v>
                  </c:pt>
                  <c:pt idx="1">
                    <c:v>2.1919050845608425</c:v>
                  </c:pt>
                  <c:pt idx="2">
                    <c:v>1.9034559951560437</c:v>
                  </c:pt>
                  <c:pt idx="3">
                    <c:v>1.0168337640857583</c:v>
                  </c:pt>
                  <c:pt idx="4">
                    <c:v>0.80343111761473263</c:v>
                  </c:pt>
                  <c:pt idx="5">
                    <c:v>1.6440510174082732</c:v>
                  </c:pt>
                </c:numCache>
              </c:numRef>
            </c:minus>
          </c:errBars>
          <c:cat>
            <c:strRef>
              <c:f>Sheet1!$K$76:$P$76</c:f>
              <c:strCache>
                <c:ptCount val="6"/>
                <c:pt idx="0">
                  <c:v>Control</c:v>
                </c:pt>
                <c:pt idx="1">
                  <c:v>0.2 µM</c:v>
                </c:pt>
                <c:pt idx="2">
                  <c:v>0.4 µM</c:v>
                </c:pt>
                <c:pt idx="3">
                  <c:v>0.8 µM</c:v>
                </c:pt>
                <c:pt idx="4">
                  <c:v>1.6 µM</c:v>
                </c:pt>
                <c:pt idx="5">
                  <c:v>2 µM</c:v>
                </c:pt>
              </c:strCache>
            </c:strRef>
          </c:cat>
          <c:val>
            <c:numRef>
              <c:f>Sheet1!$K$78:$P$78</c:f>
              <c:numCache>
                <c:formatCode>General</c:formatCode>
                <c:ptCount val="6"/>
                <c:pt idx="0">
                  <c:v>100</c:v>
                </c:pt>
                <c:pt idx="1">
                  <c:v>81.846098566060789</c:v>
                </c:pt>
                <c:pt idx="2">
                  <c:v>81.621635213991908</c:v>
                </c:pt>
                <c:pt idx="3">
                  <c:v>62.346305530716101</c:v>
                </c:pt>
                <c:pt idx="4">
                  <c:v>59.176510641697575</c:v>
                </c:pt>
                <c:pt idx="5">
                  <c:v>52.260789101639396</c:v>
                </c:pt>
              </c:numCache>
            </c:numRef>
          </c:val>
        </c:ser>
        <c:ser>
          <c:idx val="2"/>
          <c:order val="2"/>
          <c:tx>
            <c:strRef>
              <c:f>Sheet1!$J$79</c:f>
              <c:strCache>
                <c:ptCount val="1"/>
                <c:pt idx="0">
                  <c:v>48h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Sheet1!$K$82:$P$82</c:f>
                <c:numCache>
                  <c:formatCode>General</c:formatCode>
                  <c:ptCount val="6"/>
                  <c:pt idx="0">
                    <c:v>2.4173270163608058</c:v>
                  </c:pt>
                  <c:pt idx="1">
                    <c:v>2.2495738550091837</c:v>
                  </c:pt>
                  <c:pt idx="2">
                    <c:v>1.4255681927431751</c:v>
                  </c:pt>
                  <c:pt idx="3">
                    <c:v>1.5319982875909697</c:v>
                  </c:pt>
                  <c:pt idx="4">
                    <c:v>0.59087403677655448</c:v>
                  </c:pt>
                  <c:pt idx="5">
                    <c:v>0.33725641459310368</c:v>
                  </c:pt>
                </c:numCache>
              </c:numRef>
            </c:plus>
            <c:minus>
              <c:numRef>
                <c:f>Sheet1!$K$82:$P$82</c:f>
                <c:numCache>
                  <c:formatCode>General</c:formatCode>
                  <c:ptCount val="6"/>
                  <c:pt idx="0">
                    <c:v>2.4173270163608058</c:v>
                  </c:pt>
                  <c:pt idx="1">
                    <c:v>2.2495738550091837</c:v>
                  </c:pt>
                  <c:pt idx="2">
                    <c:v>1.4255681927431751</c:v>
                  </c:pt>
                  <c:pt idx="3">
                    <c:v>1.5319982875909697</c:v>
                  </c:pt>
                  <c:pt idx="4">
                    <c:v>0.59087403677655448</c:v>
                  </c:pt>
                  <c:pt idx="5">
                    <c:v>0.33725641459310368</c:v>
                  </c:pt>
                </c:numCache>
              </c:numRef>
            </c:minus>
          </c:errBars>
          <c:cat>
            <c:strRef>
              <c:f>Sheet1!$K$76:$P$76</c:f>
              <c:strCache>
                <c:ptCount val="6"/>
                <c:pt idx="0">
                  <c:v>Control</c:v>
                </c:pt>
                <c:pt idx="1">
                  <c:v>0.2 µM</c:v>
                </c:pt>
                <c:pt idx="2">
                  <c:v>0.4 µM</c:v>
                </c:pt>
                <c:pt idx="3">
                  <c:v>0.8 µM</c:v>
                </c:pt>
                <c:pt idx="4">
                  <c:v>1.6 µM</c:v>
                </c:pt>
                <c:pt idx="5">
                  <c:v>2 µM</c:v>
                </c:pt>
              </c:strCache>
            </c:strRef>
          </c:cat>
          <c:val>
            <c:numRef>
              <c:f>Sheet1!$K$79:$P$79</c:f>
              <c:numCache>
                <c:formatCode>General</c:formatCode>
                <c:ptCount val="6"/>
                <c:pt idx="0">
                  <c:v>99.999999999999986</c:v>
                </c:pt>
                <c:pt idx="1">
                  <c:v>79.262615369964067</c:v>
                </c:pt>
                <c:pt idx="2">
                  <c:v>80.906627260005038</c:v>
                </c:pt>
                <c:pt idx="3">
                  <c:v>56.603378572863711</c:v>
                </c:pt>
                <c:pt idx="4">
                  <c:v>26.416648616892978</c:v>
                </c:pt>
                <c:pt idx="5">
                  <c:v>19.077951570756234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963200"/>
        <c:axId val="70964736"/>
      </c:barChart>
      <c:catAx>
        <c:axId val="70963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0964736"/>
        <c:crosses val="autoZero"/>
        <c:auto val="1"/>
        <c:lblAlgn val="ctr"/>
        <c:lblOffset val="100"/>
        <c:noMultiLvlLbl val="0"/>
      </c:catAx>
      <c:valAx>
        <c:axId val="7096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>
                    <a:latin typeface="Times New Roman" pitchFamily="18" charset="0"/>
                    <a:cs typeface="Times New Roman" pitchFamily="18" charset="0"/>
                  </a:rPr>
                  <a:t>%</a:t>
                </a:r>
                <a:r>
                  <a:rPr lang="en-US" sz="800" baseline="0" dirty="0">
                    <a:latin typeface="Times New Roman" pitchFamily="18" charset="0"/>
                    <a:cs typeface="Times New Roman" pitchFamily="18" charset="0"/>
                  </a:rPr>
                  <a:t> Cell Viability 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09632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013123359580052"/>
          <c:y val="0.10185185185185186"/>
          <c:w val="0.49695975503062123"/>
          <c:h val="6.8729585885097713E-2"/>
        </c:manualLayout>
      </c:layout>
      <c:overlay val="0"/>
      <c:txPr>
        <a:bodyPr/>
        <a:lstStyle/>
        <a:p>
          <a:pPr>
            <a:defRPr sz="8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'LPS pretretment then ATO'!$J$40</c:f>
              <c:strCache>
                <c:ptCount val="1"/>
                <c:pt idx="0">
                  <c:v>ΔΔCт 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'LPS pretretment then ATO'!$K$41:$N$41</c:f>
                <c:numCache>
                  <c:formatCode>General</c:formatCode>
                  <c:ptCount val="4"/>
                  <c:pt idx="0">
                    <c:v>0.22132425772344627</c:v>
                  </c:pt>
                  <c:pt idx="1">
                    <c:v>7.9414833940841638E-3</c:v>
                  </c:pt>
                  <c:pt idx="2">
                    <c:v>0.11652976428406463</c:v>
                  </c:pt>
                  <c:pt idx="3">
                    <c:v>0.2897851494129029</c:v>
                  </c:pt>
                </c:numCache>
              </c:numRef>
            </c:plus>
            <c:minus>
              <c:numRef>
                <c:f>'LPS pretretment then ATO'!$K$41:$N$41</c:f>
                <c:numCache>
                  <c:formatCode>General</c:formatCode>
                  <c:ptCount val="4"/>
                  <c:pt idx="0">
                    <c:v>0.22132425772344627</c:v>
                  </c:pt>
                  <c:pt idx="1">
                    <c:v>7.9414833940841638E-3</c:v>
                  </c:pt>
                  <c:pt idx="2">
                    <c:v>0.11652976428406463</c:v>
                  </c:pt>
                  <c:pt idx="3">
                    <c:v>0.2897851494129029</c:v>
                  </c:pt>
                </c:numCache>
              </c:numRef>
            </c:minus>
          </c:errBars>
          <c:cat>
            <c:strRef>
              <c:f>'LPS pretretment then ATO'!$K$39:$N$39</c:f>
              <c:strCache>
                <c:ptCount val="4"/>
                <c:pt idx="0">
                  <c:v>Control</c:v>
                </c:pt>
                <c:pt idx="1">
                  <c:v>ATO</c:v>
                </c:pt>
                <c:pt idx="2">
                  <c:v>LPS</c:v>
                </c:pt>
                <c:pt idx="3">
                  <c:v>LPS+ATO</c:v>
                </c:pt>
              </c:strCache>
            </c:strRef>
          </c:cat>
          <c:val>
            <c:numRef>
              <c:f>'LPS pretretment then ATO'!$K$40:$N$40</c:f>
              <c:numCache>
                <c:formatCode>General</c:formatCode>
                <c:ptCount val="4"/>
                <c:pt idx="0">
                  <c:v>1.0241994078580763</c:v>
                </c:pt>
                <c:pt idx="1">
                  <c:v>0.27306466883632885</c:v>
                </c:pt>
                <c:pt idx="2">
                  <c:v>1.7621612764430379</c:v>
                </c:pt>
                <c:pt idx="3">
                  <c:v>2.5663099418022228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025728"/>
        <c:axId val="88027520"/>
      </c:barChart>
      <c:catAx>
        <c:axId val="88025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8027520"/>
        <c:crosses val="autoZero"/>
        <c:auto val="1"/>
        <c:lblAlgn val="ctr"/>
        <c:lblOffset val="100"/>
        <c:noMultiLvlLbl val="0"/>
      </c:catAx>
      <c:valAx>
        <c:axId val="880275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sysClr val="windowText" lastClr="000000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sz="800" b="1" i="0" baseline="0" dirty="0" smtClean="0">
                    <a:latin typeface="Times New Roman" pitchFamily="18" charset="0"/>
                    <a:cs typeface="Times New Roman" pitchFamily="18" charset="0"/>
                  </a:rPr>
                  <a:t>m-RNA expression in fold</a:t>
                </a:r>
                <a:endParaRPr lang="en-US" sz="800" b="1" i="0" baseline="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8025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'LPS pretretment then ATO'!$B$91:$E$91</c:f>
                <c:numCache>
                  <c:formatCode>General</c:formatCode>
                  <c:ptCount val="4"/>
                  <c:pt idx="0">
                    <c:v>0.10550650300043803</c:v>
                  </c:pt>
                  <c:pt idx="1">
                    <c:v>1.3067618974199776E-2</c:v>
                  </c:pt>
                  <c:pt idx="2">
                    <c:v>4.1849439103280386E-2</c:v>
                  </c:pt>
                  <c:pt idx="3">
                    <c:v>0.18456679963337533</c:v>
                  </c:pt>
                </c:numCache>
              </c:numRef>
            </c:plus>
            <c:minus>
              <c:numRef>
                <c:f>'LPS pretretment then ATO'!$B$91:$E$91</c:f>
                <c:numCache>
                  <c:formatCode>General</c:formatCode>
                  <c:ptCount val="4"/>
                  <c:pt idx="0">
                    <c:v>0.10550650300043803</c:v>
                  </c:pt>
                  <c:pt idx="1">
                    <c:v>1.3067618974199776E-2</c:v>
                  </c:pt>
                  <c:pt idx="2">
                    <c:v>4.1849439103280386E-2</c:v>
                  </c:pt>
                  <c:pt idx="3">
                    <c:v>0.18456679963337533</c:v>
                  </c:pt>
                </c:numCache>
              </c:numRef>
            </c:minus>
          </c:errBars>
          <c:cat>
            <c:strRef>
              <c:f>'LPS pretretment then ATO'!$B$89:$E$89</c:f>
              <c:strCache>
                <c:ptCount val="4"/>
                <c:pt idx="0">
                  <c:v>Control</c:v>
                </c:pt>
                <c:pt idx="1">
                  <c:v>ATO</c:v>
                </c:pt>
                <c:pt idx="2">
                  <c:v>LPS</c:v>
                </c:pt>
                <c:pt idx="3">
                  <c:v>LPS+ATO</c:v>
                </c:pt>
              </c:strCache>
            </c:strRef>
          </c:cat>
          <c:val>
            <c:numRef>
              <c:f>'LPS pretretment then ATO'!$B$90:$E$90</c:f>
              <c:numCache>
                <c:formatCode>General</c:formatCode>
                <c:ptCount val="4"/>
                <c:pt idx="0">
                  <c:v>1.0055504075755635</c:v>
                </c:pt>
                <c:pt idx="1">
                  <c:v>0.38620191237126261</c:v>
                </c:pt>
                <c:pt idx="2">
                  <c:v>1.0066150734102461</c:v>
                </c:pt>
                <c:pt idx="3">
                  <c:v>1.7340868523351436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719744"/>
        <c:axId val="112721280"/>
      </c:barChart>
      <c:catAx>
        <c:axId val="112719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12721280"/>
        <c:crosses val="autoZero"/>
        <c:auto val="1"/>
        <c:lblAlgn val="ctr"/>
        <c:lblOffset val="100"/>
        <c:noMultiLvlLbl val="0"/>
      </c:catAx>
      <c:valAx>
        <c:axId val="1127212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 smtClean="0">
                    <a:latin typeface="Times New Roman" pitchFamily="18" charset="0"/>
                    <a:cs typeface="Times New Roman" pitchFamily="18" charset="0"/>
                  </a:rPr>
                  <a:t>m-RNA</a:t>
                </a:r>
                <a:r>
                  <a:rPr lang="en-US" sz="800" baseline="0" dirty="0" smtClean="0">
                    <a:latin typeface="Times New Roman" pitchFamily="18" charset="0"/>
                    <a:cs typeface="Times New Roman" pitchFamily="18" charset="0"/>
                  </a:rPr>
                  <a:t> expression in fold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6.114406364234793E-2"/>
              <c:y val="4.523949708335008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2719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'LPS pretretment then ATO'!$L$90</c:f>
              <c:strCache>
                <c:ptCount val="1"/>
                <c:pt idx="0">
                  <c:v>ΔΔCт 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'LPS pretretment then ATO'!$M$91:$P$91</c:f>
                <c:numCache>
                  <c:formatCode>General</c:formatCode>
                  <c:ptCount val="4"/>
                  <c:pt idx="0">
                    <c:v>3.6175988836052164E-2</c:v>
                  </c:pt>
                  <c:pt idx="1">
                    <c:v>2.2697212939700638E-2</c:v>
                  </c:pt>
                  <c:pt idx="2">
                    <c:v>8.1536815005360197E-2</c:v>
                  </c:pt>
                  <c:pt idx="3">
                    <c:v>0.17072287820425974</c:v>
                  </c:pt>
                </c:numCache>
              </c:numRef>
            </c:plus>
            <c:minus>
              <c:numRef>
                <c:f>'LPS pretretment then ATO'!$M$91:$P$91</c:f>
                <c:numCache>
                  <c:formatCode>General</c:formatCode>
                  <c:ptCount val="4"/>
                  <c:pt idx="0">
                    <c:v>3.6175988836052164E-2</c:v>
                  </c:pt>
                  <c:pt idx="1">
                    <c:v>2.2697212939700638E-2</c:v>
                  </c:pt>
                  <c:pt idx="2">
                    <c:v>8.1536815005360197E-2</c:v>
                  </c:pt>
                  <c:pt idx="3">
                    <c:v>0.17072287820425974</c:v>
                  </c:pt>
                </c:numCache>
              </c:numRef>
            </c:minus>
          </c:errBars>
          <c:cat>
            <c:strRef>
              <c:f>'LPS pretretment then ATO'!$M$89:$P$89</c:f>
              <c:strCache>
                <c:ptCount val="4"/>
                <c:pt idx="0">
                  <c:v>Control</c:v>
                </c:pt>
                <c:pt idx="1">
                  <c:v>ATO</c:v>
                </c:pt>
                <c:pt idx="2">
                  <c:v>LPS</c:v>
                </c:pt>
                <c:pt idx="3">
                  <c:v>LPS+ATO</c:v>
                </c:pt>
              </c:strCache>
            </c:strRef>
          </c:cat>
          <c:val>
            <c:numRef>
              <c:f>'LPS pretretment then ATO'!$M$90:$P$90</c:f>
              <c:numCache>
                <c:formatCode>General</c:formatCode>
                <c:ptCount val="4"/>
                <c:pt idx="0">
                  <c:v>1.000654137136437</c:v>
                </c:pt>
                <c:pt idx="1">
                  <c:v>0.2242435173057914</c:v>
                </c:pt>
                <c:pt idx="2">
                  <c:v>1.802409987023402</c:v>
                </c:pt>
                <c:pt idx="3">
                  <c:v>1.8226000886786118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500928"/>
        <c:axId val="113502464"/>
      </c:barChart>
      <c:catAx>
        <c:axId val="113500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13502464"/>
        <c:crosses val="autoZero"/>
        <c:auto val="1"/>
        <c:lblAlgn val="ctr"/>
        <c:lblOffset val="100"/>
        <c:noMultiLvlLbl val="0"/>
      </c:catAx>
      <c:valAx>
        <c:axId val="1135024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Arial" pitchFamily="34" charset="0"/>
                    <a:cs typeface="Arial" pitchFamily="34" charset="0"/>
                  </a:defRPr>
                </a:pPr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m-RNA</a:t>
                </a:r>
                <a:r>
                  <a:rPr lang="en-US" sz="800" baseline="0" dirty="0" smtClean="0">
                    <a:latin typeface="Arial" pitchFamily="34" charset="0"/>
                    <a:cs typeface="Arial" pitchFamily="34" charset="0"/>
                  </a:rPr>
                  <a:t> expression in fold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3500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/>
            </a:pPr>
            <a:r>
              <a:rPr lang="en-US" sz="800"/>
              <a:t>qRT-PCR-CHOP</a:t>
            </a:r>
          </a:p>
        </c:rich>
      </c:tx>
      <c:layout>
        <c:manualLayout>
          <c:xMode val="edge"/>
          <c:yMode val="edge"/>
          <c:x val="0.5462179894525846"/>
          <c:y val="0.12994350282485875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'apoptosis and UPR'!$O$44</c:f>
              <c:strCache>
                <c:ptCount val="1"/>
                <c:pt idx="0">
                  <c:v>CHOP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'apoptosis and UPR'!$P$45:$S$45</c:f>
                <c:numCache>
                  <c:formatCode>General</c:formatCode>
                  <c:ptCount val="4"/>
                  <c:pt idx="0">
                    <c:v>0.20944600849434006</c:v>
                  </c:pt>
                  <c:pt idx="1">
                    <c:v>0.86423054276081568</c:v>
                  </c:pt>
                  <c:pt idx="2">
                    <c:v>0.58935408193557681</c:v>
                  </c:pt>
                  <c:pt idx="3">
                    <c:v>0.1224857510402378</c:v>
                  </c:pt>
                </c:numCache>
              </c:numRef>
            </c:plus>
            <c:minus>
              <c:numRef>
                <c:f>'apoptosis and UPR'!$P$45:$S$45</c:f>
                <c:numCache>
                  <c:formatCode>General</c:formatCode>
                  <c:ptCount val="4"/>
                  <c:pt idx="0">
                    <c:v>0.20944600849434006</c:v>
                  </c:pt>
                  <c:pt idx="1">
                    <c:v>0.86423054276081568</c:v>
                  </c:pt>
                  <c:pt idx="2">
                    <c:v>0.58935408193557681</c:v>
                  </c:pt>
                  <c:pt idx="3">
                    <c:v>0.1224857510402378</c:v>
                  </c:pt>
                </c:numCache>
              </c:numRef>
            </c:minus>
          </c:errBars>
          <c:cat>
            <c:strRef>
              <c:f>'apoptosis and UPR'!$P$43:$S$43</c:f>
              <c:strCache>
                <c:ptCount val="4"/>
                <c:pt idx="0">
                  <c:v>Control</c:v>
                </c:pt>
                <c:pt idx="1">
                  <c:v>ATO</c:v>
                </c:pt>
                <c:pt idx="2">
                  <c:v>ATO+NAC</c:v>
                </c:pt>
                <c:pt idx="3">
                  <c:v>NAC</c:v>
                </c:pt>
              </c:strCache>
            </c:strRef>
          </c:cat>
          <c:val>
            <c:numRef>
              <c:f>'apoptosis and UPR'!$P$44:$S$44</c:f>
              <c:numCache>
                <c:formatCode>General</c:formatCode>
                <c:ptCount val="4"/>
                <c:pt idx="0">
                  <c:v>1.0216984048505753</c:v>
                </c:pt>
                <c:pt idx="1">
                  <c:v>7.2373570588334557</c:v>
                </c:pt>
                <c:pt idx="2">
                  <c:v>4.222698971042341</c:v>
                </c:pt>
                <c:pt idx="3">
                  <c:v>1.1136799571397318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093120"/>
        <c:axId val="73094656"/>
      </c:barChart>
      <c:catAx>
        <c:axId val="73093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73094656"/>
        <c:crosses val="autoZero"/>
        <c:auto val="1"/>
        <c:lblAlgn val="ctr"/>
        <c:lblOffset val="100"/>
        <c:noMultiLvlLbl val="0"/>
      </c:catAx>
      <c:valAx>
        <c:axId val="73094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US" sz="800"/>
                  <a:t>Relative m-RNA expression in fold </a:t>
                </a:r>
              </a:p>
            </c:rich>
          </c:tx>
          <c:layout>
            <c:manualLayout>
              <c:xMode val="edge"/>
              <c:yMode val="edge"/>
              <c:x val="4.6709398478573139E-2"/>
              <c:y val="0.1401787568552946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73093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6845892704941"/>
          <c:y val="3.348433297689641E-2"/>
          <c:w val="0.6750766793238534"/>
          <c:h val="0.79757061231543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'AS + NAC'!$D$84</c:f>
              <c:strCache>
                <c:ptCount val="1"/>
                <c:pt idx="0">
                  <c:v>GRP78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'AS + NAC'!$D$100:$D$105</c:f>
                <c:numCache>
                  <c:formatCode>General</c:formatCode>
                  <c:ptCount val="6"/>
                  <c:pt idx="0">
                    <c:v>4.5329888261825192E-2</c:v>
                  </c:pt>
                  <c:pt idx="1">
                    <c:v>2.684470192776867E-2</c:v>
                  </c:pt>
                  <c:pt idx="2">
                    <c:v>8.1770371581783314E-3</c:v>
                  </c:pt>
                  <c:pt idx="3">
                    <c:v>2.8476815803819149E-2</c:v>
                  </c:pt>
                  <c:pt idx="4">
                    <c:v>5.1092595503851625E-2</c:v>
                  </c:pt>
                  <c:pt idx="5">
                    <c:v>4.10625995139527E-3</c:v>
                  </c:pt>
                </c:numCache>
              </c:numRef>
            </c:plus>
            <c:minus>
              <c:numRef>
                <c:f>'AS + NAC'!$D$100:$D$105</c:f>
                <c:numCache>
                  <c:formatCode>General</c:formatCode>
                  <c:ptCount val="6"/>
                  <c:pt idx="0">
                    <c:v>4.5329888261825192E-2</c:v>
                  </c:pt>
                  <c:pt idx="1">
                    <c:v>2.684470192776867E-2</c:v>
                  </c:pt>
                  <c:pt idx="2">
                    <c:v>8.1770371581783314E-3</c:v>
                  </c:pt>
                  <c:pt idx="3">
                    <c:v>2.8476815803819149E-2</c:v>
                  </c:pt>
                  <c:pt idx="4">
                    <c:v>5.1092595503851625E-2</c:v>
                  </c:pt>
                  <c:pt idx="5">
                    <c:v>4.10625995139527E-3</c:v>
                  </c:pt>
                </c:numCache>
              </c:numRef>
            </c:minus>
          </c:errBars>
          <c:cat>
            <c:strRef>
              <c:f>'AS + NAC'!$B$85:$B$90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'AS + NAC'!$D$85:$D$90</c:f>
              <c:numCache>
                <c:formatCode>General</c:formatCode>
                <c:ptCount val="6"/>
                <c:pt idx="0">
                  <c:v>1</c:v>
                </c:pt>
                <c:pt idx="1">
                  <c:v>1.6883904978395741</c:v>
                </c:pt>
                <c:pt idx="2">
                  <c:v>0.84786744720982499</c:v>
                </c:pt>
                <c:pt idx="3">
                  <c:v>1.354310227460799</c:v>
                </c:pt>
                <c:pt idx="4">
                  <c:v>1.025402944318657</c:v>
                </c:pt>
                <c:pt idx="5">
                  <c:v>0.93104151731057372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76640640"/>
        <c:axId val="76642176"/>
      </c:barChart>
      <c:catAx>
        <c:axId val="76640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642176"/>
        <c:crosses val="autoZero"/>
        <c:auto val="1"/>
        <c:lblAlgn val="ctr"/>
        <c:lblOffset val="100"/>
        <c:noMultiLvlLbl val="0"/>
      </c:catAx>
      <c:valAx>
        <c:axId val="766421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>
                    <a:latin typeface="Times New Roman" pitchFamily="18" charset="0"/>
                    <a:cs typeface="Times New Roman" pitchFamily="18" charset="0"/>
                  </a:rPr>
                  <a:t>Fold</a:t>
                </a:r>
                <a:r>
                  <a:rPr lang="en-US" sz="800" baseline="0" dirty="0">
                    <a:latin typeface="Times New Roman" pitchFamily="18" charset="0"/>
                    <a:cs typeface="Times New Roman" pitchFamily="18" charset="0"/>
                  </a:rPr>
                  <a:t> change 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640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73591043307086623"/>
          <c:y val="2.7653105861767287E-2"/>
        </c:manualLayout>
      </c:layout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74365704286965"/>
          <c:y val="3.4569446280785281E-2"/>
          <c:w val="0.68215769903762014"/>
          <c:h val="0.84733559299727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'AS + NAC'!$E$84</c:f>
              <c:strCache>
                <c:ptCount val="1"/>
                <c:pt idx="0">
                  <c:v>GRP94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'AS + NAC'!$E$100:$E$105</c:f>
                <c:numCache>
                  <c:formatCode>General</c:formatCode>
                  <c:ptCount val="6"/>
                  <c:pt idx="0">
                    <c:v>1.2412183799617674E-2</c:v>
                  </c:pt>
                  <c:pt idx="1">
                    <c:v>1.6101503880462446E-2</c:v>
                  </c:pt>
                  <c:pt idx="2">
                    <c:v>1.2384361028892732E-2</c:v>
                  </c:pt>
                  <c:pt idx="3">
                    <c:v>5.3723581428832832E-3</c:v>
                  </c:pt>
                  <c:pt idx="4">
                    <c:v>1.0855523833302575E-2</c:v>
                  </c:pt>
                  <c:pt idx="5">
                    <c:v>6.0043471473346681E-3</c:v>
                  </c:pt>
                </c:numCache>
              </c:numRef>
            </c:plus>
            <c:minus>
              <c:numRef>
                <c:f>'AS + NAC'!$E$100:$E$105</c:f>
                <c:numCache>
                  <c:formatCode>General</c:formatCode>
                  <c:ptCount val="6"/>
                  <c:pt idx="0">
                    <c:v>1.2412183799617674E-2</c:v>
                  </c:pt>
                  <c:pt idx="1">
                    <c:v>1.6101503880462446E-2</c:v>
                  </c:pt>
                  <c:pt idx="2">
                    <c:v>1.2384361028892732E-2</c:v>
                  </c:pt>
                  <c:pt idx="3">
                    <c:v>5.3723581428832832E-3</c:v>
                  </c:pt>
                  <c:pt idx="4">
                    <c:v>1.0855523833302575E-2</c:v>
                  </c:pt>
                  <c:pt idx="5">
                    <c:v>6.0043471473346681E-3</c:v>
                  </c:pt>
                </c:numCache>
              </c:numRef>
            </c:minus>
          </c:errBars>
          <c:cat>
            <c:strRef>
              <c:f>'AS + NAC'!$B$85:$B$90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'AS + NAC'!$E$85:$E$90</c:f>
              <c:numCache>
                <c:formatCode>General</c:formatCode>
                <c:ptCount val="6"/>
                <c:pt idx="0">
                  <c:v>1</c:v>
                </c:pt>
                <c:pt idx="1">
                  <c:v>1.4596409253255309</c:v>
                </c:pt>
                <c:pt idx="2">
                  <c:v>1.3200535635505246</c:v>
                </c:pt>
                <c:pt idx="3">
                  <c:v>1.3963410501115863</c:v>
                </c:pt>
                <c:pt idx="4">
                  <c:v>1.0770908576671898</c:v>
                </c:pt>
                <c:pt idx="5">
                  <c:v>1.20323776411863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76829056"/>
        <c:axId val="76830592"/>
      </c:barChart>
      <c:catAx>
        <c:axId val="76829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830592"/>
        <c:crosses val="autoZero"/>
        <c:auto val="1"/>
        <c:lblAlgn val="ctr"/>
        <c:lblOffset val="100"/>
        <c:noMultiLvlLbl val="0"/>
      </c:catAx>
      <c:valAx>
        <c:axId val="768305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>
                    <a:latin typeface="Times New Roman" pitchFamily="18" charset="0"/>
                    <a:cs typeface="Times New Roman" pitchFamily="18" charset="0"/>
                  </a:rPr>
                  <a:t>Fold</a:t>
                </a:r>
                <a:r>
                  <a:rPr lang="en-US" sz="800" baseline="0" dirty="0">
                    <a:latin typeface="Times New Roman" pitchFamily="18" charset="0"/>
                    <a:cs typeface="Times New Roman" pitchFamily="18" charset="0"/>
                  </a:rPr>
                  <a:t> change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9.0277777777777762E-2"/>
              <c:y val="0.2357695094035206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829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3633989529056256"/>
          <c:y val="0.12631578947368419"/>
        </c:manualLayout>
      </c:layout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938257208698562"/>
          <c:y val="0.17258666318162513"/>
          <c:w val="0.67379891693746441"/>
          <c:h val="0.715315668528985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'AS + NAC'!$F$84</c:f>
              <c:strCache>
                <c:ptCount val="1"/>
                <c:pt idx="0">
                  <c:v>CHOP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'AS + NAC'!$F$100:$F$105</c:f>
                <c:numCache>
                  <c:formatCode>General</c:formatCode>
                  <c:ptCount val="6"/>
                  <c:pt idx="0">
                    <c:v>1.1332472065456374E-2</c:v>
                  </c:pt>
                  <c:pt idx="1">
                    <c:v>3.8493412746973606E-2</c:v>
                  </c:pt>
                  <c:pt idx="2">
                    <c:v>1.4116148357276313E-3</c:v>
                  </c:pt>
                  <c:pt idx="3">
                    <c:v>1.2204349630208222E-2</c:v>
                  </c:pt>
                  <c:pt idx="4">
                    <c:v>2.0865429963842178E-2</c:v>
                  </c:pt>
                  <c:pt idx="5">
                    <c:v>4.1900611748931574E-2</c:v>
                  </c:pt>
                </c:numCache>
              </c:numRef>
            </c:plus>
            <c:minus>
              <c:numRef>
                <c:f>'AS + NAC'!$F$100:$F$105</c:f>
                <c:numCache>
                  <c:formatCode>General</c:formatCode>
                  <c:ptCount val="6"/>
                  <c:pt idx="0">
                    <c:v>1.1332472065456374E-2</c:v>
                  </c:pt>
                  <c:pt idx="1">
                    <c:v>3.8493412746973606E-2</c:v>
                  </c:pt>
                  <c:pt idx="2">
                    <c:v>1.4116148357276313E-3</c:v>
                  </c:pt>
                  <c:pt idx="3">
                    <c:v>1.2204349630208222E-2</c:v>
                  </c:pt>
                  <c:pt idx="4">
                    <c:v>2.0865429963842178E-2</c:v>
                  </c:pt>
                  <c:pt idx="5">
                    <c:v>4.1900611748931574E-2</c:v>
                  </c:pt>
                </c:numCache>
              </c:numRef>
            </c:minus>
          </c:errBars>
          <c:cat>
            <c:strRef>
              <c:f>'AS + NAC'!$B$85:$B$90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'AS + NAC'!$F$85:$F$90</c:f>
              <c:numCache>
                <c:formatCode>General</c:formatCode>
                <c:ptCount val="6"/>
                <c:pt idx="0">
                  <c:v>1</c:v>
                </c:pt>
                <c:pt idx="1">
                  <c:v>3.1735449825633926</c:v>
                </c:pt>
                <c:pt idx="2">
                  <c:v>0.94014114129162873</c:v>
                </c:pt>
                <c:pt idx="3">
                  <c:v>1.1498717109738139</c:v>
                </c:pt>
                <c:pt idx="4">
                  <c:v>0.15324986593404882</c:v>
                </c:pt>
                <c:pt idx="5">
                  <c:v>1.365279298167785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76956416"/>
        <c:axId val="76957952"/>
      </c:barChart>
      <c:catAx>
        <c:axId val="76956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957952"/>
        <c:crosses val="autoZero"/>
        <c:auto val="1"/>
        <c:lblAlgn val="ctr"/>
        <c:lblOffset val="100"/>
        <c:noMultiLvlLbl val="0"/>
      </c:catAx>
      <c:valAx>
        <c:axId val="76957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>
                    <a:latin typeface="Times New Roman" pitchFamily="18" charset="0"/>
                    <a:cs typeface="Times New Roman" pitchFamily="18" charset="0"/>
                  </a:rPr>
                  <a:t>Fold</a:t>
                </a:r>
                <a:r>
                  <a:rPr lang="en-US" sz="800" baseline="0" dirty="0">
                    <a:latin typeface="Times New Roman" pitchFamily="18" charset="0"/>
                    <a:cs typeface="Times New Roman" pitchFamily="18" charset="0"/>
                  </a:rPr>
                  <a:t> change 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956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71607611548556438"/>
          <c:y val="0.10682476291719087"/>
        </c:manualLayout>
      </c:layout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952047034691672"/>
          <c:y val="9.9717409194359702E-2"/>
          <c:w val="0.60409039231353301"/>
          <c:h val="0.72631275434711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'AS + NAC'!$I$84</c:f>
              <c:strCache>
                <c:ptCount val="1"/>
                <c:pt idx="0">
                  <c:v>p-PERK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'AS + NAC'!$I$100:$I$105</c:f>
                <c:numCache>
                  <c:formatCode>General</c:formatCode>
                  <c:ptCount val="6"/>
                  <c:pt idx="0">
                    <c:v>1.1684017432553985E-2</c:v>
                  </c:pt>
                  <c:pt idx="1">
                    <c:v>2.5523226135783561E-2</c:v>
                  </c:pt>
                  <c:pt idx="2">
                    <c:v>1.2282447154771114E-2</c:v>
                  </c:pt>
                  <c:pt idx="3">
                    <c:v>1.3338427294774304E-2</c:v>
                  </c:pt>
                  <c:pt idx="4">
                    <c:v>5.5900898886453989E-3</c:v>
                  </c:pt>
                  <c:pt idx="5">
                    <c:v>1.1773709307117221E-2</c:v>
                  </c:pt>
                </c:numCache>
              </c:numRef>
            </c:plus>
            <c:minus>
              <c:numRef>
                <c:f>'AS + NAC'!$I$100:$I$105</c:f>
                <c:numCache>
                  <c:formatCode>General</c:formatCode>
                  <c:ptCount val="6"/>
                  <c:pt idx="0">
                    <c:v>1.1684017432553985E-2</c:v>
                  </c:pt>
                  <c:pt idx="1">
                    <c:v>2.5523226135783561E-2</c:v>
                  </c:pt>
                  <c:pt idx="2">
                    <c:v>1.2282447154771114E-2</c:v>
                  </c:pt>
                  <c:pt idx="3">
                    <c:v>1.3338427294774304E-2</c:v>
                  </c:pt>
                  <c:pt idx="4">
                    <c:v>5.5900898886453989E-3</c:v>
                  </c:pt>
                  <c:pt idx="5">
                    <c:v>1.1773709307117221E-2</c:v>
                  </c:pt>
                </c:numCache>
              </c:numRef>
            </c:minus>
          </c:errBars>
          <c:cat>
            <c:strRef>
              <c:f>'AS + NAC'!$B$85:$B$90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'AS + NAC'!$I$85:$I$90</c:f>
              <c:numCache>
                <c:formatCode>General</c:formatCode>
                <c:ptCount val="6"/>
                <c:pt idx="0">
                  <c:v>1</c:v>
                </c:pt>
                <c:pt idx="1">
                  <c:v>2.4887826490451639</c:v>
                </c:pt>
                <c:pt idx="2">
                  <c:v>1.3989248872012121</c:v>
                </c:pt>
                <c:pt idx="3">
                  <c:v>1.9439832680392151</c:v>
                </c:pt>
                <c:pt idx="4">
                  <c:v>1.2574260305963527</c:v>
                </c:pt>
                <c:pt idx="5">
                  <c:v>1.5774848731128712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77669504"/>
        <c:axId val="77671040"/>
      </c:barChart>
      <c:catAx>
        <c:axId val="77669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7671040"/>
        <c:crosses val="autoZero"/>
        <c:auto val="1"/>
        <c:lblAlgn val="ctr"/>
        <c:lblOffset val="100"/>
        <c:noMultiLvlLbl val="0"/>
      </c:catAx>
      <c:valAx>
        <c:axId val="776710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 b="1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b="1" dirty="0">
                    <a:latin typeface="Times New Roman" pitchFamily="18" charset="0"/>
                    <a:cs typeface="Times New Roman" pitchFamily="18" charset="0"/>
                  </a:rPr>
                  <a:t>Fold</a:t>
                </a:r>
                <a:r>
                  <a:rPr lang="en-US" sz="800" b="1" baseline="0" dirty="0">
                    <a:latin typeface="Times New Roman" pitchFamily="18" charset="0"/>
                    <a:cs typeface="Times New Roman" pitchFamily="18" charset="0"/>
                  </a:rPr>
                  <a:t> change 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12612498459605898"/>
              <c:y val="0.3075694112383716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7669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r>
              <a:rPr lang="en-US" dirty="0" smtClean="0"/>
              <a:t>p-eIF2</a:t>
            </a:r>
            <a:r>
              <a:rPr lang="el-GR" dirty="0"/>
              <a:t>α</a:t>
            </a:r>
          </a:p>
        </c:rich>
      </c:tx>
      <c:layout>
        <c:manualLayout>
          <c:xMode val="edge"/>
          <c:yMode val="edge"/>
          <c:x val="0.75338043803121635"/>
          <c:y val="4.861111111111111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174365704286965"/>
          <c:y val="0.14024332895888011"/>
          <c:w val="0.65478565179352599"/>
          <c:h val="0.719050743657042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'AS + NAC'!$G$84</c:f>
              <c:strCache>
                <c:ptCount val="1"/>
                <c:pt idx="0">
                  <c:v>P-eif2α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'AS + NAC'!$G$100:$G$105</c:f>
                <c:numCache>
                  <c:formatCode>General</c:formatCode>
                  <c:ptCount val="6"/>
                  <c:pt idx="0">
                    <c:v>2.4071250902671818E-2</c:v>
                  </c:pt>
                  <c:pt idx="1">
                    <c:v>2.1152083480222798E-2</c:v>
                  </c:pt>
                  <c:pt idx="2">
                    <c:v>2.5583735566509176E-2</c:v>
                  </c:pt>
                  <c:pt idx="3">
                    <c:v>1.6842105263157887E-2</c:v>
                  </c:pt>
                  <c:pt idx="4">
                    <c:v>7.971238470172894E-3</c:v>
                  </c:pt>
                  <c:pt idx="5">
                    <c:v>3.28493528677486E-2</c:v>
                  </c:pt>
                </c:numCache>
              </c:numRef>
            </c:plus>
            <c:minus>
              <c:numRef>
                <c:f>'AS + NAC'!$G$100:$G$105</c:f>
                <c:numCache>
                  <c:formatCode>General</c:formatCode>
                  <c:ptCount val="6"/>
                  <c:pt idx="0">
                    <c:v>2.4071250902671818E-2</c:v>
                  </c:pt>
                  <c:pt idx="1">
                    <c:v>2.1152083480222798E-2</c:v>
                  </c:pt>
                  <c:pt idx="2">
                    <c:v>2.5583735566509176E-2</c:v>
                  </c:pt>
                  <c:pt idx="3">
                    <c:v>1.6842105263157887E-2</c:v>
                  </c:pt>
                  <c:pt idx="4">
                    <c:v>7.971238470172894E-3</c:v>
                  </c:pt>
                  <c:pt idx="5">
                    <c:v>3.28493528677486E-2</c:v>
                  </c:pt>
                </c:numCache>
              </c:numRef>
            </c:minus>
          </c:errBars>
          <c:cat>
            <c:strRef>
              <c:f>'AS + NAC'!$B$85:$B$90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'AS + NAC'!$G$85:$G$90</c:f>
              <c:numCache>
                <c:formatCode>General</c:formatCode>
                <c:ptCount val="6"/>
                <c:pt idx="0">
                  <c:v>1</c:v>
                </c:pt>
                <c:pt idx="1">
                  <c:v>1.505876739139179</c:v>
                </c:pt>
                <c:pt idx="2">
                  <c:v>1.135774462261459</c:v>
                </c:pt>
                <c:pt idx="3">
                  <c:v>1.5491540347388659</c:v>
                </c:pt>
                <c:pt idx="4">
                  <c:v>1.0610065455230309</c:v>
                </c:pt>
                <c:pt idx="5">
                  <c:v>1.18267017376783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80688640"/>
        <c:axId val="80690176"/>
      </c:barChart>
      <c:catAx>
        <c:axId val="8068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690176"/>
        <c:crosses val="autoZero"/>
        <c:auto val="1"/>
        <c:lblAlgn val="ctr"/>
        <c:lblOffset val="100"/>
        <c:noMultiLvlLbl val="0"/>
      </c:catAx>
      <c:valAx>
        <c:axId val="806901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>
                    <a:latin typeface="Times New Roman" pitchFamily="18" charset="0"/>
                    <a:cs typeface="Times New Roman" pitchFamily="18" charset="0"/>
                  </a:rPr>
                  <a:t>Fold</a:t>
                </a:r>
                <a:r>
                  <a:rPr lang="en-US" sz="800" baseline="0" dirty="0">
                    <a:latin typeface="Times New Roman" pitchFamily="18" charset="0"/>
                    <a:cs typeface="Times New Roman" pitchFamily="18" charset="0"/>
                  </a:rPr>
                  <a:t> change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0688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3175176019664221"/>
          <c:y val="6.9444444444444461E-2"/>
          <c:w val="0.595496917052035"/>
          <c:h val="0.7898496281714787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'AS + NAC'!$K$100:$K$105</c:f>
                <c:numCache>
                  <c:formatCode>General</c:formatCode>
                  <c:ptCount val="6"/>
                  <c:pt idx="0">
                    <c:v>2.4071250902671933E-2</c:v>
                  </c:pt>
                  <c:pt idx="1">
                    <c:v>6.310371571599859E-3</c:v>
                  </c:pt>
                  <c:pt idx="2">
                    <c:v>4.2127884566185207E-2</c:v>
                  </c:pt>
                  <c:pt idx="3">
                    <c:v>1.6842105263157998E-2</c:v>
                  </c:pt>
                  <c:pt idx="4">
                    <c:v>1.6259699695791437E-2</c:v>
                  </c:pt>
                  <c:pt idx="5">
                    <c:v>8.2123382169371206E-3</c:v>
                  </c:pt>
                </c:numCache>
              </c:numRef>
            </c:plus>
            <c:minus>
              <c:numRef>
                <c:f>'AS + NAC'!$K$100:$K$105</c:f>
                <c:numCache>
                  <c:formatCode>General</c:formatCode>
                  <c:ptCount val="6"/>
                  <c:pt idx="0">
                    <c:v>2.4071250902671933E-2</c:v>
                  </c:pt>
                  <c:pt idx="1">
                    <c:v>6.310371571599859E-3</c:v>
                  </c:pt>
                  <c:pt idx="2">
                    <c:v>4.2127884566185207E-2</c:v>
                  </c:pt>
                  <c:pt idx="3">
                    <c:v>1.6842105263157998E-2</c:v>
                  </c:pt>
                  <c:pt idx="4">
                    <c:v>1.6259699695791437E-2</c:v>
                  </c:pt>
                  <c:pt idx="5">
                    <c:v>8.2123382169371206E-3</c:v>
                  </c:pt>
                </c:numCache>
              </c:numRef>
            </c:minus>
          </c:errBars>
          <c:cat>
            <c:strRef>
              <c:f>'AS + NAC'!$B$85:$B$90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'AS + NAC'!$K$85:$K$90</c:f>
              <c:numCache>
                <c:formatCode>General</c:formatCode>
                <c:ptCount val="6"/>
                <c:pt idx="0">
                  <c:v>1</c:v>
                </c:pt>
                <c:pt idx="1">
                  <c:v>1.0267951797303205</c:v>
                </c:pt>
                <c:pt idx="2">
                  <c:v>1.0046686286803774</c:v>
                </c:pt>
                <c:pt idx="3">
                  <c:v>1.0414462424718514</c:v>
                </c:pt>
                <c:pt idx="4">
                  <c:v>0.97021897879928976</c:v>
                </c:pt>
                <c:pt idx="5">
                  <c:v>0.96217416862303573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87525248"/>
        <c:axId val="87526784"/>
      </c:barChart>
      <c:catAx>
        <c:axId val="87525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7526784"/>
        <c:crosses val="autoZero"/>
        <c:auto val="1"/>
        <c:lblAlgn val="ctr"/>
        <c:lblOffset val="100"/>
        <c:noMultiLvlLbl val="0"/>
      </c:catAx>
      <c:valAx>
        <c:axId val="87526784"/>
        <c:scaling>
          <c:orientation val="minMax"/>
          <c:max val="1.06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>
                    <a:latin typeface="Times New Roman" pitchFamily="18" charset="0"/>
                    <a:cs typeface="Times New Roman" pitchFamily="18" charset="0"/>
                  </a:rPr>
                  <a:t>Fold</a:t>
                </a:r>
                <a:r>
                  <a:rPr lang="en-US" sz="800" baseline="0" dirty="0">
                    <a:latin typeface="Times New Roman" pitchFamily="18" charset="0"/>
                    <a:cs typeface="Times New Roman" pitchFamily="18" charset="0"/>
                  </a:rPr>
                  <a:t> change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1193267114977276"/>
              <c:y val="0.3127373140857392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7525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'LPS pretretment then ATO'!$B$40</c:f>
              <c:strCache>
                <c:ptCount val="1"/>
                <c:pt idx="0">
                  <c:v>ΔΔCт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both"/>
            <c:errValType val="cust"/>
            <c:noEndCap val="0"/>
            <c:plus>
              <c:numRef>
                <c:f>'LPS pretretment then ATO'!$C$41:$F$41</c:f>
                <c:numCache>
                  <c:formatCode>General</c:formatCode>
                  <c:ptCount val="4"/>
                  <c:pt idx="0">
                    <c:v>0.16484724825483238</c:v>
                  </c:pt>
                  <c:pt idx="1">
                    <c:v>7.878229238323986E-3</c:v>
                  </c:pt>
                  <c:pt idx="2">
                    <c:v>0.31242085083666593</c:v>
                  </c:pt>
                  <c:pt idx="3">
                    <c:v>7.4504198270024302E-2</c:v>
                  </c:pt>
                </c:numCache>
              </c:numRef>
            </c:plus>
            <c:minus>
              <c:numRef>
                <c:f>'LPS pretretment then ATO'!$C$41:$F$41</c:f>
                <c:numCache>
                  <c:formatCode>General</c:formatCode>
                  <c:ptCount val="4"/>
                  <c:pt idx="0">
                    <c:v>0.16484724825483238</c:v>
                  </c:pt>
                  <c:pt idx="1">
                    <c:v>7.878229238323986E-3</c:v>
                  </c:pt>
                  <c:pt idx="2">
                    <c:v>0.31242085083666593</c:v>
                  </c:pt>
                  <c:pt idx="3">
                    <c:v>7.4504198270024302E-2</c:v>
                  </c:pt>
                </c:numCache>
              </c:numRef>
            </c:minus>
          </c:errBars>
          <c:cat>
            <c:strRef>
              <c:f>'LPS pretretment then ATO'!$C$39:$F$39</c:f>
              <c:strCache>
                <c:ptCount val="4"/>
                <c:pt idx="0">
                  <c:v>Control</c:v>
                </c:pt>
                <c:pt idx="1">
                  <c:v>ATO</c:v>
                </c:pt>
                <c:pt idx="2">
                  <c:v>LPS</c:v>
                </c:pt>
                <c:pt idx="3">
                  <c:v>LPS+ATO</c:v>
                </c:pt>
              </c:strCache>
            </c:strRef>
          </c:cat>
          <c:val>
            <c:numRef>
              <c:f>'LPS pretretment then ATO'!$C$40:$F$40</c:f>
              <c:numCache>
                <c:formatCode>General</c:formatCode>
                <c:ptCount val="4"/>
                <c:pt idx="0">
                  <c:v>1.0134962334696613</c:v>
                </c:pt>
                <c:pt idx="1">
                  <c:v>0.1340386117777107</c:v>
                </c:pt>
                <c:pt idx="2">
                  <c:v>4.0218963491701958</c:v>
                </c:pt>
                <c:pt idx="3">
                  <c:v>4.6508122856072047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740416"/>
        <c:axId val="87741952"/>
      </c:barChart>
      <c:catAx>
        <c:axId val="87740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7741952"/>
        <c:crosses val="autoZero"/>
        <c:auto val="1"/>
        <c:lblAlgn val="ctr"/>
        <c:lblOffset val="100"/>
        <c:noMultiLvlLbl val="0"/>
      </c:catAx>
      <c:valAx>
        <c:axId val="87741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800" dirty="0" smtClean="0">
                    <a:latin typeface="Times New Roman" pitchFamily="18" charset="0"/>
                    <a:cs typeface="Times New Roman" pitchFamily="18" charset="0"/>
                  </a:rPr>
                  <a:t>m-RNA</a:t>
                </a:r>
                <a:r>
                  <a:rPr lang="en-US" sz="800" baseline="0" dirty="0" smtClean="0">
                    <a:latin typeface="Times New Roman" pitchFamily="18" charset="0"/>
                    <a:cs typeface="Times New Roman" pitchFamily="18" charset="0"/>
                  </a:rPr>
                  <a:t> Expression in fold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7740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54086-CE3B-4ABE-AA51-78D39AF7C43B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B39A9-5A37-4221-9044-74E07EA49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8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4969F-F1D1-49D9-8A0E-7F9E73052714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39B3-60C1-4157-9390-57DD80B072AF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95A6E-D12F-417E-A70C-B0B0333CFBD4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668A-44C8-4A4B-8BD9-03C3A918A55A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9E57-71E9-4792-A84E-8898004CED87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016EB-AF8A-4F20-991F-A654FF90C436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C3F0-8074-4F13-9159-636832328D04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3898-CBC9-415E-A8A5-D00635E58E34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F2E3-10C4-498D-AACE-61A83FE233A6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37C6-6F8D-4B43-B600-02CF6E414D9D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E8092-E183-42DC-9285-CFF4A79A0F0F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D9641-B87A-46AD-A9DC-77648DC04D77}" type="datetime1">
              <a:rPr lang="en-US" smtClean="0"/>
              <a:t>8/19/2013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2.wdp"/><Relationship Id="rId18" Type="http://schemas.openxmlformats.org/officeDocument/2006/relationships/image" Target="../media/image13.png"/><Relationship Id="rId26" Type="http://schemas.openxmlformats.org/officeDocument/2006/relationships/image" Target="../media/image18.png"/><Relationship Id="rId39" Type="http://schemas.openxmlformats.org/officeDocument/2006/relationships/image" Target="../media/image27.jpeg"/><Relationship Id="rId3" Type="http://schemas.openxmlformats.org/officeDocument/2006/relationships/image" Target="../media/image2.jpeg"/><Relationship Id="rId21" Type="http://schemas.openxmlformats.org/officeDocument/2006/relationships/image" Target="../media/image15.png"/><Relationship Id="rId34" Type="http://schemas.openxmlformats.org/officeDocument/2006/relationships/image" Target="../media/image23.png"/><Relationship Id="rId42" Type="http://schemas.openxmlformats.org/officeDocument/2006/relationships/image" Target="../media/image30.jpeg"/><Relationship Id="rId47" Type="http://schemas.openxmlformats.org/officeDocument/2006/relationships/image" Target="../media/image35.jpeg"/><Relationship Id="rId50" Type="http://schemas.openxmlformats.org/officeDocument/2006/relationships/image" Target="../media/image38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17" Type="http://schemas.microsoft.com/office/2007/relationships/hdphoto" Target="../media/hdphoto4.wdp"/><Relationship Id="rId25" Type="http://schemas.microsoft.com/office/2007/relationships/hdphoto" Target="../media/hdphoto7.wdp"/><Relationship Id="rId33" Type="http://schemas.openxmlformats.org/officeDocument/2006/relationships/chart" Target="../charts/chart1.xml"/><Relationship Id="rId38" Type="http://schemas.openxmlformats.org/officeDocument/2006/relationships/image" Target="../media/image26.jpeg"/><Relationship Id="rId46" Type="http://schemas.openxmlformats.org/officeDocument/2006/relationships/image" Target="../media/image34.jpeg"/><Relationship Id="rId2" Type="http://schemas.openxmlformats.org/officeDocument/2006/relationships/image" Target="../media/image1.jpeg"/><Relationship Id="rId16" Type="http://schemas.openxmlformats.org/officeDocument/2006/relationships/image" Target="../media/image12.jpeg"/><Relationship Id="rId20" Type="http://schemas.openxmlformats.org/officeDocument/2006/relationships/image" Target="../media/image14.png"/><Relationship Id="rId29" Type="http://schemas.openxmlformats.org/officeDocument/2006/relationships/image" Target="../media/image20.png"/><Relationship Id="rId41" Type="http://schemas.openxmlformats.org/officeDocument/2006/relationships/image" Target="../media/image29.jpeg"/><Relationship Id="rId54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24" Type="http://schemas.openxmlformats.org/officeDocument/2006/relationships/image" Target="../media/image17.png"/><Relationship Id="rId32" Type="http://schemas.openxmlformats.org/officeDocument/2006/relationships/image" Target="../media/image22.png"/><Relationship Id="rId37" Type="http://schemas.openxmlformats.org/officeDocument/2006/relationships/image" Target="../media/image25.jpeg"/><Relationship Id="rId40" Type="http://schemas.openxmlformats.org/officeDocument/2006/relationships/image" Target="../media/image28.jpeg"/><Relationship Id="rId45" Type="http://schemas.openxmlformats.org/officeDocument/2006/relationships/image" Target="../media/image33.jpeg"/><Relationship Id="rId53" Type="http://schemas.openxmlformats.org/officeDocument/2006/relationships/image" Target="../media/image41.jpeg"/><Relationship Id="rId5" Type="http://schemas.openxmlformats.org/officeDocument/2006/relationships/image" Target="../media/image4.jpeg"/><Relationship Id="rId15" Type="http://schemas.microsoft.com/office/2007/relationships/hdphoto" Target="../media/hdphoto3.wdp"/><Relationship Id="rId23" Type="http://schemas.openxmlformats.org/officeDocument/2006/relationships/image" Target="../media/image16.png"/><Relationship Id="rId28" Type="http://schemas.microsoft.com/office/2007/relationships/hdphoto" Target="../media/hdphoto8.wdp"/><Relationship Id="rId36" Type="http://schemas.openxmlformats.org/officeDocument/2006/relationships/image" Target="../media/image24.png"/><Relationship Id="rId49" Type="http://schemas.openxmlformats.org/officeDocument/2006/relationships/image" Target="../media/image37.jpeg"/><Relationship Id="rId10" Type="http://schemas.microsoft.com/office/2007/relationships/hdphoto" Target="../media/hdphoto1.wdp"/><Relationship Id="rId19" Type="http://schemas.microsoft.com/office/2007/relationships/hdphoto" Target="../media/hdphoto5.wdp"/><Relationship Id="rId31" Type="http://schemas.microsoft.com/office/2007/relationships/hdphoto" Target="../media/hdphoto9.wdp"/><Relationship Id="rId44" Type="http://schemas.openxmlformats.org/officeDocument/2006/relationships/image" Target="../media/image32.jpeg"/><Relationship Id="rId52" Type="http://schemas.openxmlformats.org/officeDocument/2006/relationships/image" Target="../media/image4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1.jpeg"/><Relationship Id="rId22" Type="http://schemas.microsoft.com/office/2007/relationships/hdphoto" Target="../media/hdphoto6.wdp"/><Relationship Id="rId27" Type="http://schemas.openxmlformats.org/officeDocument/2006/relationships/image" Target="../media/image19.png"/><Relationship Id="rId30" Type="http://schemas.openxmlformats.org/officeDocument/2006/relationships/image" Target="../media/image21.png"/><Relationship Id="rId35" Type="http://schemas.microsoft.com/office/2007/relationships/hdphoto" Target="../media/hdphoto10.wdp"/><Relationship Id="rId43" Type="http://schemas.openxmlformats.org/officeDocument/2006/relationships/image" Target="../media/image31.jpeg"/><Relationship Id="rId48" Type="http://schemas.openxmlformats.org/officeDocument/2006/relationships/image" Target="../media/image36.jpeg"/><Relationship Id="rId8" Type="http://schemas.openxmlformats.org/officeDocument/2006/relationships/image" Target="../media/image7.jpeg"/><Relationship Id="rId51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2175" y="116540"/>
            <a:ext cx="2628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Supplementary Fig. -1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C:\Documents and Settings\ritesh\Desktop\Arsenic macrophages Project\AsO3\morphology\ctrl 10x.jpg"/>
          <p:cNvPicPr preferRelativeResize="0">
            <a:picLocks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15103" y="2984526"/>
            <a:ext cx="822960" cy="822960"/>
          </a:xfrm>
          <a:prstGeom prst="rect">
            <a:avLst/>
          </a:prstGeom>
          <a:noFill/>
        </p:spPr>
      </p:pic>
      <p:pic>
        <p:nvPicPr>
          <p:cNvPr id="8" name="Picture 7" descr="C:\Documents and Settings\ritesh\Desktop\Arsenic macrophages Project\AsO3\morphology\ctrl 20x.jpg"/>
          <p:cNvPicPr preferRelativeResize="0">
            <a:picLocks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12872" y="3837041"/>
            <a:ext cx="822960" cy="822960"/>
          </a:xfrm>
          <a:prstGeom prst="rect">
            <a:avLst/>
          </a:prstGeom>
          <a:noFill/>
        </p:spPr>
      </p:pic>
      <p:pic>
        <p:nvPicPr>
          <p:cNvPr id="9" name="Picture 8" descr="C:\Documents and Settings\ritesh\Desktop\Arsenic macrophages Project\AsO3\morphology\ctrl 40x.jpg"/>
          <p:cNvPicPr preferRelativeResize="0">
            <a:picLocks noChangeArrowheads="1"/>
          </p:cNvPicPr>
          <p:nvPr/>
        </p:nvPicPr>
        <p:blipFill>
          <a:blip r:embed="rId4" cstate="print">
            <a:grayscl/>
            <a:lum bright="16000"/>
          </a:blip>
          <a:srcRect/>
          <a:stretch>
            <a:fillRect/>
          </a:stretch>
        </p:blipFill>
        <p:spPr bwMode="auto">
          <a:xfrm>
            <a:off x="319086" y="4686846"/>
            <a:ext cx="822960" cy="822960"/>
          </a:xfrm>
          <a:prstGeom prst="rect">
            <a:avLst/>
          </a:prstGeom>
          <a:noFill/>
        </p:spPr>
      </p:pic>
      <p:pic>
        <p:nvPicPr>
          <p:cNvPr id="10" name="Picture 5" descr="C:\Documents and Settings\ritesh\Desktop\Arsenic macrophages Project\AsO3\morphology\1ug ml 10x.jpg"/>
          <p:cNvPicPr preferRelativeResize="0">
            <a:picLocks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1155690" y="2984526"/>
            <a:ext cx="822960" cy="822960"/>
          </a:xfrm>
          <a:prstGeom prst="rect">
            <a:avLst/>
          </a:prstGeom>
          <a:noFill/>
        </p:spPr>
      </p:pic>
      <p:pic>
        <p:nvPicPr>
          <p:cNvPr id="11" name="Picture 6" descr="C:\Documents and Settings\ritesh\Desktop\Arsenic macrophages Project\AsO3\morphology\1ug ml 20x.jpg"/>
          <p:cNvPicPr preferRelativeResize="0">
            <a:picLocks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1154756" y="3830424"/>
            <a:ext cx="822960" cy="822960"/>
          </a:xfrm>
          <a:prstGeom prst="rect">
            <a:avLst/>
          </a:prstGeom>
          <a:noFill/>
        </p:spPr>
      </p:pic>
      <p:pic>
        <p:nvPicPr>
          <p:cNvPr id="12" name="Picture 7" descr="C:\Documents and Settings\ritesh\Desktop\Arsenic macrophages Project\AsO3\morphology\1ug ml 40x.jpg"/>
          <p:cNvPicPr preferRelativeResize="0">
            <a:picLocks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1152112" y="4688836"/>
            <a:ext cx="822960" cy="822960"/>
          </a:xfrm>
          <a:prstGeom prst="rect">
            <a:avLst/>
          </a:prstGeom>
          <a:noFill/>
        </p:spPr>
      </p:pic>
      <p:pic>
        <p:nvPicPr>
          <p:cNvPr id="13" name="Picture 12" descr="C:\Documents and Settings\ritesh\Desktop\Arsenic macrophages Project\AsO3\morphology\10ug ml 20x 2.jpg"/>
          <p:cNvPicPr preferRelativeResize="0">
            <a:picLocks noChangeArrowheads="1"/>
          </p:cNvPicPr>
          <p:nvPr/>
        </p:nvPicPr>
        <p:blipFill>
          <a:blip r:embed="rId8" cstate="print">
            <a:grayscl/>
          </a:blip>
          <a:srcRect/>
          <a:stretch>
            <a:fillRect/>
          </a:stretch>
        </p:blipFill>
        <p:spPr bwMode="auto">
          <a:xfrm>
            <a:off x="2003116" y="3831181"/>
            <a:ext cx="822960" cy="822960"/>
          </a:xfrm>
          <a:prstGeom prst="rect">
            <a:avLst/>
          </a:prstGeom>
          <a:noFill/>
        </p:spPr>
      </p:pic>
      <p:pic>
        <p:nvPicPr>
          <p:cNvPr id="14" name="Picture 13" descr="C:\Documents and Settings\ritesh\Desktop\Arsenic macrophages Project\AsO3\morphology\10ug ml 10x 2.jpg"/>
          <p:cNvPicPr preferRelativeResize="0">
            <a:picLocks noChangeArrowheads="1"/>
          </p:cNvPicPr>
          <p:nvPr/>
        </p:nvPicPr>
        <p:blipFill>
          <a:blip r:embed="rId9" cstate="print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5000" contrast="2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03116" y="2987631"/>
            <a:ext cx="822960" cy="822960"/>
          </a:xfrm>
          <a:prstGeom prst="rect">
            <a:avLst/>
          </a:prstGeom>
          <a:noFill/>
        </p:spPr>
      </p:pic>
      <p:pic>
        <p:nvPicPr>
          <p:cNvPr id="15" name="Picture 14" descr="C:\Documents and Settings\ritesh\Desktop\Arsenic macrophages Project\AsO3\morphology\10ug ml 40x 2.jpg"/>
          <p:cNvPicPr preferRelativeResize="0">
            <a:picLocks noChangeArrowheads="1"/>
          </p:cNvPicPr>
          <p:nvPr/>
        </p:nvPicPr>
        <p:blipFill>
          <a:blip r:embed="rId11" cstate="print">
            <a:grayscl/>
          </a:blip>
          <a:srcRect/>
          <a:stretch>
            <a:fillRect/>
          </a:stretch>
        </p:blipFill>
        <p:spPr bwMode="auto">
          <a:xfrm>
            <a:off x="2000472" y="4686846"/>
            <a:ext cx="822960" cy="82296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85725" y="2760469"/>
            <a:ext cx="1222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Control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4034" y="2774977"/>
            <a:ext cx="9101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ATO (0.2 </a:t>
            </a:r>
            <a:r>
              <a:rPr lang="en-US" sz="800" b="1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8132" y="2774976"/>
            <a:ext cx="850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ATO (2 </a:t>
            </a:r>
            <a:r>
              <a:rPr lang="en-US" sz="800" b="1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ritesh\Desktop\Arsenic macrophages Project 07-06-12\AsO3\raw morphology with pba and nac\2 40x + pba.jpg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10" y="4689927"/>
            <a:ext cx="82296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itesh\Desktop\Arsenic macrophages Project 07-06-12\AsO3\raw morphology with pba and nac\2 10x + pba.jpg"/>
          <p:cNvPicPr preferRelativeResize="0">
            <a:picLocks noChangeArrowheads="1"/>
          </p:cNvPicPr>
          <p:nvPr/>
        </p:nvPicPr>
        <p:blipFill>
          <a:blip r:embed="rId14" cstate="print">
            <a:grayscl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-1000"/>
                    </a14:imgEffect>
                    <a14:imgEffect>
                      <a14:brightnessContrast bright="3000"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426" y="2987099"/>
            <a:ext cx="822960" cy="82296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itesh\Desktop\Arsenic macrophages Project 07-06-12\AsO3\raw morphology with pba and nac\2 20x + pba.jpg"/>
          <p:cNvPicPr preferRelativeResize="0">
            <a:picLocks noChangeArrowheads="1"/>
          </p:cNvPicPr>
          <p:nvPr/>
        </p:nvPicPr>
        <p:blipFill>
          <a:blip r:embed="rId16" cstate="print">
            <a:clrChange>
              <a:clrFrom>
                <a:srgbClr val="EEC277"/>
              </a:clrFrom>
              <a:clrTo>
                <a:srgbClr val="EEC27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26000"/>
                    </a14:imgEffect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652" y="3836279"/>
            <a:ext cx="82296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2794647" y="2772388"/>
            <a:ext cx="1126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PBA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 + ATO (2 </a:t>
            </a:r>
            <a:r>
              <a:rPr lang="el-GR" sz="800" b="1" dirty="0" smtClean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M) 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036" y="2698914"/>
            <a:ext cx="380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53448" y="4444363"/>
            <a:ext cx="47026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20X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444238" y="5325822"/>
            <a:ext cx="470266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40X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59305" y="3603568"/>
            <a:ext cx="470266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10X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790636" y="457281"/>
            <a:ext cx="2628229" cy="2133519"/>
            <a:chOff x="3914461" y="3743325"/>
            <a:chExt cx="2628229" cy="2133519"/>
          </a:xfrm>
        </p:grpSpPr>
        <p:sp>
          <p:nvSpPr>
            <p:cNvPr id="110" name="TextBox 109"/>
            <p:cNvSpPr txBox="1"/>
            <p:nvPr/>
          </p:nvSpPr>
          <p:spPr>
            <a:xfrm>
              <a:off x="3914461" y="3743325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196873" y="3793565"/>
              <a:ext cx="2345817" cy="2083279"/>
              <a:chOff x="4196873" y="3793565"/>
              <a:chExt cx="2345817" cy="208327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4267200" y="4627180"/>
                <a:ext cx="2243907" cy="410189"/>
                <a:chOff x="4209060" y="4173241"/>
                <a:chExt cx="2243907" cy="410189"/>
              </a:xfrm>
            </p:grpSpPr>
            <p:pic>
              <p:nvPicPr>
                <p:cNvPr id="82" name="Picture 3"/>
                <p:cNvPicPr preferRelativeResize="0">
                  <a:picLocks noChangeArrowheads="1"/>
                </p:cNvPicPr>
                <p:nvPr/>
              </p:nvPicPr>
              <p:blipFill rotWithShape="1">
                <a:blip r:embed="rId18" cstate="print">
                  <a:extLst>
                    <a:ext uri="{BEBA8EAE-BF5A-486C-A8C5-ECC9F3942E4B}">
                      <a14:imgProps xmlns:a14="http://schemas.microsoft.com/office/drawing/2010/main">
                        <a14:imgLayer r:embed="rId19">
                          <a14:imgEffect>
                            <a14:sharpenSoften amount="11000"/>
                          </a14:imgEffect>
                          <a14:imgEffect>
                            <a14:brightnessContrast bright="22000" contrast="11000"/>
                          </a14:imgEffect>
                        </a14:imgLayer>
                      </a14:imgProps>
                    </a:ext>
                  </a:extLst>
                </a:blip>
                <a:srcRect r="33409"/>
                <a:stretch/>
              </p:blipFill>
              <p:spPr bwMode="auto">
                <a:xfrm>
                  <a:off x="4209060" y="4186457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83" name="Picture 14"/>
                <p:cNvPicPr preferRelativeResize="0">
                  <a:picLocks noChangeArrowheads="1"/>
                </p:cNvPicPr>
                <p:nvPr/>
              </p:nvPicPr>
              <p:blipFill rotWithShape="1">
                <a:blip r:embed="rId20" cstate="print"/>
                <a:srcRect r="33324"/>
                <a:stretch/>
              </p:blipFill>
              <p:spPr bwMode="auto">
                <a:xfrm>
                  <a:off x="4209060" y="4400550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84" name="TextBox 83"/>
                <p:cNvSpPr txBox="1"/>
                <p:nvPr/>
              </p:nvSpPr>
              <p:spPr>
                <a:xfrm>
                  <a:off x="5815195" y="4173241"/>
                  <a:ext cx="533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GRP78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5843367" y="4362408"/>
                  <a:ext cx="6096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β</a:t>
                  </a:r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-actin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4262195" y="4169980"/>
                <a:ext cx="2267355" cy="457200"/>
                <a:chOff x="4217629" y="5419725"/>
                <a:chExt cx="2267355" cy="457200"/>
              </a:xfrm>
            </p:grpSpPr>
            <p:pic>
              <p:nvPicPr>
                <p:cNvPr id="92" name="Picture 2"/>
                <p:cNvPicPr>
                  <a:picLocks noChangeArrowheads="1"/>
                </p:cNvPicPr>
                <p:nvPr/>
              </p:nvPicPr>
              <p:blipFill rotWithShape="1">
                <a:blip r:embed="rId21" cstate="print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sharpenSoften amount="100000"/>
                          </a14:imgEffect>
                          <a14:imgEffect>
                            <a14:brightnessContrast bright="39000" contrast="13000"/>
                          </a14:imgEffect>
                        </a14:imgLayer>
                      </a14:imgProps>
                    </a:ext>
                  </a:extLst>
                </a:blip>
                <a:srcRect r="33097" b="8646"/>
                <a:stretch/>
              </p:blipFill>
              <p:spPr bwMode="auto">
                <a:xfrm>
                  <a:off x="4219574" y="5448300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93" name="Picture 3"/>
                <p:cNvPicPr preferRelativeResize="0">
                  <a:picLocks noChangeArrowheads="1"/>
                </p:cNvPicPr>
                <p:nvPr/>
              </p:nvPicPr>
              <p:blipFill rotWithShape="1">
                <a:blip r:embed="rId23" cstate="print"/>
                <a:srcRect r="31769" b="4686"/>
                <a:stretch/>
              </p:blipFill>
              <p:spPr bwMode="auto">
                <a:xfrm>
                  <a:off x="4217629" y="5667375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96" name="TextBox 95"/>
                <p:cNvSpPr txBox="1"/>
                <p:nvPr/>
              </p:nvSpPr>
              <p:spPr>
                <a:xfrm>
                  <a:off x="5836474" y="5419725"/>
                  <a:ext cx="64851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p-PERK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5839870" y="5661481"/>
                  <a:ext cx="533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β</a:t>
                  </a:r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-actin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4273941" y="5468472"/>
                <a:ext cx="2268749" cy="408372"/>
                <a:chOff x="4209060" y="4594158"/>
                <a:chExt cx="2268749" cy="408372"/>
              </a:xfrm>
            </p:grpSpPr>
            <p:pic>
              <p:nvPicPr>
                <p:cNvPr id="86" name="Picture 16"/>
                <p:cNvPicPr preferRelativeResize="0">
                  <a:picLocks noChangeArrowheads="1"/>
                </p:cNvPicPr>
                <p:nvPr/>
              </p:nvPicPr>
              <p:blipFill rotWithShape="1">
                <a:blip r:embed="rId24" cstate="print"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sharpenSoften amount="65000"/>
                          </a14:imgEffect>
                          <a14:imgEffect>
                            <a14:brightnessContrast bright="-24000" contrast="76000"/>
                          </a14:imgEffect>
                        </a14:imgLayer>
                      </a14:imgProps>
                    </a:ext>
                  </a:extLst>
                </a:blip>
                <a:srcRect r="32551"/>
                <a:stretch/>
              </p:blipFill>
              <p:spPr bwMode="auto">
                <a:xfrm>
                  <a:off x="4209060" y="4610100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87" name="Picture 18"/>
                <p:cNvPicPr preferRelativeResize="0">
                  <a:picLocks noChangeArrowheads="1"/>
                </p:cNvPicPr>
                <p:nvPr/>
              </p:nvPicPr>
              <p:blipFill rotWithShape="1">
                <a:blip r:embed="rId26" cstate="print"/>
                <a:srcRect r="33908"/>
                <a:stretch/>
              </p:blipFill>
              <p:spPr bwMode="auto">
                <a:xfrm>
                  <a:off x="4209467" y="4819650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100" name="TextBox 99"/>
                <p:cNvSpPr txBox="1"/>
                <p:nvPr/>
              </p:nvSpPr>
              <p:spPr>
                <a:xfrm>
                  <a:off x="5829299" y="4594158"/>
                  <a:ext cx="64851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CHOP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5853415" y="4785181"/>
                  <a:ext cx="6096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β</a:t>
                  </a:r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-actin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4269830" y="5022244"/>
                <a:ext cx="2166298" cy="455661"/>
                <a:chOff x="4217020" y="4990054"/>
                <a:chExt cx="2166298" cy="455661"/>
              </a:xfrm>
            </p:grpSpPr>
            <p:pic>
              <p:nvPicPr>
                <p:cNvPr id="88" name="Picture 2"/>
                <p:cNvPicPr preferRelativeResize="0">
                  <a:picLocks noChangeArrowheads="1"/>
                </p:cNvPicPr>
                <p:nvPr/>
              </p:nvPicPr>
              <p:blipFill rotWithShape="1">
                <a:blip r:embed="rId27" cstate="print">
                  <a:extLst>
                    <a:ext uri="{BEBA8EAE-BF5A-486C-A8C5-ECC9F3942E4B}">
                      <a14:imgProps xmlns:a14="http://schemas.microsoft.com/office/drawing/2010/main">
                        <a14:imgLayer r:embed="rId28">
                          <a14:imgEffect>
                            <a14:sharpenSoften amount="53000"/>
                          </a14:imgEffect>
                          <a14:imgEffect>
                            <a14:brightnessContrast bright="27000" contrast="-6000"/>
                          </a14:imgEffect>
                        </a14:imgLayer>
                      </a14:imgProps>
                    </a:ext>
                  </a:extLst>
                </a:blip>
                <a:srcRect r="34345"/>
                <a:stretch/>
              </p:blipFill>
              <p:spPr bwMode="auto">
                <a:xfrm>
                  <a:off x="4217020" y="5029200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89" name="Picture 4"/>
                <p:cNvPicPr preferRelativeResize="0">
                  <a:picLocks noChangeArrowheads="1"/>
                </p:cNvPicPr>
                <p:nvPr/>
              </p:nvPicPr>
              <p:blipFill rotWithShape="1">
                <a:blip r:embed="rId29" cstate="print"/>
                <a:srcRect r="31768"/>
                <a:stretch/>
              </p:blipFill>
              <p:spPr bwMode="auto">
                <a:xfrm>
                  <a:off x="4217308" y="5236845"/>
                  <a:ext cx="1645920" cy="18288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102" name="TextBox 101"/>
                <p:cNvSpPr txBox="1"/>
                <p:nvPr/>
              </p:nvSpPr>
              <p:spPr>
                <a:xfrm>
                  <a:off x="5849918" y="5230271"/>
                  <a:ext cx="533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β</a:t>
                  </a:r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-actin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5849395" y="4990054"/>
                  <a:ext cx="5334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p-eIf2</a:t>
                  </a:r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α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4196873" y="3990975"/>
                <a:ext cx="165851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     0     0.2      2            0       0.2     2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048" name="Straight Connector 2047"/>
              <p:cNvCxnSpPr>
                <a:endCxn id="52" idx="0"/>
              </p:cNvCxnSpPr>
              <p:nvPr/>
            </p:nvCxnSpPr>
            <p:spPr>
              <a:xfrm>
                <a:off x="4330206" y="3990975"/>
                <a:ext cx="6959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5123850" y="3990975"/>
                <a:ext cx="6959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9" name="TextBox 2048"/>
              <p:cNvSpPr txBox="1"/>
              <p:nvPr/>
            </p:nvSpPr>
            <p:spPr>
              <a:xfrm>
                <a:off x="4310633" y="3793565"/>
                <a:ext cx="79364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30 min.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5047726" y="3793565"/>
                <a:ext cx="79364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1 h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837167" y="3997992"/>
              <a:ext cx="6839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ATO (µM)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76675" y="4329420"/>
            <a:ext cx="2933201" cy="1374822"/>
            <a:chOff x="3876675" y="4155077"/>
            <a:chExt cx="2933201" cy="1374822"/>
          </a:xfrm>
        </p:grpSpPr>
        <p:sp>
          <p:nvSpPr>
            <p:cNvPr id="165" name="TextBox 164"/>
            <p:cNvSpPr txBox="1"/>
            <p:nvPr/>
          </p:nvSpPr>
          <p:spPr>
            <a:xfrm>
              <a:off x="3876675" y="4266705"/>
              <a:ext cx="4827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(II)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038600" y="4155077"/>
              <a:ext cx="2771276" cy="1374822"/>
              <a:chOff x="3836011" y="6512626"/>
              <a:chExt cx="2771276" cy="1374822"/>
            </a:xfrm>
          </p:grpSpPr>
          <p:pic>
            <p:nvPicPr>
              <p:cNvPr id="157" name="Picture 2"/>
              <p:cNvPicPr preferRelativeResize="0">
                <a:picLocks noChangeArrowheads="1"/>
              </p:cNvPicPr>
              <p:nvPr/>
            </p:nvPicPr>
            <p:blipFill>
              <a:blip r:embed="rId30" cstate="print">
                <a:extLst>
                  <a:ext uri="{BEBA8EAE-BF5A-486C-A8C5-ECC9F3942E4B}">
                    <a14:imgProps xmlns:a14="http://schemas.microsoft.com/office/drawing/2010/main">
                      <a14:imgLayer r:embed="rId31">
                        <a14:imgEffect>
                          <a14:brightnessContrast bright="1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7028" y="6937586"/>
                <a:ext cx="1554480" cy="7315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8" name="Picture 3"/>
              <p:cNvPicPr preferRelativeResize="0">
                <a:picLocks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2098" y="7704568"/>
                <a:ext cx="1554480" cy="1828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59" name="Straight Arrow Connector 158"/>
              <p:cNvCxnSpPr/>
              <p:nvPr/>
            </p:nvCxnSpPr>
            <p:spPr>
              <a:xfrm>
                <a:off x="5234422" y="7542841"/>
                <a:ext cx="45544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/>
              <p:nvPr/>
            </p:nvCxnSpPr>
            <p:spPr>
              <a:xfrm>
                <a:off x="5239399" y="7130679"/>
                <a:ext cx="45544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TextBox 160"/>
              <p:cNvSpPr txBox="1"/>
              <p:nvPr/>
            </p:nvSpPr>
            <p:spPr>
              <a:xfrm>
                <a:off x="5616687" y="7003303"/>
                <a:ext cx="990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ATF-6</a:t>
                </a:r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α</a:t>
                </a:r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-90kDa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5613900" y="7432393"/>
                <a:ext cx="990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ATF-6</a:t>
                </a:r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α</a:t>
                </a:r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-50kDa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5511725" y="7669106"/>
                <a:ext cx="74987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β</a:t>
                </a:r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- actin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5439898" y="6512626"/>
                <a:ext cx="5371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WB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3836011" y="6718755"/>
                <a:ext cx="1554480" cy="219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      0              0.2             2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5312884" y="6718756"/>
                <a:ext cx="6641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ATO(µM)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53" name="Rectangle 52"/>
          <p:cNvSpPr/>
          <p:nvPr/>
        </p:nvSpPr>
        <p:spPr>
          <a:xfrm>
            <a:off x="200026" y="5934022"/>
            <a:ext cx="6505574" cy="3133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149936" y="5901971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00026" y="453608"/>
            <a:ext cx="6505574" cy="539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29053" y="457281"/>
            <a:ext cx="3128821" cy="2362119"/>
            <a:chOff x="229053" y="457281"/>
            <a:chExt cx="3128821" cy="2362119"/>
          </a:xfrm>
        </p:grpSpPr>
        <p:grpSp>
          <p:nvGrpSpPr>
            <p:cNvPr id="21" name="Group 20"/>
            <p:cNvGrpSpPr/>
            <p:nvPr/>
          </p:nvGrpSpPr>
          <p:grpSpPr>
            <a:xfrm>
              <a:off x="229053" y="457281"/>
              <a:ext cx="3123747" cy="2362119"/>
              <a:chOff x="-28692" y="3632000"/>
              <a:chExt cx="3123747" cy="2362119"/>
            </a:xfrm>
          </p:grpSpPr>
          <p:graphicFrame>
            <p:nvGraphicFramePr>
              <p:cNvPr id="69" name="Chart 6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88068579"/>
                  </p:ext>
                </p:extLst>
              </p:nvPr>
            </p:nvGraphicFramePr>
            <p:xfrm>
              <a:off x="183785" y="3708119"/>
              <a:ext cx="2911270" cy="228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3"/>
              </a:graphicData>
            </a:graphic>
          </p:graphicFrame>
          <p:sp>
            <p:nvSpPr>
              <p:cNvPr id="76" name="TextBox 75"/>
              <p:cNvSpPr txBox="1"/>
              <p:nvPr/>
            </p:nvSpPr>
            <p:spPr>
              <a:xfrm>
                <a:off x="-28692" y="3632000"/>
                <a:ext cx="3809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976874" y="1932419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905125" y="1489531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609850" y="1828800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533650" y="1409700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162175" y="1362075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257425" y="1451431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905000" y="1114425"/>
              <a:ext cx="2011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3" name="TextBox 182"/>
          <p:cNvSpPr txBox="1"/>
          <p:nvPr/>
        </p:nvSpPr>
        <p:spPr>
          <a:xfrm>
            <a:off x="3819211" y="2705100"/>
            <a:ext cx="380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866064" y="3103372"/>
            <a:ext cx="2920929" cy="1245270"/>
            <a:chOff x="7608017" y="3139903"/>
            <a:chExt cx="2920929" cy="1245270"/>
          </a:xfrm>
        </p:grpSpPr>
        <p:grpSp>
          <p:nvGrpSpPr>
            <p:cNvPr id="172" name="Group 171"/>
            <p:cNvGrpSpPr/>
            <p:nvPr/>
          </p:nvGrpSpPr>
          <p:grpSpPr>
            <a:xfrm>
              <a:off x="7772400" y="3352109"/>
              <a:ext cx="2756546" cy="1033064"/>
              <a:chOff x="3318945" y="803021"/>
              <a:chExt cx="2756546" cy="1033064"/>
            </a:xfrm>
          </p:grpSpPr>
          <p:pic>
            <p:nvPicPr>
              <p:cNvPr id="173" name="Picture 9"/>
              <p:cNvPicPr preferRelativeResize="0">
                <a:picLocks noChangeArrowheads="1"/>
              </p:cNvPicPr>
              <p:nvPr/>
            </p:nvPicPr>
            <p:blipFill rotWithShape="1">
              <a:blip r:embed="rId34" cstate="print">
                <a:extLst>
                  <a:ext uri="{BEBA8EAE-BF5A-486C-A8C5-ECC9F3942E4B}">
                    <a14:imgProps xmlns:a14="http://schemas.microsoft.com/office/drawing/2010/main">
                      <a14:imgLayer r:embed="rId35">
                        <a14:imgEffect>
                          <a14:sharpenSoften amount="100000"/>
                        </a14:imgEffect>
                      </a14:imgLayer>
                    </a14:imgProps>
                  </a:ext>
                </a:extLst>
              </a:blip>
              <a:srcRect l="62099" r="8333"/>
              <a:stretch/>
            </p:blipFill>
            <p:spPr bwMode="auto">
              <a:xfrm>
                <a:off x="3318945" y="803021"/>
                <a:ext cx="1554480" cy="8229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74" name="Picture 173"/>
              <p:cNvPicPr preferRelativeResize="0">
                <a:picLocks noChangeArrowheads="1"/>
              </p:cNvPicPr>
              <p:nvPr/>
            </p:nvPicPr>
            <p:blipFill rotWithShape="1">
              <a:blip r:embed="rId36" cstate="print"/>
              <a:srcRect r="66010"/>
              <a:stretch/>
            </p:blipFill>
            <p:spPr bwMode="auto">
              <a:xfrm rot="10800000" flipV="1">
                <a:off x="3319430" y="1653205"/>
                <a:ext cx="1554480" cy="1828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5" name="TextBox 174"/>
              <p:cNvSpPr txBox="1"/>
              <p:nvPr/>
            </p:nvSpPr>
            <p:spPr>
              <a:xfrm>
                <a:off x="4908122" y="1597553"/>
                <a:ext cx="533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β</a:t>
                </a:r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-actin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76" name="Straight Arrow Connector 175"/>
              <p:cNvCxnSpPr/>
              <p:nvPr/>
            </p:nvCxnSpPr>
            <p:spPr>
              <a:xfrm>
                <a:off x="4768038" y="1045859"/>
                <a:ext cx="1828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Arrow Connector 176"/>
              <p:cNvCxnSpPr/>
              <p:nvPr/>
            </p:nvCxnSpPr>
            <p:spPr>
              <a:xfrm>
                <a:off x="4820282" y="1481055"/>
                <a:ext cx="1828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/>
              <p:cNvSpPr txBox="1"/>
              <p:nvPr/>
            </p:nvSpPr>
            <p:spPr>
              <a:xfrm>
                <a:off x="4907202" y="1346607"/>
                <a:ext cx="115159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Un-spliced, 29 </a:t>
                </a:r>
                <a:r>
                  <a:rPr lang="en-US" sz="800" b="1" dirty="0" err="1" smtClean="0">
                    <a:latin typeface="Times New Roman" pitchFamily="18" charset="0"/>
                    <a:cs typeface="Times New Roman" pitchFamily="18" charset="0"/>
                  </a:rPr>
                  <a:t>kDa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4930097" y="1177791"/>
                <a:ext cx="9144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XBP-1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4923894" y="932202"/>
                <a:ext cx="115159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Spliced, 54- 56kDa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81" name="TextBox 180"/>
            <p:cNvSpPr txBox="1"/>
            <p:nvPr/>
          </p:nvSpPr>
          <p:spPr>
            <a:xfrm>
              <a:off x="7731319" y="3146083"/>
              <a:ext cx="1554480" cy="219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      0                0.2                  2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9323015" y="3158953"/>
              <a:ext cx="6641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ATO (µM)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7608017" y="3139903"/>
              <a:ext cx="4827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(I)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81400" y="6117516"/>
            <a:ext cx="2869758" cy="2596342"/>
            <a:chOff x="338849" y="5848755"/>
            <a:chExt cx="2869758" cy="2596342"/>
          </a:xfrm>
        </p:grpSpPr>
        <p:pic>
          <p:nvPicPr>
            <p:cNvPr id="112" name="Picture 2" descr="E:\RITESH\cONTROL COMBINATION 1.jpg"/>
            <p:cNvPicPr preferRelativeResize="0">
              <a:picLocks noChangeArrowheads="1"/>
            </p:cNvPicPr>
            <p:nvPr/>
          </p:nvPicPr>
          <p:blipFill>
            <a:blip r:embed="rId37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1515243" y="6180612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3" name="Picture 3" descr="E:\RITESH\cONTROL COMBINATION 2.jpg"/>
            <p:cNvPicPr preferRelativeResize="0">
              <a:picLocks noChangeArrowheads="1"/>
            </p:cNvPicPr>
            <p:nvPr/>
          </p:nvPicPr>
          <p:blipFill>
            <a:blip r:embed="rId38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763680" y="6180612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4" name="Picture 4" descr="E:\RITESH\cONTROL COMBINATION 1-2.jpg"/>
            <p:cNvPicPr preferRelativeResize="0">
              <a:picLocks noChangeArrowheads="1"/>
            </p:cNvPicPr>
            <p:nvPr/>
          </p:nvPicPr>
          <p:blipFill>
            <a:blip r:embed="rId39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2261264" y="6180612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5" name="Picture 8" descr="E:\RITESH\r\1uM 8-9.jpg"/>
            <p:cNvPicPr preferRelativeResize="0">
              <a:picLocks noChangeArrowheads="1"/>
            </p:cNvPicPr>
            <p:nvPr/>
          </p:nvPicPr>
          <p:blipFill>
            <a:blip r:embed="rId40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2261264" y="6926634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6" name="Picture 9" descr="E:\RITESH\r\Nevus histoOCT-26-11008.jpg"/>
            <p:cNvPicPr preferRelativeResize="0">
              <a:picLocks noChangeArrowheads="1"/>
            </p:cNvPicPr>
            <p:nvPr/>
          </p:nvPicPr>
          <p:blipFill>
            <a:blip r:embed="rId41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1515243" y="6926634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7" name="Picture 10" descr="E:\RITESH\r\Nevus histoOCT-26-11009.jpg"/>
            <p:cNvPicPr preferRelativeResize="0">
              <a:picLocks noChangeArrowheads="1"/>
            </p:cNvPicPr>
            <p:nvPr/>
          </p:nvPicPr>
          <p:blipFill>
            <a:blip r:embed="rId42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763680" y="6926634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8" name="Picture 11" descr="E:\RITESH\r\Nevus histoOCT-26-11019.jpg"/>
            <p:cNvPicPr preferRelativeResize="0">
              <a:picLocks noChangeArrowheads="1"/>
            </p:cNvPicPr>
            <p:nvPr/>
          </p:nvPicPr>
          <p:blipFill>
            <a:blip r:embed="rId43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758138" y="7672654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19" name="Picture 12" descr="E:\RITESH\r\Nevus histoOCT-26-11020.jpg"/>
            <p:cNvPicPr preferRelativeResize="0">
              <a:picLocks noChangeArrowheads="1"/>
            </p:cNvPicPr>
            <p:nvPr/>
          </p:nvPicPr>
          <p:blipFill>
            <a:blip r:embed="rId44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1509701" y="7672654"/>
              <a:ext cx="731520" cy="731520"/>
            </a:xfrm>
            <a:prstGeom prst="rect">
              <a:avLst/>
            </a:prstGeom>
            <a:noFill/>
          </p:spPr>
        </p:pic>
        <p:pic>
          <p:nvPicPr>
            <p:cNvPr id="120" name="Picture 13" descr="E:\RITESH\10 ug ml 19 20.jpg"/>
            <p:cNvPicPr preferRelativeResize="0">
              <a:picLocks noChangeArrowheads="1"/>
            </p:cNvPicPr>
            <p:nvPr/>
          </p:nvPicPr>
          <p:blipFill>
            <a:blip r:embed="rId45" cstate="print">
              <a:lum bright="28000" contrast="49000"/>
            </a:blip>
            <a:srcRect/>
            <a:stretch>
              <a:fillRect/>
            </a:stretch>
          </p:blipFill>
          <p:spPr bwMode="auto">
            <a:xfrm>
              <a:off x="2255722" y="7672654"/>
              <a:ext cx="731520" cy="731520"/>
            </a:xfrm>
            <a:prstGeom prst="rect">
              <a:avLst/>
            </a:prstGeom>
            <a:noFill/>
          </p:spPr>
        </p:pic>
        <p:sp>
          <p:nvSpPr>
            <p:cNvPr id="121" name="TextBox 120"/>
            <p:cNvSpPr txBox="1"/>
            <p:nvPr/>
          </p:nvSpPr>
          <p:spPr>
            <a:xfrm>
              <a:off x="934237" y="5972122"/>
              <a:ext cx="6553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ATF-6</a:t>
              </a:r>
              <a:endParaRPr lang="en-US" sz="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480508" y="5969945"/>
              <a:ext cx="9949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Hoechst 33342</a:t>
              </a:r>
              <a:endParaRPr lang="en-US" sz="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459610" y="5959585"/>
              <a:ext cx="5685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Merge</a:t>
              </a:r>
              <a:endParaRPr lang="en-US" sz="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 rot="16200000">
              <a:off x="336887" y="6567818"/>
              <a:ext cx="609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Control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 rot="16200000">
              <a:off x="365460" y="7219148"/>
              <a:ext cx="5953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0.2</a:t>
              </a:r>
              <a:r>
                <a:rPr lang="el-GR" sz="800" b="1" dirty="0" smtClean="0"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 rot="16200000">
              <a:off x="350396" y="8032404"/>
              <a:ext cx="6095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l-GR" sz="800" b="1" dirty="0" smtClean="0"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73537" y="5848755"/>
              <a:ext cx="4416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(II)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Straight Connector 24"/>
            <p:cNvCxnSpPr>
              <a:stCxn id="155" idx="0"/>
              <a:endCxn id="156" idx="0"/>
            </p:cNvCxnSpPr>
            <p:nvPr/>
          </p:nvCxnSpPr>
          <p:spPr>
            <a:xfrm flipH="1">
              <a:off x="547474" y="7326870"/>
              <a:ext cx="7920" cy="8132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 rot="16200000">
              <a:off x="93414" y="7603218"/>
              <a:ext cx="706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 h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738341" y="8229653"/>
              <a:ext cx="470266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10X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6316" y="6154721"/>
            <a:ext cx="2923442" cy="2580391"/>
            <a:chOff x="516316" y="6154721"/>
            <a:chExt cx="2923442" cy="2580391"/>
          </a:xfrm>
        </p:grpSpPr>
        <p:grpSp>
          <p:nvGrpSpPr>
            <p:cNvPr id="125" name="Group 124"/>
            <p:cNvGrpSpPr/>
            <p:nvPr/>
          </p:nvGrpSpPr>
          <p:grpSpPr>
            <a:xfrm>
              <a:off x="516316" y="6213444"/>
              <a:ext cx="2923442" cy="2521668"/>
              <a:chOff x="243450" y="381000"/>
              <a:chExt cx="2923442" cy="2521668"/>
            </a:xfrm>
          </p:grpSpPr>
          <p:grpSp>
            <p:nvGrpSpPr>
              <p:cNvPr id="132" name="Group 131"/>
              <p:cNvGrpSpPr/>
              <p:nvPr/>
            </p:nvGrpSpPr>
            <p:grpSpPr>
              <a:xfrm>
                <a:off x="486295" y="381000"/>
                <a:ext cx="2606295" cy="2478719"/>
                <a:chOff x="3704062" y="6137004"/>
                <a:chExt cx="2606295" cy="2478719"/>
              </a:xfrm>
            </p:grpSpPr>
            <p:pic>
              <p:nvPicPr>
                <p:cNvPr id="137" name="Picture 2" descr="E:\xbp-1\c-1 COM.jpg"/>
                <p:cNvPicPr preferRelativeResize="0">
                  <a:picLocks noChangeArrowheads="1"/>
                </p:cNvPicPr>
                <p:nvPr/>
              </p:nvPicPr>
              <p:blipFill>
                <a:blip r:embed="rId46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5430085" y="6380758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8" name="Picture 3" descr="E:\xbp-1\c-1 COM 1.jpg"/>
                <p:cNvPicPr preferRelativeResize="0">
                  <a:picLocks noChangeArrowheads="1"/>
                </p:cNvPicPr>
                <p:nvPr/>
              </p:nvPicPr>
              <p:blipFill>
                <a:blip r:embed="rId47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3923126" y="6380758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9" name="Picture 4" descr="E:\xbp-1\c-1 COM 2.jpg"/>
                <p:cNvPicPr preferRelativeResize="0">
                  <a:picLocks noChangeArrowheads="1"/>
                </p:cNvPicPr>
                <p:nvPr/>
              </p:nvPicPr>
              <p:blipFill>
                <a:blip r:embed="rId48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4680787" y="6380758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0" name="Picture 5" descr="E:\xbp-1\1UG ML -1 COM.jpg"/>
                <p:cNvPicPr preferRelativeResize="0">
                  <a:picLocks noChangeArrowheads="1"/>
                </p:cNvPicPr>
                <p:nvPr/>
              </p:nvPicPr>
              <p:blipFill>
                <a:blip r:embed="rId49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5430085" y="7126542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1" name="Picture 6" descr="E:\xbp-1\1UG ML -1 COM 1-2.jpg"/>
                <p:cNvPicPr preferRelativeResize="0">
                  <a:picLocks noChangeArrowheads="1"/>
                </p:cNvPicPr>
                <p:nvPr/>
              </p:nvPicPr>
              <p:blipFill>
                <a:blip r:embed="rId50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3923126" y="7126542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2" name="Picture 7" descr="E:\xbp-1\1UG ML -1 COM 1.2.jpg"/>
                <p:cNvPicPr preferRelativeResize="0">
                  <a:picLocks noChangeArrowheads="1"/>
                </p:cNvPicPr>
                <p:nvPr/>
              </p:nvPicPr>
              <p:blipFill>
                <a:blip r:embed="rId51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4680787" y="7126542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3" name="Picture 8" descr="E:\xbp-1\10UG ML 2 COM.jpg"/>
                <p:cNvPicPr preferRelativeResize="0">
                  <a:picLocks noChangeArrowheads="1"/>
                </p:cNvPicPr>
                <p:nvPr/>
              </p:nvPicPr>
              <p:blipFill>
                <a:blip r:embed="rId52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5430085" y="7884203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4" name="Picture 9" descr="E:\xbp-1\10UG ML 2 COM 2.jpg"/>
                <p:cNvPicPr preferRelativeResize="0">
                  <a:picLocks noChangeArrowheads="1"/>
                </p:cNvPicPr>
                <p:nvPr/>
              </p:nvPicPr>
              <p:blipFill>
                <a:blip r:embed="rId53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3923126" y="7884203"/>
                  <a:ext cx="731520" cy="7315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5" name="Picture 10" descr="E:\xbp-1\10UG ML 2 COM 1.jpg"/>
                <p:cNvPicPr preferRelativeResize="0">
                  <a:picLocks noChangeArrowheads="1"/>
                </p:cNvPicPr>
                <p:nvPr/>
              </p:nvPicPr>
              <p:blipFill>
                <a:blip r:embed="rId54" cstate="print">
                  <a:lum bright="25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4680787" y="7884203"/>
                  <a:ext cx="731520" cy="73152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" name="TextBox 145"/>
                <p:cNvSpPr txBox="1"/>
                <p:nvPr/>
              </p:nvSpPr>
              <p:spPr>
                <a:xfrm>
                  <a:off x="3906892" y="6160756"/>
                  <a:ext cx="82245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rPr>
                    <a:t>Spliced XBP-1</a:t>
                  </a:r>
                  <a:endParaRPr lang="en-US" sz="8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7" name="TextBox 146"/>
                <p:cNvSpPr txBox="1"/>
                <p:nvPr/>
              </p:nvSpPr>
              <p:spPr>
                <a:xfrm>
                  <a:off x="4623760" y="6154703"/>
                  <a:ext cx="9905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Hochest 33342</a:t>
                  </a:r>
                  <a:endParaRPr lang="en-US" sz="8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5548357" y="6137004"/>
                  <a:ext cx="762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rPr>
                    <a:t>Merge</a:t>
                  </a:r>
                  <a:endParaRPr lang="en-US" sz="800" b="1" dirty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 rot="16200000">
                  <a:off x="3506984" y="6710474"/>
                  <a:ext cx="6096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Control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 rot="16200000">
                  <a:off x="3523681" y="7361008"/>
                  <a:ext cx="59531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0.2 </a:t>
                  </a:r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μ</a:t>
                  </a:r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1" name="TextBox 150"/>
                <p:cNvSpPr txBox="1"/>
                <p:nvPr/>
              </p:nvSpPr>
              <p:spPr>
                <a:xfrm rot="16200000">
                  <a:off x="3514159" y="8185344"/>
                  <a:ext cx="6095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2 </a:t>
                  </a:r>
                  <a:r>
                    <a:rPr lang="el-GR" sz="800" b="1" dirty="0" smtClean="0">
                      <a:latin typeface="Times New Roman" pitchFamily="18" charset="0"/>
                      <a:cs typeface="Times New Roman" pitchFamily="18" charset="0"/>
                    </a:rPr>
                    <a:t>μ</a:t>
                  </a:r>
                  <a:r>
                    <a:rPr lang="en-US" sz="800" b="1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en-US" sz="8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152" name="Straight Arrow Connector 151"/>
                <p:cNvCxnSpPr/>
                <p:nvPr/>
              </p:nvCxnSpPr>
              <p:spPr>
                <a:xfrm flipV="1">
                  <a:off x="5734984" y="7954720"/>
                  <a:ext cx="76200" cy="762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/>
                <p:cNvCxnSpPr/>
                <p:nvPr/>
              </p:nvCxnSpPr>
              <p:spPr>
                <a:xfrm flipV="1">
                  <a:off x="5734984" y="8249214"/>
                  <a:ext cx="76200" cy="762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Arrow Connector 167"/>
                <p:cNvCxnSpPr/>
                <p:nvPr/>
              </p:nvCxnSpPr>
              <p:spPr>
                <a:xfrm flipH="1">
                  <a:off x="5910892" y="7969584"/>
                  <a:ext cx="37288" cy="115112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Arrow Connector 168"/>
                <p:cNvCxnSpPr/>
                <p:nvPr/>
              </p:nvCxnSpPr>
              <p:spPr>
                <a:xfrm flipV="1">
                  <a:off x="5531029" y="7198610"/>
                  <a:ext cx="76200" cy="762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Arrow Connector 169"/>
                <p:cNvCxnSpPr/>
                <p:nvPr/>
              </p:nvCxnSpPr>
              <p:spPr>
                <a:xfrm flipV="1">
                  <a:off x="6032788" y="7174987"/>
                  <a:ext cx="76200" cy="762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Arrow Connector 170"/>
                <p:cNvCxnSpPr/>
                <p:nvPr/>
              </p:nvCxnSpPr>
              <p:spPr>
                <a:xfrm flipV="1">
                  <a:off x="5601762" y="7632999"/>
                  <a:ext cx="76200" cy="762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4" name="Straight Connector 133"/>
              <p:cNvCxnSpPr/>
              <p:nvPr/>
            </p:nvCxnSpPr>
            <p:spPr>
              <a:xfrm flipH="1">
                <a:off x="501953" y="1715054"/>
                <a:ext cx="2378" cy="9906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 rot="16200000">
                <a:off x="-1985" y="2091068"/>
                <a:ext cx="7063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3 h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724043" y="2687224"/>
                <a:ext cx="442849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Times New Roman" pitchFamily="18" charset="0"/>
                    <a:cs typeface="Times New Roman" pitchFamily="18" charset="0"/>
                  </a:rPr>
                  <a:t>10X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85" name="TextBox 184"/>
            <p:cNvSpPr txBox="1"/>
            <p:nvPr/>
          </p:nvSpPr>
          <p:spPr>
            <a:xfrm>
              <a:off x="545570" y="6154721"/>
              <a:ext cx="4416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(I)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9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Box 145"/>
          <p:cNvSpPr txBox="1"/>
          <p:nvPr/>
        </p:nvSpPr>
        <p:spPr>
          <a:xfrm>
            <a:off x="2162175" y="136636"/>
            <a:ext cx="2628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Supplementary Fig. -2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33600" y="4953000"/>
            <a:ext cx="2647950" cy="2743200"/>
            <a:chOff x="304800" y="4953000"/>
            <a:chExt cx="2647950" cy="2743200"/>
          </a:xfrm>
        </p:grpSpPr>
        <p:grpSp>
          <p:nvGrpSpPr>
            <p:cNvPr id="7" name="Group 6"/>
            <p:cNvGrpSpPr/>
            <p:nvPr/>
          </p:nvGrpSpPr>
          <p:grpSpPr>
            <a:xfrm>
              <a:off x="304800" y="4953000"/>
              <a:ext cx="2647950" cy="2743200"/>
              <a:chOff x="1219200" y="6400800"/>
              <a:chExt cx="2206625" cy="274320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233156" y="6405321"/>
                <a:ext cx="4191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aphicFrame>
            <p:nvGraphicFramePr>
              <p:cNvPr id="16" name="Chart 1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6960876"/>
                  </p:ext>
                </p:extLst>
              </p:nvPr>
            </p:nvGraphicFramePr>
            <p:xfrm>
              <a:off x="1378683" y="6543820"/>
              <a:ext cx="2039204" cy="26001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" name="Rectangle 3"/>
              <p:cNvSpPr/>
              <p:nvPr/>
            </p:nvSpPr>
            <p:spPr>
              <a:xfrm>
                <a:off x="1219200" y="6400800"/>
                <a:ext cx="2206625" cy="2743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469316" y="5475268"/>
              <a:ext cx="685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968838" y="6040346"/>
              <a:ext cx="4191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##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28600" y="430100"/>
            <a:ext cx="6400800" cy="4454384"/>
            <a:chOff x="304800" y="422416"/>
            <a:chExt cx="6400800" cy="4454384"/>
          </a:xfrm>
        </p:grpSpPr>
        <p:grpSp>
          <p:nvGrpSpPr>
            <p:cNvPr id="26" name="Group 25"/>
            <p:cNvGrpSpPr/>
            <p:nvPr/>
          </p:nvGrpSpPr>
          <p:grpSpPr>
            <a:xfrm>
              <a:off x="2275952" y="619648"/>
              <a:ext cx="1828800" cy="1828800"/>
              <a:chOff x="3496911" y="539184"/>
              <a:chExt cx="1828800" cy="1828800"/>
            </a:xfrm>
          </p:grpSpPr>
          <p:graphicFrame>
            <p:nvGraphicFramePr>
              <p:cNvPr id="54" name="Chart 53"/>
              <p:cNvGraphicFramePr>
                <a:graphicFrameLocks/>
              </p:cNvGraphicFramePr>
              <p:nvPr/>
            </p:nvGraphicFramePr>
            <p:xfrm>
              <a:off x="3496911" y="539184"/>
              <a:ext cx="1828800" cy="1828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55" name="TextBox 94"/>
              <p:cNvSpPr txBox="1"/>
              <p:nvPr/>
            </p:nvSpPr>
            <p:spPr>
              <a:xfrm>
                <a:off x="4600501" y="646707"/>
                <a:ext cx="5659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GRP-78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29" name="Chart 28"/>
            <p:cNvGraphicFramePr>
              <a:graphicFrameLocks/>
            </p:cNvGraphicFramePr>
            <p:nvPr/>
          </p:nvGraphicFramePr>
          <p:xfrm>
            <a:off x="3978605" y="706237"/>
            <a:ext cx="1828800" cy="16412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0" name="Chart 29"/>
            <p:cNvGraphicFramePr>
              <a:graphicFrameLocks/>
            </p:cNvGraphicFramePr>
            <p:nvPr/>
          </p:nvGraphicFramePr>
          <p:xfrm>
            <a:off x="609600" y="2362200"/>
            <a:ext cx="18288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1" name="Chart 30"/>
            <p:cNvGraphicFramePr>
              <a:graphicFrameLocks/>
            </p:cNvGraphicFramePr>
            <p:nvPr/>
          </p:nvGraphicFramePr>
          <p:xfrm>
            <a:off x="457200" y="533400"/>
            <a:ext cx="2012472" cy="19491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33" name="Chart 32"/>
            <p:cNvGraphicFramePr>
              <a:graphicFrameLocks/>
            </p:cNvGraphicFramePr>
            <p:nvPr/>
          </p:nvGraphicFramePr>
          <p:xfrm>
            <a:off x="2167096" y="2419515"/>
            <a:ext cx="1930593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34" name="Chart 33"/>
            <p:cNvGraphicFramePr>
              <a:graphicFrameLocks/>
            </p:cNvGraphicFramePr>
            <p:nvPr/>
          </p:nvGraphicFramePr>
          <p:xfrm>
            <a:off x="3945500" y="2459108"/>
            <a:ext cx="2042334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36" name="TextBox 100"/>
            <p:cNvSpPr txBox="1"/>
            <p:nvPr/>
          </p:nvSpPr>
          <p:spPr>
            <a:xfrm>
              <a:off x="5486400" y="2451556"/>
              <a:ext cx="5659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-eIF2</a:t>
              </a:r>
              <a:r>
                <a:rPr lang="el-GR" sz="800" b="1" dirty="0" smtClean="0">
                  <a:latin typeface="Times New Roman" pitchFamily="18" charset="0"/>
                  <a:cs typeface="Times New Roman" pitchFamily="18" charset="0"/>
                </a:rPr>
                <a:t>α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1"/>
            <p:cNvSpPr txBox="1"/>
            <p:nvPr/>
          </p:nvSpPr>
          <p:spPr>
            <a:xfrm>
              <a:off x="304800" y="450172"/>
              <a:ext cx="419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16"/>
            <p:cNvSpPr txBox="1"/>
            <p:nvPr/>
          </p:nvSpPr>
          <p:spPr>
            <a:xfrm>
              <a:off x="5486400" y="480949"/>
              <a:ext cx="10668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WB-densitometry 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04800" y="422416"/>
              <a:ext cx="6400800" cy="44543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TextBox 5"/>
            <p:cNvSpPr txBox="1"/>
            <p:nvPr/>
          </p:nvSpPr>
          <p:spPr>
            <a:xfrm>
              <a:off x="609600" y="4343400"/>
              <a:ext cx="571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(a)-PBS treated cells control, (b)-ATO (2 µM for 3 h)-treated cells, (c)-NAC (10 </a:t>
              </a: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mM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 for 2 h)-treated cells, (d)-Pretreatment NAC (10 </a:t>
              </a: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mM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 for 2 h) + ATO (2 µM for 3 h)-treated cells, (e)-NAC (10 </a:t>
              </a: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mM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for 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24 h)-treated cells, (f)-Pretreatment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NAC (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10 </a:t>
              </a: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mM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for 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24 h)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+ ATO 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(2 µM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for 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3 h)-treated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cells</a:t>
              </a:r>
            </a:p>
          </p:txBody>
        </p:sp>
        <p:sp>
          <p:nvSpPr>
            <p:cNvPr id="41" name="TextBox 7"/>
            <p:cNvSpPr txBox="1"/>
            <p:nvPr/>
          </p:nvSpPr>
          <p:spPr>
            <a:xfrm>
              <a:off x="1257300" y="793846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20"/>
            <p:cNvSpPr txBox="1"/>
            <p:nvPr/>
          </p:nvSpPr>
          <p:spPr>
            <a:xfrm>
              <a:off x="2943225" y="733425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21"/>
            <p:cNvSpPr txBox="1"/>
            <p:nvPr/>
          </p:nvSpPr>
          <p:spPr>
            <a:xfrm>
              <a:off x="4743450" y="975181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22"/>
            <p:cNvSpPr txBox="1"/>
            <p:nvPr/>
          </p:nvSpPr>
          <p:spPr>
            <a:xfrm>
              <a:off x="1219200" y="2623006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23"/>
            <p:cNvSpPr txBox="1"/>
            <p:nvPr/>
          </p:nvSpPr>
          <p:spPr>
            <a:xfrm>
              <a:off x="2952750" y="2705100"/>
              <a:ext cx="390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24"/>
            <p:cNvSpPr txBox="1"/>
            <p:nvPr/>
          </p:nvSpPr>
          <p:spPr>
            <a:xfrm>
              <a:off x="1619250" y="3365956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26"/>
            <p:cNvSpPr txBox="1"/>
            <p:nvPr/>
          </p:nvSpPr>
          <p:spPr>
            <a:xfrm>
              <a:off x="1657350" y="1051381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Box 27"/>
            <p:cNvSpPr txBox="1"/>
            <p:nvPr/>
          </p:nvSpPr>
          <p:spPr>
            <a:xfrm>
              <a:off x="2066925" y="1222831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28"/>
            <p:cNvSpPr txBox="1"/>
            <p:nvPr/>
          </p:nvSpPr>
          <p:spPr>
            <a:xfrm>
              <a:off x="3733800" y="1276350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29"/>
            <p:cNvSpPr txBox="1"/>
            <p:nvPr/>
          </p:nvSpPr>
          <p:spPr>
            <a:xfrm>
              <a:off x="3362325" y="952500"/>
              <a:ext cx="3001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30"/>
            <p:cNvSpPr txBox="1"/>
            <p:nvPr/>
          </p:nvSpPr>
          <p:spPr>
            <a:xfrm>
              <a:off x="5553075" y="1143000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31"/>
            <p:cNvSpPr txBox="1"/>
            <p:nvPr/>
          </p:nvSpPr>
          <p:spPr>
            <a:xfrm>
              <a:off x="2038350" y="3286125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32"/>
            <p:cNvSpPr txBox="1"/>
            <p:nvPr/>
          </p:nvSpPr>
          <p:spPr>
            <a:xfrm>
              <a:off x="3790950" y="2924175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##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27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810674" y="3773908"/>
            <a:ext cx="1351021" cy="1653051"/>
            <a:chOff x="8894744" y="652339"/>
            <a:chExt cx="1351021" cy="1653051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4744" y="652339"/>
              <a:ext cx="1351021" cy="1458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9279109" y="2089946"/>
              <a:ext cx="52392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800" b="1" baseline="30000" dirty="0" smtClean="0">
                  <a:latin typeface="Times New Roman" pitchFamily="18" charset="0"/>
                  <a:cs typeface="Times New Roman" pitchFamily="18" charset="0"/>
                </a:rPr>
                <a:t>0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800" b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324268" y="501105"/>
            <a:ext cx="1355442" cy="1648220"/>
            <a:chOff x="10270084" y="639521"/>
            <a:chExt cx="1355442" cy="1648220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0084" y="639521"/>
              <a:ext cx="1355442" cy="1463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0614384" y="2072297"/>
              <a:ext cx="5906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Control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787409" y="515884"/>
            <a:ext cx="1368018" cy="1633441"/>
            <a:chOff x="8857060" y="2286924"/>
            <a:chExt cx="1368018" cy="1633441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7060" y="2286924"/>
              <a:ext cx="1368018" cy="1463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123361" y="3704921"/>
              <a:ext cx="8354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ATO (0.2 µM)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31162" y="2116940"/>
            <a:ext cx="1347969" cy="1653084"/>
            <a:chOff x="10297012" y="2286471"/>
            <a:chExt cx="1347969" cy="1653084"/>
          </a:xfrm>
        </p:grpSpPr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7012" y="2286471"/>
              <a:ext cx="1347969" cy="1463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10551867" y="3724111"/>
              <a:ext cx="7918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ATO (2 µM)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26033" y="2149325"/>
            <a:ext cx="1320304" cy="1647659"/>
            <a:chOff x="8883889" y="3920367"/>
            <a:chExt cx="1320304" cy="1647659"/>
          </a:xfrm>
        </p:grpSpPr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3889" y="3920367"/>
              <a:ext cx="1320304" cy="1463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9015391" y="5352582"/>
              <a:ext cx="10726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PBA + 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ATO (2 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µM)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09523" y="3767042"/>
            <a:ext cx="1384931" cy="1630002"/>
            <a:chOff x="10293329" y="3900425"/>
            <a:chExt cx="1384931" cy="1630002"/>
          </a:xfrm>
        </p:grpSpPr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3329" y="3900425"/>
              <a:ext cx="1384931" cy="1463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0386510" y="5314983"/>
              <a:ext cx="11285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NAC + ATO (2 </a:t>
              </a: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µM)</a:t>
              </a:r>
              <a:endParaRPr lang="en-US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057400" y="457200"/>
            <a:ext cx="3179744" cy="5044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286000" y="76200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Supplementary Fig.-3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242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286000" y="241756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Supplementary Fig.-4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04924" y="890140"/>
            <a:ext cx="4181476" cy="3910459"/>
            <a:chOff x="1304924" y="890140"/>
            <a:chExt cx="4181476" cy="3910459"/>
          </a:xfrm>
        </p:grpSpPr>
        <p:grpSp>
          <p:nvGrpSpPr>
            <p:cNvPr id="25" name="Group 24"/>
            <p:cNvGrpSpPr/>
            <p:nvPr/>
          </p:nvGrpSpPr>
          <p:grpSpPr>
            <a:xfrm>
              <a:off x="1304924" y="946606"/>
              <a:ext cx="2057401" cy="1924050"/>
              <a:chOff x="152399" y="946606"/>
              <a:chExt cx="2057401" cy="1924050"/>
            </a:xfrm>
          </p:grpSpPr>
          <p:graphicFrame>
            <p:nvGraphicFramePr>
              <p:cNvPr id="24" name="Chart 2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54123274"/>
                  </p:ext>
                </p:extLst>
              </p:nvPr>
            </p:nvGraphicFramePr>
            <p:xfrm>
              <a:off x="152399" y="946606"/>
              <a:ext cx="2057401" cy="19240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1" name="TextBox 10"/>
              <p:cNvSpPr txBox="1"/>
              <p:nvPr/>
            </p:nvSpPr>
            <p:spPr>
              <a:xfrm>
                <a:off x="485775" y="990600"/>
                <a:ext cx="990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IL-1</a:t>
                </a:r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β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200400" y="890140"/>
              <a:ext cx="2286000" cy="1981200"/>
              <a:chOff x="2133600" y="918715"/>
              <a:chExt cx="2286000" cy="1981200"/>
            </a:xfrm>
          </p:grpSpPr>
          <p:graphicFrame>
            <p:nvGraphicFramePr>
              <p:cNvPr id="26" name="Chart 2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27888443"/>
                  </p:ext>
                </p:extLst>
              </p:nvPr>
            </p:nvGraphicFramePr>
            <p:xfrm>
              <a:off x="2133600" y="918715"/>
              <a:ext cx="2286000" cy="1981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0" name="TextBox 9"/>
              <p:cNvSpPr txBox="1"/>
              <p:nvPr/>
            </p:nvSpPr>
            <p:spPr>
              <a:xfrm>
                <a:off x="2876550" y="990600"/>
                <a:ext cx="990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TNF-</a:t>
                </a:r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α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133725" y="2809875"/>
              <a:ext cx="2284768" cy="1965097"/>
              <a:chOff x="4124325" y="911453"/>
              <a:chExt cx="2284768" cy="1965097"/>
            </a:xfrm>
          </p:grpSpPr>
          <p:graphicFrame>
            <p:nvGraphicFramePr>
              <p:cNvPr id="28" name="Chart 2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22911956"/>
                  </p:ext>
                </p:extLst>
              </p:nvPr>
            </p:nvGraphicFramePr>
            <p:xfrm>
              <a:off x="4124325" y="911453"/>
              <a:ext cx="2284768" cy="19650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3" name="TextBox 12"/>
              <p:cNvSpPr txBox="1"/>
              <p:nvPr/>
            </p:nvSpPr>
            <p:spPr>
              <a:xfrm>
                <a:off x="4870469" y="911453"/>
                <a:ext cx="990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TGF-</a:t>
                </a:r>
                <a:r>
                  <a:rPr lang="el-GR" sz="800" b="1" dirty="0" smtClean="0">
                    <a:latin typeface="Times New Roman" pitchFamily="18" charset="0"/>
                    <a:cs typeface="Times New Roman" pitchFamily="18" charset="0"/>
                  </a:rPr>
                  <a:t>β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1304924" y="2818721"/>
              <a:ext cx="2057401" cy="1981878"/>
              <a:chOff x="152399" y="2818721"/>
              <a:chExt cx="2057401" cy="1981878"/>
            </a:xfrm>
          </p:grpSpPr>
          <p:graphicFrame>
            <p:nvGraphicFramePr>
              <p:cNvPr id="30" name="Chart 2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48581058"/>
                  </p:ext>
                </p:extLst>
              </p:nvPr>
            </p:nvGraphicFramePr>
            <p:xfrm>
              <a:off x="152399" y="2819400"/>
              <a:ext cx="2057401" cy="19811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5" name="TextBox 14"/>
              <p:cNvSpPr txBox="1"/>
              <p:nvPr/>
            </p:nvSpPr>
            <p:spPr>
              <a:xfrm>
                <a:off x="685800" y="2818721"/>
                <a:ext cx="990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Times New Roman" pitchFamily="18" charset="0"/>
                    <a:cs typeface="Times New Roman" pitchFamily="18" charset="0"/>
                  </a:rPr>
                  <a:t>IL-10</a:t>
                </a:r>
                <a:endParaRPr lang="en-US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2202590" y="2117497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12115" y="3956506"/>
              <a:ext cx="3429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45690" y="3867150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96146" y="2038350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524125" y="1098322"/>
              <a:ext cx="4191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24125" y="3127831"/>
              <a:ext cx="4191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10100" y="1343025"/>
              <a:ext cx="2698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29200" y="914400"/>
              <a:ext cx="2698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#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53000" y="3061156"/>
              <a:ext cx="2698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#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1219200" y="795754"/>
            <a:ext cx="4419600" cy="42334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6521</TotalTime>
  <Words>365</Words>
  <Application>Microsoft Office PowerPoint</Application>
  <PresentationFormat>On-screen Show (4:3)</PresentationFormat>
  <Paragraphs>128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Ritesh Srivastava</dc:creator>
  <cp:lastModifiedBy>Windows User</cp:lastModifiedBy>
  <cp:revision>222</cp:revision>
  <cp:lastPrinted>2013-07-14T21:04:36Z</cp:lastPrinted>
  <dcterms:created xsi:type="dcterms:W3CDTF">2006-08-16T00:00:00Z</dcterms:created>
  <dcterms:modified xsi:type="dcterms:W3CDTF">2013-08-19T21:03:41Z</dcterms:modified>
</cp:coreProperties>
</file>