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3352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17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63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31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47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2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5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30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33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8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6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F0B21-0F3D-7E49-9C3C-9C696488DED5}" type="datetimeFigureOut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F7AB6-AB1D-3C4C-9BEF-FC2BCF46C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microsoft.com/office/2007/relationships/hdphoto" Target="../media/hdphoto5.wdp"/><Relationship Id="rId12" Type="http://schemas.openxmlformats.org/officeDocument/2006/relationships/image" Target="../media/image6.png"/><Relationship Id="rId13" Type="http://schemas.openxmlformats.org/officeDocument/2006/relationships/image" Target="../media/image7.jpeg"/><Relationship Id="rId14" Type="http://schemas.microsoft.com/office/2007/relationships/hdphoto" Target="../media/hdphoto6.wdp"/><Relationship Id="rId15" Type="http://schemas.openxmlformats.org/officeDocument/2006/relationships/image" Target="../media/image8.jpeg"/><Relationship Id="rId16" Type="http://schemas.microsoft.com/office/2007/relationships/hdphoto" Target="../media/hdphoto7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jpeg"/><Relationship Id="rId7" Type="http://schemas.microsoft.com/office/2007/relationships/hdphoto" Target="../media/hdphoto3.wdp"/><Relationship Id="rId8" Type="http://schemas.openxmlformats.org/officeDocument/2006/relationships/image" Target="../media/image4.jpeg"/><Relationship Id="rId9" Type="http://schemas.microsoft.com/office/2007/relationships/hdphoto" Target="../media/hdphoto4.wdp"/><Relationship Id="rId10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82960" y="1088309"/>
            <a:ext cx="3120867" cy="44251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82960" y="1608681"/>
            <a:ext cx="3119854" cy="301227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6" name="Group 133"/>
          <p:cNvGrpSpPr>
            <a:grpSpLocks/>
          </p:cNvGrpSpPr>
          <p:nvPr/>
        </p:nvGrpSpPr>
        <p:grpSpPr bwMode="auto">
          <a:xfrm>
            <a:off x="1242271" y="347357"/>
            <a:ext cx="3634985" cy="1775770"/>
            <a:chOff x="10580545" y="21403523"/>
            <a:chExt cx="4488720" cy="2411718"/>
          </a:xfrm>
        </p:grpSpPr>
        <p:grpSp>
          <p:nvGrpSpPr>
            <p:cNvPr id="7" name="Group 132"/>
            <p:cNvGrpSpPr>
              <a:grpSpLocks/>
            </p:cNvGrpSpPr>
            <p:nvPr/>
          </p:nvGrpSpPr>
          <p:grpSpPr bwMode="auto">
            <a:xfrm>
              <a:off x="10592920" y="21412602"/>
              <a:ext cx="4476345" cy="2402639"/>
              <a:chOff x="10592920" y="21412602"/>
              <a:chExt cx="4476345" cy="2402639"/>
            </a:xfrm>
          </p:grpSpPr>
          <p:sp>
            <p:nvSpPr>
              <p:cNvPr id="9" name="TextBox 15"/>
              <p:cNvSpPr txBox="1">
                <a:spLocks noChangeArrowheads="1"/>
              </p:cNvSpPr>
              <p:nvPr/>
            </p:nvSpPr>
            <p:spPr bwMode="auto">
              <a:xfrm>
                <a:off x="12888543" y="21412602"/>
                <a:ext cx="998926" cy="376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 dirty="0" smtClean="0"/>
                  <a:t>UFH-001</a:t>
                </a:r>
                <a:endParaRPr lang="en-US" sz="1200" dirty="0"/>
              </a:p>
            </p:txBody>
          </p:sp>
          <p:grpSp>
            <p:nvGrpSpPr>
              <p:cNvPr id="10" name="Group 358"/>
              <p:cNvGrpSpPr>
                <a:grpSpLocks/>
              </p:cNvGrpSpPr>
              <p:nvPr/>
            </p:nvGrpSpPr>
            <p:grpSpPr bwMode="auto">
              <a:xfrm>
                <a:off x="11233410" y="21790191"/>
                <a:ext cx="3835855" cy="613267"/>
                <a:chOff x="3840688" y="2515507"/>
                <a:chExt cx="3016908" cy="504657"/>
              </a:xfrm>
            </p:grpSpPr>
            <p:grpSp>
              <p:nvGrpSpPr>
                <p:cNvPr id="17" name="Group 368"/>
                <p:cNvGrpSpPr>
                  <a:grpSpLocks/>
                </p:cNvGrpSpPr>
                <p:nvPr/>
              </p:nvGrpSpPr>
              <p:grpSpPr bwMode="auto">
                <a:xfrm>
                  <a:off x="3840688" y="2515507"/>
                  <a:ext cx="3016908" cy="504657"/>
                  <a:chOff x="12936444" y="23664498"/>
                  <a:chExt cx="3016908" cy="504657"/>
                </a:xfrm>
              </p:grpSpPr>
              <p:sp>
                <p:nvSpPr>
                  <p:cNvPr id="20" name="TextBox 3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936444" y="23881678"/>
                    <a:ext cx="254117" cy="2874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/>
                      <a:t>N</a:t>
                    </a:r>
                  </a:p>
                </p:txBody>
              </p:sp>
              <p:sp>
                <p:nvSpPr>
                  <p:cNvPr id="21" name="TextBox 3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327872" y="23881679"/>
                    <a:ext cx="254117" cy="2874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22" name="TextBox 37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740674" y="23881680"/>
                    <a:ext cx="254117" cy="2874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N</a:t>
                    </a:r>
                  </a:p>
                </p:txBody>
              </p:sp>
              <p:sp>
                <p:nvSpPr>
                  <p:cNvPr id="23" name="TextBox 37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140441" y="23881680"/>
                    <a:ext cx="254117" cy="2874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24" name="TextBox 3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554822" y="23881680"/>
                    <a:ext cx="254117" cy="2874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N</a:t>
                    </a:r>
                  </a:p>
                </p:txBody>
              </p:sp>
              <p:sp>
                <p:nvSpPr>
                  <p:cNvPr id="25" name="TextBox 3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951157" y="23881680"/>
                    <a:ext cx="254117" cy="2874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26" name="TextBox 37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352827" y="23881680"/>
                    <a:ext cx="254117" cy="2874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N</a:t>
                    </a:r>
                  </a:p>
                </p:txBody>
              </p:sp>
              <p:sp>
                <p:nvSpPr>
                  <p:cNvPr id="27" name="TextBox 37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699235" y="23881680"/>
                    <a:ext cx="254117" cy="2874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28" name="TextBox 37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276471" y="23664498"/>
                    <a:ext cx="797906" cy="2874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EV-Control</a:t>
                    </a:r>
                  </a:p>
                </p:txBody>
              </p:sp>
              <p:sp>
                <p:nvSpPr>
                  <p:cNvPr id="29" name="TextBox 3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830671" y="23664498"/>
                    <a:ext cx="702239" cy="2874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CAIX-KO</a:t>
                    </a:r>
                  </a:p>
                </p:txBody>
              </p:sp>
            </p:grp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922480" y="2788057"/>
                  <a:ext cx="1379249" cy="52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5535283" y="2786749"/>
                  <a:ext cx="1308369" cy="65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359"/>
              <p:cNvGrpSpPr>
                <a:grpSpLocks/>
              </p:cNvGrpSpPr>
              <p:nvPr/>
            </p:nvGrpSpPr>
            <p:grpSpPr bwMode="auto">
              <a:xfrm>
                <a:off x="10592920" y="23452826"/>
                <a:ext cx="4382441" cy="362415"/>
                <a:chOff x="12233327" y="28664029"/>
                <a:chExt cx="4382441" cy="362415"/>
              </a:xfrm>
            </p:grpSpPr>
            <p:sp>
              <p:nvSpPr>
                <p:cNvPr id="12" name="TextBox 43"/>
                <p:cNvSpPr txBox="1">
                  <a:spLocks noChangeArrowheads="1"/>
                </p:cNvSpPr>
                <p:nvPr/>
              </p:nvSpPr>
              <p:spPr bwMode="auto">
                <a:xfrm>
                  <a:off x="12233327" y="28664029"/>
                  <a:ext cx="621934" cy="3493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 dirty="0"/>
                    <a:t>CAFs</a:t>
                  </a:r>
                </a:p>
              </p:txBody>
            </p:sp>
            <p:sp>
              <p:nvSpPr>
                <p:cNvPr id="13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13958392" y="28677097"/>
                  <a:ext cx="299870" cy="3493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 dirty="0"/>
                    <a:t>+</a:t>
                  </a:r>
                </a:p>
              </p:txBody>
            </p:sp>
            <p:sp>
              <p:nvSpPr>
                <p:cNvPr id="14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14451850" y="28677097"/>
                  <a:ext cx="299870" cy="3493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/>
                    <a:t>+</a:t>
                  </a:r>
                </a:p>
              </p:txBody>
            </p:sp>
            <p:sp>
              <p:nvSpPr>
                <p:cNvPr id="15" name="TextBox 46"/>
                <p:cNvSpPr txBox="1">
                  <a:spLocks noChangeArrowheads="1"/>
                </p:cNvSpPr>
                <p:nvPr/>
              </p:nvSpPr>
              <p:spPr bwMode="auto">
                <a:xfrm>
                  <a:off x="15854508" y="28677097"/>
                  <a:ext cx="299870" cy="3493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 dirty="0"/>
                    <a:t>+</a:t>
                  </a:r>
                </a:p>
              </p:txBody>
            </p:sp>
            <p:sp>
              <p:nvSpPr>
                <p:cNvPr id="16" name="TextBox 47"/>
                <p:cNvSpPr txBox="1">
                  <a:spLocks noChangeArrowheads="1"/>
                </p:cNvSpPr>
                <p:nvPr/>
              </p:nvSpPr>
              <p:spPr bwMode="auto">
                <a:xfrm>
                  <a:off x="16315898" y="28677097"/>
                  <a:ext cx="299870" cy="3493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 dirty="0"/>
                    <a:t>+</a:t>
                  </a:r>
                </a:p>
              </p:txBody>
            </p:sp>
          </p:grpSp>
        </p:grpSp>
        <p:sp>
          <p:nvSpPr>
            <p:cNvPr id="8" name="TextBox 16"/>
            <p:cNvSpPr txBox="1">
              <a:spLocks noChangeArrowheads="1"/>
            </p:cNvSpPr>
            <p:nvPr/>
          </p:nvSpPr>
          <p:spPr bwMode="auto">
            <a:xfrm>
              <a:off x="10580545" y="21403523"/>
              <a:ext cx="433905" cy="50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dirty="0" smtClean="0"/>
                <a:t>A</a:t>
              </a:r>
              <a:endParaRPr lang="en-US" sz="18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951984" y="2456624"/>
            <a:ext cx="3518696" cy="1484589"/>
            <a:chOff x="4828825" y="1632524"/>
            <a:chExt cx="3518696" cy="1484589"/>
          </a:xfrm>
        </p:grpSpPr>
        <p:grpSp>
          <p:nvGrpSpPr>
            <p:cNvPr id="31" name="Group 411"/>
            <p:cNvGrpSpPr>
              <a:grpSpLocks/>
            </p:cNvGrpSpPr>
            <p:nvPr/>
          </p:nvGrpSpPr>
          <p:grpSpPr bwMode="auto">
            <a:xfrm>
              <a:off x="4875416" y="1632524"/>
              <a:ext cx="3472105" cy="796188"/>
              <a:chOff x="3065634" y="594671"/>
              <a:chExt cx="4501651" cy="990229"/>
            </a:xfrm>
          </p:grpSpPr>
          <p:grpSp>
            <p:nvGrpSpPr>
              <p:cNvPr id="36" name="Group 418"/>
              <p:cNvGrpSpPr>
                <a:grpSpLocks/>
              </p:cNvGrpSpPr>
              <p:nvPr/>
            </p:nvGrpSpPr>
            <p:grpSpPr bwMode="auto">
              <a:xfrm>
                <a:off x="3065634" y="594671"/>
                <a:ext cx="4501651" cy="990229"/>
                <a:chOff x="3152614" y="1361320"/>
                <a:chExt cx="3632148" cy="990229"/>
              </a:xfrm>
            </p:grpSpPr>
            <p:grpSp>
              <p:nvGrpSpPr>
                <p:cNvPr id="38" name="Group 420"/>
                <p:cNvGrpSpPr>
                  <a:grpSpLocks/>
                </p:cNvGrpSpPr>
                <p:nvPr/>
              </p:nvGrpSpPr>
              <p:grpSpPr bwMode="auto">
                <a:xfrm>
                  <a:off x="3152614" y="1361320"/>
                  <a:ext cx="3632148" cy="990229"/>
                  <a:chOff x="1422514" y="1362105"/>
                  <a:chExt cx="3632148" cy="990229"/>
                </a:xfrm>
              </p:grpSpPr>
              <p:grpSp>
                <p:nvGrpSpPr>
                  <p:cNvPr id="42" name="Group 424"/>
                  <p:cNvGrpSpPr>
                    <a:grpSpLocks/>
                  </p:cNvGrpSpPr>
                  <p:nvPr/>
                </p:nvGrpSpPr>
                <p:grpSpPr bwMode="auto">
                  <a:xfrm>
                    <a:off x="1422514" y="1714476"/>
                    <a:ext cx="2584039" cy="561605"/>
                    <a:chOff x="1422514" y="1714476"/>
                    <a:chExt cx="2584039" cy="561605"/>
                  </a:xfrm>
                </p:grpSpPr>
                <p:sp>
                  <p:nvSpPr>
                    <p:cNvPr id="48" name="TextBox 43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732847" y="1956167"/>
                      <a:ext cx="273706" cy="31991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200"/>
                        <a:t>H</a:t>
                      </a:r>
                    </a:p>
                  </p:txBody>
                </p:sp>
                <p:sp>
                  <p:nvSpPr>
                    <p:cNvPr id="49" name="TextBox 43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22514" y="1956167"/>
                      <a:ext cx="273706" cy="31991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200"/>
                        <a:t>N</a:t>
                      </a:r>
                    </a:p>
                  </p:txBody>
                </p:sp>
                <p:sp>
                  <p:nvSpPr>
                    <p:cNvPr id="50" name="TextBox 43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68033" y="1956167"/>
                      <a:ext cx="427544" cy="31991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200"/>
                        <a:t>H</a:t>
                      </a:r>
                    </a:p>
                  </p:txBody>
                </p:sp>
                <p:sp>
                  <p:nvSpPr>
                    <p:cNvPr id="51" name="TextBox 4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50804" y="1956167"/>
                      <a:ext cx="273706" cy="31991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200"/>
                        <a:t>N</a:t>
                      </a:r>
                    </a:p>
                  </p:txBody>
                </p:sp>
                <p:sp>
                  <p:nvSpPr>
                    <p:cNvPr id="52" name="TextBox 43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05436" y="1956167"/>
                      <a:ext cx="273706" cy="31991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200"/>
                        <a:t>H</a:t>
                      </a:r>
                    </a:p>
                  </p:txBody>
                </p:sp>
                <p:sp>
                  <p:nvSpPr>
                    <p:cNvPr id="53" name="TextBox 43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271621" y="1956167"/>
                      <a:ext cx="273706" cy="31991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200"/>
                        <a:t>N</a:t>
                      </a:r>
                    </a:p>
                  </p:txBody>
                </p:sp>
                <p:sp>
                  <p:nvSpPr>
                    <p:cNvPr id="54" name="TextBox 43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518064" y="1714476"/>
                      <a:ext cx="360826" cy="31991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200" dirty="0"/>
                        <a:t>EV</a:t>
                      </a:r>
                    </a:p>
                  </p:txBody>
                </p:sp>
                <p:sp>
                  <p:nvSpPr>
                    <p:cNvPr id="55" name="TextBox 43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46652" y="1714476"/>
                      <a:ext cx="376608" cy="31991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200" dirty="0"/>
                        <a:t>KO</a:t>
                      </a:r>
                    </a:p>
                  </p:txBody>
                </p:sp>
                <p:sp>
                  <p:nvSpPr>
                    <p:cNvPr id="56" name="TextBox 4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28179" y="1714476"/>
                      <a:ext cx="511285" cy="31991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200" dirty="0"/>
                        <a:t>None</a:t>
                      </a:r>
                    </a:p>
                  </p:txBody>
                </p:sp>
              </p:grpSp>
              <p:grpSp>
                <p:nvGrpSpPr>
                  <p:cNvPr id="43" name="Group 425"/>
                  <p:cNvGrpSpPr>
                    <a:grpSpLocks/>
                  </p:cNvGrpSpPr>
                  <p:nvPr/>
                </p:nvGrpSpPr>
                <p:grpSpPr bwMode="auto">
                  <a:xfrm>
                    <a:off x="3688198" y="1362105"/>
                    <a:ext cx="1366464" cy="990229"/>
                    <a:chOff x="12913482" y="23169650"/>
                    <a:chExt cx="1366464" cy="990229"/>
                  </a:xfrm>
                </p:grpSpPr>
                <p:sp>
                  <p:nvSpPr>
                    <p:cNvPr id="44" name="TextBox 4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913482" y="23839964"/>
                      <a:ext cx="170873" cy="31991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endParaRPr lang="en-US" sz="1200"/>
                    </a:p>
                  </p:txBody>
                </p:sp>
                <p:sp>
                  <p:nvSpPr>
                    <p:cNvPr id="45" name="TextBox 42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348782" y="23839964"/>
                      <a:ext cx="170873" cy="31991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endParaRPr lang="en-US" sz="1200"/>
                    </a:p>
                  </p:txBody>
                </p:sp>
                <p:sp>
                  <p:nvSpPr>
                    <p:cNvPr id="46" name="TextBox 4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109073" y="23834364"/>
                      <a:ext cx="170873" cy="31991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endParaRPr lang="en-US" sz="1200"/>
                    </a:p>
                  </p:txBody>
                </p:sp>
                <p:sp>
                  <p:nvSpPr>
                    <p:cNvPr id="47" name="TextBox 42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521224" y="23169650"/>
                      <a:ext cx="170873" cy="31991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endParaRPr lang="en-US" sz="1200"/>
                    </a:p>
                  </p:txBody>
                </p:sp>
              </p:grpSp>
            </p:grp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242885" y="2018434"/>
                  <a:ext cx="586969" cy="43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4172774" y="2018433"/>
                  <a:ext cx="585718" cy="436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5077634" y="2018433"/>
                  <a:ext cx="585718" cy="436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419"/>
              <p:cNvSpPr txBox="1">
                <a:spLocks noChangeArrowheads="1"/>
              </p:cNvSpPr>
              <p:nvPr/>
            </p:nvSpPr>
            <p:spPr bwMode="auto">
              <a:xfrm>
                <a:off x="4329412" y="625845"/>
                <a:ext cx="804644" cy="3445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 dirty="0" smtClean="0">
                    <a:cs typeface="Arial" charset="0"/>
                  </a:rPr>
                  <a:t>CAFs</a:t>
                </a:r>
                <a:endParaRPr lang="en-US" sz="1200" dirty="0">
                  <a:cs typeface="Arial" charset="0"/>
                </a:endParaRPr>
              </a:p>
            </p:txBody>
          </p:sp>
        </p:grpSp>
        <p:pic>
          <p:nvPicPr>
            <p:cNvPr id="32" name="Picture 417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2" t="13487" r="3546" b="22380"/>
            <a:stretch/>
          </p:blipFill>
          <p:spPr bwMode="auto">
            <a:xfrm>
              <a:off x="4828825" y="2371660"/>
              <a:ext cx="2615318" cy="42042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3" name="Group 413"/>
            <p:cNvGrpSpPr>
              <a:grpSpLocks/>
            </p:cNvGrpSpPr>
            <p:nvPr/>
          </p:nvGrpSpPr>
          <p:grpSpPr bwMode="auto">
            <a:xfrm>
              <a:off x="7448894" y="2443751"/>
              <a:ext cx="647410" cy="673362"/>
              <a:chOff x="27784038" y="30479900"/>
              <a:chExt cx="799465" cy="914515"/>
            </a:xfrm>
          </p:grpSpPr>
          <p:sp>
            <p:nvSpPr>
              <p:cNvPr id="34" name="TextBox 414"/>
              <p:cNvSpPr txBox="1">
                <a:spLocks noChangeArrowheads="1"/>
              </p:cNvSpPr>
              <p:nvPr/>
            </p:nvSpPr>
            <p:spPr bwMode="auto">
              <a:xfrm>
                <a:off x="27784038" y="30479900"/>
                <a:ext cx="594029" cy="349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 dirty="0">
                    <a:cs typeface="Arial" charset="0"/>
                  </a:rPr>
                  <a:t>CAIX</a:t>
                </a:r>
              </a:p>
            </p:txBody>
          </p:sp>
          <p:sp>
            <p:nvSpPr>
              <p:cNvPr id="35" name="TextBox 415"/>
              <p:cNvSpPr txBox="1">
                <a:spLocks noChangeArrowheads="1"/>
              </p:cNvSpPr>
              <p:nvPr/>
            </p:nvSpPr>
            <p:spPr bwMode="auto">
              <a:xfrm>
                <a:off x="27784041" y="31045068"/>
                <a:ext cx="799462" cy="349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 dirty="0">
                    <a:cs typeface="Arial" charset="0"/>
                  </a:rPr>
                  <a:t>GAPDH</a:t>
                </a:r>
              </a:p>
            </p:txBody>
          </p:sp>
        </p:grpSp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1984" y="3703432"/>
            <a:ext cx="2615318" cy="30122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8" name="TextBox 57"/>
          <p:cNvSpPr txBox="1"/>
          <p:nvPr/>
        </p:nvSpPr>
        <p:spPr>
          <a:xfrm>
            <a:off x="1252292" y="2427646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242271" y="4004659"/>
            <a:ext cx="3721856" cy="2410120"/>
            <a:chOff x="782555" y="3914920"/>
            <a:chExt cx="3721856" cy="2326996"/>
          </a:xfrm>
        </p:grpSpPr>
        <p:grpSp>
          <p:nvGrpSpPr>
            <p:cNvPr id="60" name="Group 127"/>
            <p:cNvGrpSpPr>
              <a:grpSpLocks/>
            </p:cNvGrpSpPr>
            <p:nvPr/>
          </p:nvGrpSpPr>
          <p:grpSpPr bwMode="auto">
            <a:xfrm>
              <a:off x="782555" y="3914920"/>
              <a:ext cx="3672177" cy="2326996"/>
              <a:chOff x="19698143" y="8672577"/>
              <a:chExt cx="4574904" cy="2885488"/>
            </a:xfrm>
          </p:grpSpPr>
          <p:grpSp>
            <p:nvGrpSpPr>
              <p:cNvPr id="64" name="Group 24"/>
              <p:cNvGrpSpPr>
                <a:grpSpLocks/>
              </p:cNvGrpSpPr>
              <p:nvPr/>
            </p:nvGrpSpPr>
            <p:grpSpPr bwMode="auto">
              <a:xfrm>
                <a:off x="19698143" y="9125738"/>
                <a:ext cx="4574904" cy="2432327"/>
                <a:chOff x="19698143" y="9125738"/>
                <a:chExt cx="4574904" cy="2432327"/>
              </a:xfrm>
            </p:grpSpPr>
            <p:grpSp>
              <p:nvGrpSpPr>
                <p:cNvPr id="66" name="Group 441"/>
                <p:cNvGrpSpPr>
                  <a:grpSpLocks/>
                </p:cNvGrpSpPr>
                <p:nvPr/>
              </p:nvGrpSpPr>
              <p:grpSpPr bwMode="auto">
                <a:xfrm>
                  <a:off x="20459800" y="9473667"/>
                  <a:ext cx="3813247" cy="601969"/>
                  <a:chOff x="5032573" y="2117796"/>
                  <a:chExt cx="2881276" cy="556120"/>
                </a:xfrm>
              </p:grpSpPr>
              <p:sp>
                <p:nvSpPr>
                  <p:cNvPr id="74" name="TextBox 4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32573" y="2418080"/>
                    <a:ext cx="221113" cy="2558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/>
                      <a:t>N</a:t>
                    </a:r>
                  </a:p>
                </p:txBody>
              </p:sp>
              <p:sp>
                <p:nvSpPr>
                  <p:cNvPr id="75" name="TextBox 44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34526" y="2418074"/>
                    <a:ext cx="221113" cy="2558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76" name="TextBox 4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05477" y="2414422"/>
                    <a:ext cx="221113" cy="2558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N</a:t>
                    </a:r>
                  </a:p>
                </p:txBody>
              </p:sp>
              <p:sp>
                <p:nvSpPr>
                  <p:cNvPr id="77" name="TextBox 4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145514" y="2414423"/>
                    <a:ext cx="221113" cy="2558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78" name="TextBox 4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43857" y="2414422"/>
                    <a:ext cx="221113" cy="2558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N</a:t>
                    </a:r>
                  </a:p>
                </p:txBody>
              </p:sp>
              <p:sp>
                <p:nvSpPr>
                  <p:cNvPr id="79" name="TextBox 4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06341" y="2414422"/>
                    <a:ext cx="221113" cy="2558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80" name="TextBox 4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99070" y="2416860"/>
                    <a:ext cx="221113" cy="2558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N</a:t>
                    </a:r>
                  </a:p>
                </p:txBody>
              </p:sp>
              <p:sp>
                <p:nvSpPr>
                  <p:cNvPr id="81" name="TextBox 4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33593" y="2416860"/>
                    <a:ext cx="221113" cy="2558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82" name="TextBox 4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35642" y="2124813"/>
                    <a:ext cx="694277" cy="2558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/>
                      <a:t>EV-Control</a:t>
                    </a:r>
                  </a:p>
                </p:txBody>
              </p:sp>
              <p:sp>
                <p:nvSpPr>
                  <p:cNvPr id="83" name="TextBox 4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00087" y="2117796"/>
                    <a:ext cx="642995" cy="2558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CAXII-KO</a:t>
                    </a:r>
                  </a:p>
                </p:txBody>
              </p:sp>
              <p:cxnSp>
                <p:nvCxnSpPr>
                  <p:cNvPr id="84" name="Straight Connector 83"/>
                  <p:cNvCxnSpPr/>
                  <p:nvPr/>
                </p:nvCxnSpPr>
                <p:spPr bwMode="auto">
                  <a:xfrm flipV="1">
                    <a:off x="5036164" y="2428509"/>
                    <a:ext cx="1395529" cy="733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/>
                  <p:nvPr/>
                </p:nvCxnSpPr>
                <p:spPr bwMode="auto">
                  <a:xfrm flipV="1">
                    <a:off x="6519507" y="2418246"/>
                    <a:ext cx="1394342" cy="733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7" name="Group 482"/>
                <p:cNvGrpSpPr>
                  <a:grpSpLocks/>
                </p:cNvGrpSpPr>
                <p:nvPr/>
              </p:nvGrpSpPr>
              <p:grpSpPr bwMode="auto">
                <a:xfrm>
                  <a:off x="19698143" y="11273195"/>
                  <a:ext cx="4411839" cy="284870"/>
                  <a:chOff x="12225643" y="28538044"/>
                  <a:chExt cx="4411839" cy="284870"/>
                </a:xfrm>
              </p:grpSpPr>
              <p:sp>
                <p:nvSpPr>
                  <p:cNvPr id="69" name="TextBox 4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225643" y="28538044"/>
                    <a:ext cx="563294" cy="27692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/>
                      <a:t>CAFs</a:t>
                    </a:r>
                  </a:p>
                </p:txBody>
              </p:sp>
              <p:sp>
                <p:nvSpPr>
                  <p:cNvPr id="70" name="Text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915289" y="28538519"/>
                    <a:ext cx="271596" cy="27692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/>
                      <a:t>+</a:t>
                    </a:r>
                  </a:p>
                </p:txBody>
              </p:sp>
              <p:sp>
                <p:nvSpPr>
                  <p:cNvPr id="71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338191" y="28542249"/>
                    <a:ext cx="271596" cy="27692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+</a:t>
                    </a:r>
                  </a:p>
                </p:txBody>
              </p:sp>
              <p:sp>
                <p:nvSpPr>
                  <p:cNvPr id="72" name="Text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827202" y="28542249"/>
                    <a:ext cx="271596" cy="27692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/>
                      <a:t>+</a:t>
                    </a:r>
                  </a:p>
                </p:txBody>
              </p:sp>
              <p:sp>
                <p:nvSpPr>
                  <p:cNvPr id="73" name="Text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365886" y="28545985"/>
                    <a:ext cx="271596" cy="27692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/>
                      <a:t>+</a:t>
                    </a:r>
                  </a:p>
                </p:txBody>
              </p:sp>
            </p:grpSp>
            <p:sp>
              <p:nvSpPr>
                <p:cNvPr id="68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21994146" y="9125738"/>
                  <a:ext cx="554968" cy="276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 dirty="0"/>
                    <a:t>T47D</a:t>
                  </a:r>
                </a:p>
              </p:txBody>
            </p:sp>
          </p:grpSp>
          <p:sp>
            <p:nvSpPr>
              <p:cNvPr id="65" name="TextBox 29"/>
              <p:cNvSpPr txBox="1">
                <a:spLocks noChangeArrowheads="1"/>
              </p:cNvSpPr>
              <p:nvPr/>
            </p:nvSpPr>
            <p:spPr bwMode="auto">
              <a:xfrm>
                <a:off x="20003224" y="8672577"/>
                <a:ext cx="230062" cy="343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endParaRPr lang="en-US" sz="1200" dirty="0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1332497" y="5087425"/>
              <a:ext cx="3171914" cy="959577"/>
              <a:chOff x="1332497" y="5087425"/>
              <a:chExt cx="3171914" cy="959577"/>
            </a:xfrm>
          </p:grpSpPr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332497" y="5087425"/>
                <a:ext cx="3171913" cy="541314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332498" y="5741170"/>
                <a:ext cx="3171913" cy="305832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</p:grpSp>
      </p:grpSp>
      <p:sp>
        <p:nvSpPr>
          <p:cNvPr id="86" name="TextBox 85"/>
          <p:cNvSpPr txBox="1"/>
          <p:nvPr/>
        </p:nvSpPr>
        <p:spPr>
          <a:xfrm>
            <a:off x="1252292" y="4385238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2058150" y="6958728"/>
            <a:ext cx="3217837" cy="1730863"/>
            <a:chOff x="4883761" y="4321204"/>
            <a:chExt cx="3217837" cy="1730863"/>
          </a:xfrm>
        </p:grpSpPr>
        <p:grpSp>
          <p:nvGrpSpPr>
            <p:cNvPr id="88" name="Group 462"/>
            <p:cNvGrpSpPr>
              <a:grpSpLocks/>
            </p:cNvGrpSpPr>
            <p:nvPr/>
          </p:nvGrpSpPr>
          <p:grpSpPr bwMode="auto">
            <a:xfrm>
              <a:off x="4940165" y="4572636"/>
              <a:ext cx="2458204" cy="471476"/>
              <a:chOff x="5313545" y="1899050"/>
              <a:chExt cx="1910343" cy="609132"/>
            </a:xfrm>
          </p:grpSpPr>
          <p:cxnSp>
            <p:nvCxnSpPr>
              <p:cNvPr id="96" name="Straight Connector 95"/>
              <p:cNvCxnSpPr/>
              <p:nvPr/>
            </p:nvCxnSpPr>
            <p:spPr bwMode="auto">
              <a:xfrm>
                <a:off x="5991472" y="2232521"/>
                <a:ext cx="55351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 bwMode="auto">
              <a:xfrm>
                <a:off x="6654704" y="2225906"/>
                <a:ext cx="5691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8" name="Group 468"/>
              <p:cNvGrpSpPr>
                <a:grpSpLocks/>
              </p:cNvGrpSpPr>
              <p:nvPr/>
            </p:nvGrpSpPr>
            <p:grpSpPr bwMode="auto">
              <a:xfrm>
                <a:off x="5313545" y="1899050"/>
                <a:ext cx="1844421" cy="609132"/>
                <a:chOff x="5313545" y="1899050"/>
                <a:chExt cx="1844421" cy="609132"/>
              </a:xfrm>
            </p:grpSpPr>
            <p:cxnSp>
              <p:nvCxnSpPr>
                <p:cNvPr id="99" name="Straight Connector 98"/>
                <p:cNvCxnSpPr/>
                <p:nvPr/>
              </p:nvCxnSpPr>
              <p:spPr bwMode="auto">
                <a:xfrm flipV="1">
                  <a:off x="5313545" y="2225906"/>
                  <a:ext cx="5809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0" name="Group 470"/>
                <p:cNvGrpSpPr>
                  <a:grpSpLocks/>
                </p:cNvGrpSpPr>
                <p:nvPr/>
              </p:nvGrpSpPr>
              <p:grpSpPr bwMode="auto">
                <a:xfrm>
                  <a:off x="5329345" y="1899050"/>
                  <a:ext cx="1828621" cy="609132"/>
                  <a:chOff x="5329345" y="1899050"/>
                  <a:chExt cx="1828621" cy="609132"/>
                </a:xfrm>
              </p:grpSpPr>
              <p:sp>
                <p:nvSpPr>
                  <p:cNvPr id="101" name="TextBox 4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75425" y="2215363"/>
                    <a:ext cx="182541" cy="2885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102" name="TextBox 4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29345" y="2215363"/>
                    <a:ext cx="182541" cy="2885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N</a:t>
                    </a:r>
                  </a:p>
                </p:txBody>
              </p:sp>
              <p:sp>
                <p:nvSpPr>
                  <p:cNvPr id="103" name="TextBox 47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52143" y="2219651"/>
                    <a:ext cx="248311" cy="2885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104" name="TextBox 47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991497" y="2218222"/>
                    <a:ext cx="182541" cy="2885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N</a:t>
                    </a:r>
                  </a:p>
                </p:txBody>
              </p:sp>
              <p:sp>
                <p:nvSpPr>
                  <p:cNvPr id="105" name="TextBox 4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21541" y="2218222"/>
                    <a:ext cx="182541" cy="2885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H</a:t>
                    </a:r>
                  </a:p>
                </p:txBody>
              </p:sp>
              <p:sp>
                <p:nvSpPr>
                  <p:cNvPr id="106" name="TextBox 4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54692" y="2218222"/>
                    <a:ext cx="182541" cy="2885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N</a:t>
                    </a:r>
                  </a:p>
                </p:txBody>
              </p:sp>
              <p:sp>
                <p:nvSpPr>
                  <p:cNvPr id="107" name="TextBox 47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57731" y="1899050"/>
                    <a:ext cx="240643" cy="2885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EV</a:t>
                    </a:r>
                  </a:p>
                </p:txBody>
              </p:sp>
              <p:sp>
                <p:nvSpPr>
                  <p:cNvPr id="108" name="TextBox 47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90238" y="1911691"/>
                    <a:ext cx="251168" cy="2885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/>
                      <a:t>KO</a:t>
                    </a:r>
                  </a:p>
                </p:txBody>
              </p:sp>
              <p:sp>
                <p:nvSpPr>
                  <p:cNvPr id="109" name="TextBox 47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53392" y="1903109"/>
                    <a:ext cx="340987" cy="2885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/>
                      <a:t>None</a:t>
                    </a:r>
                  </a:p>
                </p:txBody>
              </p:sp>
            </p:grpSp>
          </p:grpSp>
        </p:grpSp>
        <p:grpSp>
          <p:nvGrpSpPr>
            <p:cNvPr id="89" name="Group 463"/>
            <p:cNvGrpSpPr>
              <a:grpSpLocks/>
            </p:cNvGrpSpPr>
            <p:nvPr/>
          </p:nvGrpSpPr>
          <p:grpSpPr bwMode="auto">
            <a:xfrm>
              <a:off x="7520390" y="5228332"/>
              <a:ext cx="581208" cy="694745"/>
              <a:chOff x="20196815" y="12523695"/>
              <a:chExt cx="724086" cy="861487"/>
            </a:xfrm>
          </p:grpSpPr>
          <p:sp>
            <p:nvSpPr>
              <p:cNvPr id="94" name="TextBox 464"/>
              <p:cNvSpPr txBox="1">
                <a:spLocks noChangeArrowheads="1"/>
              </p:cNvSpPr>
              <p:nvPr/>
            </p:nvSpPr>
            <p:spPr bwMode="auto">
              <a:xfrm>
                <a:off x="20196815" y="12523695"/>
                <a:ext cx="580318" cy="276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 dirty="0">
                    <a:cs typeface="Arial" charset="0"/>
                  </a:rPr>
                  <a:t>CAXII</a:t>
                </a:r>
              </a:p>
            </p:txBody>
          </p:sp>
          <p:sp>
            <p:nvSpPr>
              <p:cNvPr id="95" name="TextBox 465"/>
              <p:cNvSpPr txBox="1">
                <a:spLocks noChangeArrowheads="1"/>
              </p:cNvSpPr>
              <p:nvPr/>
            </p:nvSpPr>
            <p:spPr bwMode="auto">
              <a:xfrm>
                <a:off x="20196816" y="13108254"/>
                <a:ext cx="724085" cy="276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 dirty="0">
                    <a:cs typeface="Arial" charset="0"/>
                  </a:rPr>
                  <a:t>GAPDH</a:t>
                </a:r>
              </a:p>
            </p:txBody>
          </p:sp>
        </p:grpSp>
        <p:sp>
          <p:nvSpPr>
            <p:cNvPr id="90" name="TextBox 23"/>
            <p:cNvSpPr txBox="1">
              <a:spLocks noChangeArrowheads="1"/>
            </p:cNvSpPr>
            <p:nvPr/>
          </p:nvSpPr>
          <p:spPr bwMode="auto">
            <a:xfrm>
              <a:off x="5826649" y="4321204"/>
              <a:ext cx="452144" cy="223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dirty="0"/>
                <a:t>CAFs</a:t>
              </a: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4883761" y="5087425"/>
              <a:ext cx="2646216" cy="964642"/>
              <a:chOff x="4883761" y="5087425"/>
              <a:chExt cx="2646216" cy="964642"/>
            </a:xfrm>
          </p:grpSpPr>
          <p:pic>
            <p:nvPicPr>
              <p:cNvPr id="92" name="Picture 26"/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colorTemperature colorTemp="47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43" t="62297" r="3943" b="9820"/>
              <a:stretch/>
            </p:blipFill>
            <p:spPr bwMode="auto">
              <a:xfrm>
                <a:off x="4883761" y="5087425"/>
                <a:ext cx="2646216" cy="56492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3" name="Picture 92"/>
              <p:cNvPicPr>
                <a:picLocks noChangeAspect="1"/>
              </p:cNvPicPr>
              <p:nvPr/>
            </p:nvPicPr>
            <p:blipFill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colorTemperature colorTemp="47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883761" y="5746282"/>
                <a:ext cx="2646216" cy="305785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</p:grpSp>
      </p:grpSp>
      <p:sp>
        <p:nvSpPr>
          <p:cNvPr id="110" name="TextBox 109"/>
          <p:cNvSpPr txBox="1"/>
          <p:nvPr/>
        </p:nvSpPr>
        <p:spPr>
          <a:xfrm>
            <a:off x="1252208" y="6913025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19710" y="8798703"/>
            <a:ext cx="877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S3 Fig</a:t>
            </a:r>
            <a:endParaRPr lang="en-US" b="1" dirty="0"/>
          </a:p>
        </p:txBody>
      </p:sp>
      <p:sp>
        <p:nvSpPr>
          <p:cNvPr id="112" name="TextBox 414"/>
          <p:cNvSpPr txBox="1">
            <a:spLocks noChangeArrowheads="1"/>
          </p:cNvSpPr>
          <p:nvPr/>
        </p:nvSpPr>
        <p:spPr bwMode="auto">
          <a:xfrm>
            <a:off x="4896648" y="1194630"/>
            <a:ext cx="481047" cy="257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>
                <a:cs typeface="Arial" charset="0"/>
              </a:rPr>
              <a:t>CAIX</a:t>
            </a:r>
          </a:p>
        </p:txBody>
      </p:sp>
      <p:sp>
        <p:nvSpPr>
          <p:cNvPr id="113" name="TextBox 415"/>
          <p:cNvSpPr txBox="1">
            <a:spLocks noChangeArrowheads="1"/>
          </p:cNvSpPr>
          <p:nvPr/>
        </p:nvSpPr>
        <p:spPr bwMode="auto">
          <a:xfrm>
            <a:off x="4899555" y="1575255"/>
            <a:ext cx="647408" cy="257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>
                <a:cs typeface="Arial" charset="0"/>
              </a:rPr>
              <a:t>GAPDH</a:t>
            </a:r>
          </a:p>
        </p:txBody>
      </p:sp>
      <p:sp>
        <p:nvSpPr>
          <p:cNvPr id="114" name="TextBox 414"/>
          <p:cNvSpPr txBox="1">
            <a:spLocks noChangeArrowheads="1"/>
          </p:cNvSpPr>
          <p:nvPr/>
        </p:nvSpPr>
        <p:spPr bwMode="auto">
          <a:xfrm>
            <a:off x="4960155" y="5376146"/>
            <a:ext cx="5865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 smtClean="0">
                <a:cs typeface="Arial" charset="0"/>
              </a:rPr>
              <a:t>CAXII</a:t>
            </a:r>
            <a:endParaRPr lang="en-US" sz="1200" dirty="0">
              <a:cs typeface="Arial" charset="0"/>
            </a:endParaRPr>
          </a:p>
        </p:txBody>
      </p:sp>
      <p:sp>
        <p:nvSpPr>
          <p:cNvPr id="115" name="TextBox 415"/>
          <p:cNvSpPr txBox="1">
            <a:spLocks noChangeArrowheads="1"/>
          </p:cNvSpPr>
          <p:nvPr/>
        </p:nvSpPr>
        <p:spPr bwMode="auto">
          <a:xfrm>
            <a:off x="4963062" y="5896677"/>
            <a:ext cx="647408" cy="257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>
                <a:cs typeface="Arial" charset="0"/>
              </a:rPr>
              <a:t>GAPDH</a:t>
            </a:r>
          </a:p>
        </p:txBody>
      </p:sp>
    </p:spTree>
    <p:extLst>
      <p:ext uri="{BB962C8B-B14F-4D97-AF65-F5344CB8AC3E}">
        <p14:creationId xmlns:p14="http://schemas.microsoft.com/office/powerpoint/2010/main" val="445568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Macintosh PowerPoint</Application>
  <PresentationFormat>On-screen Show (4:3)</PresentationFormat>
  <Paragraphs>65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Frost</dc:creator>
  <cp:lastModifiedBy>Susan Frost</cp:lastModifiedBy>
  <cp:revision>1</cp:revision>
  <dcterms:created xsi:type="dcterms:W3CDTF">2018-06-13T18:15:21Z</dcterms:created>
  <dcterms:modified xsi:type="dcterms:W3CDTF">2018-06-13T18:16:03Z</dcterms:modified>
</cp:coreProperties>
</file>