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9" r:id="rId2"/>
  </p:sldIdLst>
  <p:sldSz cx="18288000" cy="13716000"/>
  <p:notesSz cx="7315200" cy="96012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 userDrawn="1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3D3DFF"/>
    <a:srgbClr val="8FFFFF"/>
    <a:srgbClr val="FF33CC"/>
    <a:srgbClr val="F28A28"/>
    <a:srgbClr val="B76F31"/>
    <a:srgbClr val="990099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0" autoAdjust="0"/>
    <p:restoredTop sz="94660"/>
  </p:normalViewPr>
  <p:slideViewPr>
    <p:cSldViewPr>
      <p:cViewPr varScale="1">
        <p:scale>
          <a:sx n="41" d="100"/>
          <a:sy n="41" d="100"/>
        </p:scale>
        <p:origin x="1230" y="84"/>
      </p:cViewPr>
      <p:guideLst>
        <p:guide orient="horz" pos="4176"/>
        <p:guide pos="576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cc-dfs-vp01.osumc.edu\shared\Users\cha149\ELISA\BIKE%20ELISA%20WC0531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trendline>
            <c:trendlineType val="linear"/>
            <c:dispRSqr val="1"/>
            <c:dispEq val="1"/>
            <c:trendlineLbl>
              <c:layout>
                <c:manualLayout>
                  <c:x val="4.0160396617089499E-2"/>
                  <c:y val="-0.103143483179859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2800"/>
                  </a:pPr>
                  <a:endParaRPr lang="en-US"/>
                </a:p>
              </c:txPr>
            </c:trendlineLbl>
          </c:trendline>
          <c:xVal>
            <c:numRef>
              <c:f>'Plate 1 - Sheet1'!$F$77:$F$81</c:f>
              <c:numCache>
                <c:formatCode>General</c:formatCode>
                <c:ptCount val="5"/>
                <c:pt idx="0">
                  <c:v>0.11749999999999999</c:v>
                </c:pt>
                <c:pt idx="1">
                  <c:v>0.1205</c:v>
                </c:pt>
                <c:pt idx="2">
                  <c:v>0.16950000000000001</c:v>
                </c:pt>
                <c:pt idx="3">
                  <c:v>0.312</c:v>
                </c:pt>
                <c:pt idx="4">
                  <c:v>0.41249999999999998</c:v>
                </c:pt>
              </c:numCache>
            </c:numRef>
          </c:xVal>
          <c:yVal>
            <c:numRef>
              <c:f>'Plate 1 - Sheet1'!$G$77:$G$81</c:f>
              <c:numCache>
                <c:formatCode>General</c:formatCode>
                <c:ptCount val="5"/>
                <c:pt idx="0">
                  <c:v>0</c:v>
                </c:pt>
                <c:pt idx="1">
                  <c:v>1560</c:v>
                </c:pt>
                <c:pt idx="2">
                  <c:v>3125</c:v>
                </c:pt>
                <c:pt idx="3">
                  <c:v>6250</c:v>
                </c:pt>
                <c:pt idx="4">
                  <c:v>12500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80D-4DA4-8D32-B318984DD6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880792"/>
        <c:axId val="145877264"/>
      </c:scatterChart>
      <c:valAx>
        <c:axId val="145880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2800"/>
            </a:pPr>
            <a:endParaRPr lang="en-US"/>
          </a:p>
        </c:txPr>
        <c:crossAx val="145877264"/>
        <c:crosses val="autoZero"/>
        <c:crossBetween val="midCat"/>
      </c:valAx>
      <c:valAx>
        <c:axId val="14587726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2400"/>
            </a:pPr>
            <a:endParaRPr lang="en-US"/>
          </a:p>
        </c:txPr>
        <c:crossAx val="145880792"/>
        <c:crosses val="autoZero"/>
        <c:crossBetween val="midCat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414369666323399E-2"/>
          <c:y val="4.3474515282363901E-2"/>
          <c:w val="0.90255974062397804"/>
          <c:h val="0.81696913893827805"/>
        </c:manualLayout>
      </c:layout>
      <c:lineChart>
        <c:grouping val="standard"/>
        <c:varyColors val="0"/>
        <c:ser>
          <c:idx val="0"/>
          <c:order val="0"/>
          <c:tx>
            <c:strRef>
              <c:f>'Plate 1 - Sheet1'!$A$193</c:f>
              <c:strCache>
                <c:ptCount val="1"/>
                <c:pt idx="0">
                  <c:v>s.c.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circle"/>
            <c:size val="1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cat>
            <c:strRef>
              <c:f>'Plate 1 - Sheet1'!$B$192:$G$192</c:f>
              <c:strCache>
                <c:ptCount val="6"/>
                <c:pt idx="0">
                  <c:v>0h</c:v>
                </c:pt>
                <c:pt idx="1">
                  <c:v>0.5h</c:v>
                </c:pt>
                <c:pt idx="2">
                  <c:v>1.5h</c:v>
                </c:pt>
                <c:pt idx="3">
                  <c:v>6h</c:v>
                </c:pt>
                <c:pt idx="4">
                  <c:v>24h</c:v>
                </c:pt>
                <c:pt idx="5">
                  <c:v>48h</c:v>
                </c:pt>
              </c:strCache>
            </c:strRef>
          </c:cat>
          <c:val>
            <c:numRef>
              <c:f>'Plate 1 - Sheet1'!$B$193:$G$193</c:f>
              <c:numCache>
                <c:formatCode>General</c:formatCode>
                <c:ptCount val="6"/>
                <c:pt idx="0">
                  <c:v>18</c:v>
                </c:pt>
                <c:pt idx="1">
                  <c:v>33</c:v>
                </c:pt>
                <c:pt idx="2">
                  <c:v>30</c:v>
                </c:pt>
                <c:pt idx="3">
                  <c:v>12</c:v>
                </c:pt>
                <c:pt idx="4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2D2-4E82-BE3F-291FA066EF4D}"/>
            </c:ext>
          </c:extLst>
        </c:ser>
        <c:ser>
          <c:idx val="1"/>
          <c:order val="1"/>
          <c:tx>
            <c:strRef>
              <c:f>'Plate 1 - Sheet1'!$A$194</c:f>
              <c:strCache>
                <c:ptCount val="1"/>
                <c:pt idx="0">
                  <c:v>i.p.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square"/>
            <c:size val="10"/>
            <c:spPr>
              <a:solidFill>
                <a:srgbClr val="FF0000"/>
              </a:solidFill>
              <a:ln w="19050">
                <a:solidFill>
                  <a:srgbClr val="FF0000"/>
                </a:solidFill>
              </a:ln>
            </c:spPr>
          </c:marker>
          <c:cat>
            <c:strRef>
              <c:f>'Plate 1 - Sheet1'!$B$192:$G$192</c:f>
              <c:strCache>
                <c:ptCount val="6"/>
                <c:pt idx="0">
                  <c:v>0h</c:v>
                </c:pt>
                <c:pt idx="1">
                  <c:v>0.5h</c:v>
                </c:pt>
                <c:pt idx="2">
                  <c:v>1.5h</c:v>
                </c:pt>
                <c:pt idx="3">
                  <c:v>6h</c:v>
                </c:pt>
                <c:pt idx="4">
                  <c:v>24h</c:v>
                </c:pt>
                <c:pt idx="5">
                  <c:v>48h</c:v>
                </c:pt>
              </c:strCache>
            </c:strRef>
          </c:cat>
          <c:val>
            <c:numRef>
              <c:f>'Plate 1 - Sheet1'!$B$194:$G$194</c:f>
              <c:numCache>
                <c:formatCode>General</c:formatCode>
                <c:ptCount val="6"/>
                <c:pt idx="0">
                  <c:v>18</c:v>
                </c:pt>
                <c:pt idx="1">
                  <c:v>45</c:v>
                </c:pt>
                <c:pt idx="2">
                  <c:v>6</c:v>
                </c:pt>
                <c:pt idx="3">
                  <c:v>1</c:v>
                </c:pt>
                <c:pt idx="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2D2-4E82-BE3F-291FA066EF4D}"/>
            </c:ext>
          </c:extLst>
        </c:ser>
        <c:ser>
          <c:idx val="2"/>
          <c:order val="2"/>
          <c:tx>
            <c:strRef>
              <c:f>'Plate 1 - Sheet1'!$A$195</c:f>
              <c:strCache>
                <c:ptCount val="1"/>
                <c:pt idx="0">
                  <c:v>i.v.</c:v>
                </c:pt>
              </c:strCache>
            </c:strRef>
          </c:tx>
          <c:spPr>
            <a:ln>
              <a:solidFill>
                <a:srgbClr val="00FF00"/>
              </a:solidFill>
            </a:ln>
          </c:spPr>
          <c:marker>
            <c:spPr>
              <a:solidFill>
                <a:srgbClr val="00FF00"/>
              </a:solidFill>
              <a:ln w="19050">
                <a:solidFill>
                  <a:srgbClr val="00FF00"/>
                </a:solidFill>
              </a:ln>
            </c:spPr>
          </c:marker>
          <c:cat>
            <c:strRef>
              <c:f>'Plate 1 - Sheet1'!$B$192:$G$192</c:f>
              <c:strCache>
                <c:ptCount val="6"/>
                <c:pt idx="0">
                  <c:v>0h</c:v>
                </c:pt>
                <c:pt idx="1">
                  <c:v>0.5h</c:v>
                </c:pt>
                <c:pt idx="2">
                  <c:v>1.5h</c:v>
                </c:pt>
                <c:pt idx="3">
                  <c:v>6h</c:v>
                </c:pt>
                <c:pt idx="4">
                  <c:v>24h</c:v>
                </c:pt>
                <c:pt idx="5">
                  <c:v>48h</c:v>
                </c:pt>
              </c:strCache>
            </c:strRef>
          </c:cat>
          <c:val>
            <c:numRef>
              <c:f>'Plate 1 - Sheet1'!$B$195:$G$195</c:f>
              <c:numCache>
                <c:formatCode>General</c:formatCode>
                <c:ptCount val="6"/>
                <c:pt idx="0">
                  <c:v>18</c:v>
                </c:pt>
                <c:pt idx="1">
                  <c:v>46</c:v>
                </c:pt>
                <c:pt idx="2">
                  <c:v>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2D2-4E82-BE3F-291FA066EF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875696"/>
        <c:axId val="145874912"/>
      </c:lineChart>
      <c:catAx>
        <c:axId val="1458756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2800"/>
            </a:pPr>
            <a:endParaRPr lang="en-US"/>
          </a:p>
        </c:txPr>
        <c:crossAx val="145874912"/>
        <c:crosses val="autoZero"/>
        <c:auto val="1"/>
        <c:lblAlgn val="ctr"/>
        <c:lblOffset val="100"/>
        <c:noMultiLvlLbl val="0"/>
      </c:catAx>
      <c:valAx>
        <c:axId val="145874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2400"/>
            </a:pPr>
            <a:endParaRPr lang="en-US"/>
          </a:p>
        </c:txPr>
        <c:crossAx val="1458756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702017123610302"/>
          <c:y val="2.63917111167556E-2"/>
          <c:w val="0.20056046625759499"/>
          <c:h val="0.296678731690797"/>
        </c:manualLayout>
      </c:layout>
      <c:overlay val="0"/>
      <c:txPr>
        <a:bodyPr/>
        <a:lstStyle/>
        <a:p>
          <a:pPr>
            <a:defRPr sz="3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65101-6214-46CE-B347-40723F67B3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680FE-2DCA-4C65-AA7C-B97801A8E7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6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680FE-2DCA-4C65-AA7C-B97801A8E7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53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260851"/>
            <a:ext cx="15544800" cy="29400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7772400"/>
            <a:ext cx="128016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1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114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0" y="1098550"/>
            <a:ext cx="8229600" cy="23406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098550"/>
            <a:ext cx="24384000" cy="234061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5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00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8813801"/>
            <a:ext cx="15544800" cy="2724150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5813427"/>
            <a:ext cx="15544800" cy="3000374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64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6400801"/>
            <a:ext cx="16306800" cy="18103850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440400" y="6400801"/>
            <a:ext cx="16306800" cy="18103850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76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49276"/>
            <a:ext cx="164592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070226"/>
            <a:ext cx="8080376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349750"/>
            <a:ext cx="8080376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1" y="3070226"/>
            <a:ext cx="8083550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1" y="4349750"/>
            <a:ext cx="8083550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54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546100"/>
            <a:ext cx="6016626" cy="23241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546101"/>
            <a:ext cx="10223500" cy="11706226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1" y="2870201"/>
            <a:ext cx="6016626" cy="9382126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3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9601200"/>
            <a:ext cx="10972800" cy="1133476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1225550"/>
            <a:ext cx="10972800" cy="822960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10734676"/>
            <a:ext cx="10972800" cy="1609724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85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49276"/>
            <a:ext cx="16459200" cy="22860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200401"/>
            <a:ext cx="16459200" cy="9051926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12712701"/>
            <a:ext cx="4267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6DCE3-BD69-4D17-8CBB-5843BEB2A3A6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12712701"/>
            <a:ext cx="5791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12712701"/>
            <a:ext cx="4267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9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800" rtl="0" eaLnBrk="1" latinLnBrk="0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900" indent="-5715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0" y="-6626"/>
            <a:ext cx="5416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Figure S6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62540" y="3977255"/>
            <a:ext cx="2520062" cy="606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Rectangle 75"/>
          <p:cNvSpPr/>
          <p:nvPr/>
        </p:nvSpPr>
        <p:spPr>
          <a:xfrm>
            <a:off x="6538601" y="5461957"/>
            <a:ext cx="1371600" cy="976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7870146" y="2208733"/>
            <a:ext cx="435654" cy="540832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en-US"/>
          </a:p>
        </p:txBody>
      </p:sp>
      <p:cxnSp>
        <p:nvCxnSpPr>
          <p:cNvPr id="78" name="Straight Arrow Connector 77"/>
          <p:cNvCxnSpPr/>
          <p:nvPr/>
        </p:nvCxnSpPr>
        <p:spPr>
          <a:xfrm flipV="1">
            <a:off x="8839200" y="1524000"/>
            <a:ext cx="0" cy="7798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8470289" y="1353057"/>
            <a:ext cx="10186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492594" y="990600"/>
            <a:ext cx="21780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Substrate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9395369" y="1065453"/>
            <a:ext cx="15166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767" y="850383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381000" y="6324600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517998" y="2768024"/>
            <a:ext cx="127971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6xHis</a:t>
            </a:r>
          </a:p>
        </p:txBody>
      </p:sp>
      <p:sp>
        <p:nvSpPr>
          <p:cNvPr id="93" name="Freeform 92"/>
          <p:cNvSpPr/>
          <p:nvPr/>
        </p:nvSpPr>
        <p:spPr>
          <a:xfrm>
            <a:off x="7268817" y="2864355"/>
            <a:ext cx="457200" cy="359236"/>
          </a:xfrm>
          <a:custGeom>
            <a:avLst/>
            <a:gdLst>
              <a:gd name="connsiteX0" fmla="*/ 0 w 457200"/>
              <a:gd name="connsiteY0" fmla="*/ 359236 h 359236"/>
              <a:gd name="connsiteX1" fmla="*/ 99392 w 457200"/>
              <a:gd name="connsiteY1" fmla="*/ 239967 h 359236"/>
              <a:gd name="connsiteX2" fmla="*/ 159026 w 457200"/>
              <a:gd name="connsiteY2" fmla="*/ 180332 h 359236"/>
              <a:gd name="connsiteX3" fmla="*/ 178905 w 457200"/>
              <a:gd name="connsiteY3" fmla="*/ 120697 h 359236"/>
              <a:gd name="connsiteX4" fmla="*/ 417444 w 457200"/>
              <a:gd name="connsiteY4" fmla="*/ 1428 h 359236"/>
              <a:gd name="connsiteX5" fmla="*/ 457200 w 457200"/>
              <a:gd name="connsiteY5" fmla="*/ 1428 h 359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200" h="359236">
                <a:moveTo>
                  <a:pt x="0" y="359236"/>
                </a:moveTo>
                <a:cubicBezTo>
                  <a:pt x="33131" y="319480"/>
                  <a:pt x="65010" y="278646"/>
                  <a:pt x="99392" y="239967"/>
                </a:cubicBezTo>
                <a:cubicBezTo>
                  <a:pt x="118069" y="218956"/>
                  <a:pt x="143432" y="203723"/>
                  <a:pt x="159026" y="180332"/>
                </a:cubicBezTo>
                <a:cubicBezTo>
                  <a:pt x="170649" y="162897"/>
                  <a:pt x="164089" y="135513"/>
                  <a:pt x="178905" y="120697"/>
                </a:cubicBezTo>
                <a:cubicBezTo>
                  <a:pt x="243686" y="55916"/>
                  <a:pt x="331216" y="22985"/>
                  <a:pt x="417444" y="1428"/>
                </a:cubicBezTo>
                <a:cubicBezTo>
                  <a:pt x="430300" y="-1786"/>
                  <a:pt x="443948" y="1428"/>
                  <a:pt x="457200" y="142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7772400" y="2209800"/>
            <a:ext cx="3810000" cy="553998"/>
          </a:xfrm>
          <a:prstGeom prst="rect">
            <a:avLst/>
          </a:prstGeom>
          <a:noFill/>
        </p:spPr>
        <p:txBody>
          <a:bodyPr wrap="square" lIns="182880" tIns="91440" rIns="182880" bIns="91440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Ni</a:t>
            </a:r>
            <a:r>
              <a:rPr lang="en-US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-HRP </a:t>
            </a:r>
          </a:p>
        </p:txBody>
      </p:sp>
      <p:grpSp>
        <p:nvGrpSpPr>
          <p:cNvPr id="101" name="Group 100"/>
          <p:cNvGrpSpPr/>
          <p:nvPr/>
        </p:nvGrpSpPr>
        <p:grpSpPr>
          <a:xfrm>
            <a:off x="542341" y="7239000"/>
            <a:ext cx="7487531" cy="6128978"/>
            <a:chOff x="10797743" y="3931355"/>
            <a:chExt cx="5204257" cy="4613222"/>
          </a:xfrm>
        </p:grpSpPr>
        <p:graphicFrame>
          <p:nvGraphicFramePr>
            <p:cNvPr id="102" name="Chart 10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43880360"/>
                </p:ext>
              </p:extLst>
            </p:nvPr>
          </p:nvGraphicFramePr>
          <p:xfrm>
            <a:off x="11201400" y="3931355"/>
            <a:ext cx="4800600" cy="41896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03" name="TextBox 102"/>
            <p:cNvSpPr txBox="1"/>
            <p:nvPr/>
          </p:nvSpPr>
          <p:spPr>
            <a:xfrm>
              <a:off x="13639579" y="8058090"/>
              <a:ext cx="787981" cy="4864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O.D.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 rot="16200000">
              <a:off x="9090107" y="5699874"/>
              <a:ext cx="3864510" cy="4492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Concentration (ng/mL)</a:t>
              </a:r>
            </a:p>
          </p:txBody>
        </p:sp>
      </p:grpSp>
      <p:graphicFrame>
        <p:nvGraphicFramePr>
          <p:cNvPr id="105" name="Chart 10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406663"/>
              </p:ext>
            </p:extLst>
          </p:nvPr>
        </p:nvGraphicFramePr>
        <p:xfrm>
          <a:off x="10744200" y="6553200"/>
          <a:ext cx="6705600" cy="655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6" name="TextBox 105"/>
          <p:cNvSpPr txBox="1"/>
          <p:nvPr/>
        </p:nvSpPr>
        <p:spPr>
          <a:xfrm>
            <a:off x="9296400" y="6324600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07" name="TextBox 106"/>
          <p:cNvSpPr txBox="1"/>
          <p:nvPr/>
        </p:nvSpPr>
        <p:spPr>
          <a:xfrm rot="16200000">
            <a:off x="8085257" y="9364543"/>
            <a:ext cx="4135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% Injected Dose/g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24AECA4-05DB-4035-92C5-9CB041B4BA57}"/>
              </a:ext>
            </a:extLst>
          </p:cNvPr>
          <p:cNvCxnSpPr>
            <a:endCxn id="76" idx="1"/>
          </p:cNvCxnSpPr>
          <p:nvPr/>
        </p:nvCxnSpPr>
        <p:spPr>
          <a:xfrm>
            <a:off x="6538601" y="4297639"/>
            <a:ext cx="0" cy="1213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450DEA1-6FCC-49E3-A62D-204450DB87F1}"/>
              </a:ext>
            </a:extLst>
          </p:cNvPr>
          <p:cNvCxnSpPr/>
          <p:nvPr/>
        </p:nvCxnSpPr>
        <p:spPr>
          <a:xfrm>
            <a:off x="7910201" y="4327456"/>
            <a:ext cx="0" cy="1213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411200" y="12805194"/>
            <a:ext cx="271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Time (hour)</a:t>
            </a:r>
          </a:p>
        </p:txBody>
      </p:sp>
    </p:spTree>
    <p:extLst>
      <p:ext uri="{BB962C8B-B14F-4D97-AF65-F5344CB8AC3E}">
        <p14:creationId xmlns:p14="http://schemas.microsoft.com/office/powerpoint/2010/main" val="215751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71964</TotalTime>
  <Words>32</Words>
  <Application>Microsoft Office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OSUMC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Wing</cp:lastModifiedBy>
  <cp:revision>303</cp:revision>
  <cp:lastPrinted>2015-02-13T15:49:42Z</cp:lastPrinted>
  <dcterms:created xsi:type="dcterms:W3CDTF">2014-10-09T20:13:55Z</dcterms:created>
  <dcterms:modified xsi:type="dcterms:W3CDTF">2018-04-30T02:23:58Z</dcterms:modified>
</cp:coreProperties>
</file>