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6" r:id="rId1"/>
  </p:sldMasterIdLst>
  <p:sldIdLst>
    <p:sldId id="281" r:id="rId2"/>
    <p:sldId id="282" r:id="rId3"/>
    <p:sldId id="283" r:id="rId4"/>
    <p:sldId id="278" r:id="rId5"/>
    <p:sldId id="268" r:id="rId6"/>
    <p:sldId id="269" r:id="rId7"/>
    <p:sldId id="267" r:id="rId8"/>
    <p:sldId id="270" r:id="rId9"/>
    <p:sldId id="271" r:id="rId10"/>
    <p:sldId id="261" r:id="rId11"/>
    <p:sldId id="263" r:id="rId12"/>
  </p:sldIdLst>
  <p:sldSz cx="6858000" cy="9906000" type="A4"/>
  <p:notesSz cx="6858000" cy="994727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3242" autoAdjust="0"/>
    <p:restoredTop sz="94714"/>
  </p:normalViewPr>
  <p:slideViewPr>
    <p:cSldViewPr snapToGrid="0" snapToObjects="1">
      <p:cViewPr varScale="1">
        <p:scale>
          <a:sx n="73" d="100"/>
          <a:sy n="73" d="100"/>
        </p:scale>
        <p:origin x="-1428" y="-96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6672F-69C1-B440-AAFF-36F61407BC35}" type="datetimeFigureOut">
              <a:rPr kumimoji="1" lang="zh-CN" altLang="en-US" smtClean="0"/>
              <a:t>2018/5/31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0AC8C-C43B-7848-8601-FB6F85E9C89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65524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6672F-69C1-B440-AAFF-36F61407BC35}" type="datetimeFigureOut">
              <a:rPr kumimoji="1" lang="zh-CN" altLang="en-US" smtClean="0"/>
              <a:t>2018/5/31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0AC8C-C43B-7848-8601-FB6F85E9C89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6691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6672F-69C1-B440-AAFF-36F61407BC35}" type="datetimeFigureOut">
              <a:rPr kumimoji="1" lang="zh-CN" altLang="en-US" smtClean="0"/>
              <a:t>2018/5/31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0AC8C-C43B-7848-8601-FB6F85E9C89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39571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6672F-69C1-B440-AAFF-36F61407BC35}" type="datetimeFigureOut">
              <a:rPr kumimoji="1" lang="zh-CN" altLang="en-US" smtClean="0"/>
              <a:t>2018/5/31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0AC8C-C43B-7848-8601-FB6F85E9C89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57952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6672F-69C1-B440-AAFF-36F61407BC35}" type="datetimeFigureOut">
              <a:rPr kumimoji="1" lang="zh-CN" altLang="en-US" smtClean="0"/>
              <a:t>2018/5/31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0AC8C-C43B-7848-8601-FB6F85E9C89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870233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6672F-69C1-B440-AAFF-36F61407BC35}" type="datetimeFigureOut">
              <a:rPr kumimoji="1" lang="zh-CN" altLang="en-US" smtClean="0"/>
              <a:t>2018/5/31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0AC8C-C43B-7848-8601-FB6F85E9C89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99523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6672F-69C1-B440-AAFF-36F61407BC35}" type="datetimeFigureOut">
              <a:rPr kumimoji="1" lang="zh-CN" altLang="en-US" smtClean="0"/>
              <a:t>2018/5/31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0AC8C-C43B-7848-8601-FB6F85E9C89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0731210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6672F-69C1-B440-AAFF-36F61407BC35}" type="datetimeFigureOut">
              <a:rPr kumimoji="1" lang="zh-CN" altLang="en-US" smtClean="0"/>
              <a:t>2018/5/31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0AC8C-C43B-7848-8601-FB6F85E9C89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72016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6672F-69C1-B440-AAFF-36F61407BC35}" type="datetimeFigureOut">
              <a:rPr kumimoji="1" lang="zh-CN" altLang="en-US" smtClean="0"/>
              <a:t>2018/5/31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0AC8C-C43B-7848-8601-FB6F85E9C89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538332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6672F-69C1-B440-AAFF-36F61407BC35}" type="datetimeFigureOut">
              <a:rPr kumimoji="1" lang="zh-CN" altLang="en-US" smtClean="0"/>
              <a:t>2018/5/31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0AC8C-C43B-7848-8601-FB6F85E9C89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56560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6672F-69C1-B440-AAFF-36F61407BC35}" type="datetimeFigureOut">
              <a:rPr kumimoji="1" lang="zh-CN" altLang="en-US" smtClean="0"/>
              <a:t>2018/5/31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0AC8C-C43B-7848-8601-FB6F85E9C89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40302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6672F-69C1-B440-AAFF-36F61407BC35}" type="datetimeFigureOut">
              <a:rPr kumimoji="1" lang="zh-CN" altLang="en-US" smtClean="0"/>
              <a:t>2018/5/31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0AC8C-C43B-7848-8601-FB6F85E9C894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99049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ti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t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472" y="313813"/>
            <a:ext cx="5401056" cy="7787640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D0C8BF39-B5E3-4994-8D72-205DC455D3A6}"/>
              </a:ext>
            </a:extLst>
          </p:cNvPr>
          <p:cNvSpPr txBox="1"/>
          <p:nvPr/>
        </p:nvSpPr>
        <p:spPr>
          <a:xfrm>
            <a:off x="0" y="8343189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b="1" dirty="0" smtClean="0"/>
              <a:t>Figure S1 </a:t>
            </a:r>
            <a:r>
              <a:rPr lang="en-US" altLang="zh-CN" b="1" dirty="0"/>
              <a:t>Non-mosaic mutations at target sites revealed by Sanger sequencing in all Cas9 edited T0 lines chosen for </a:t>
            </a:r>
            <a:r>
              <a:rPr lang="en-US" altLang="zh-CN" b="1" dirty="0" smtClean="0"/>
              <a:t>WGS.</a:t>
            </a:r>
            <a:endParaRPr lang="zh-CN" altLang="zh-CN" dirty="0"/>
          </a:p>
        </p:txBody>
      </p:sp>
    </p:spTree>
    <p:extLst>
      <p:ext uri="{BB962C8B-B14F-4D97-AF65-F5344CB8AC3E}">
        <p14:creationId xmlns:p14="http://schemas.microsoft.com/office/powerpoint/2010/main" val="93572337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0" y="5622356"/>
            <a:ext cx="685799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b="1" dirty="0"/>
              <a:t>Figure S8 </a:t>
            </a:r>
            <a:r>
              <a:rPr lang="en-US" altLang="zh-CN" sz="1600" b="1" dirty="0"/>
              <a:t>Mapped T-DNA insertion site for each T0 line. </a:t>
            </a:r>
            <a:r>
              <a:rPr lang="en-US" altLang="zh-CN" sz="1600" dirty="0"/>
              <a:t>T-DNA insertion sites are shown in black lines. Samples with more than 1 T-DNA insertion are marked in red.</a:t>
            </a:r>
            <a:endParaRPr lang="zh-CN" altLang="zh-CN" sz="1600" dirty="0"/>
          </a:p>
          <a:p>
            <a:endParaRPr lang="zh-CN" altLang="en-US" sz="1600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280" y="694133"/>
            <a:ext cx="6120384" cy="4680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3216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0" y="8171041"/>
            <a:ext cx="68580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b="1" dirty="0"/>
              <a:t>Figure S9 </a:t>
            </a:r>
            <a:r>
              <a:rPr lang="en-US" altLang="zh-CN" sz="1600" b="1" dirty="0"/>
              <a:t>Alignment of top candidate off-target sites to the target sites based on WGS-discovered mutations in Cas9 T0 lines. </a:t>
            </a:r>
            <a:r>
              <a:rPr lang="en-US" altLang="zh-CN" sz="1600" dirty="0"/>
              <a:t>The putative off-target sites are aligned with the on-target sequences. They are identified based on meeting three criteria: (1) contain a PAM (NGG for Cas9), (2) allow up to 10 </a:t>
            </a:r>
            <a:r>
              <a:rPr lang="en-US" altLang="zh-CN" sz="1600" dirty="0" err="1"/>
              <a:t>nt</a:t>
            </a:r>
            <a:r>
              <a:rPr lang="en-US" altLang="zh-CN" sz="1600" dirty="0"/>
              <a:t> mismatches with the on-target sequences (20 </a:t>
            </a:r>
            <a:r>
              <a:rPr lang="en-US" altLang="zh-CN" sz="1600" dirty="0" err="1"/>
              <a:t>nt</a:t>
            </a:r>
            <a:r>
              <a:rPr lang="en-US" altLang="zh-CN" sz="1600" dirty="0"/>
              <a:t> for Cas9 and 23 </a:t>
            </a:r>
            <a:r>
              <a:rPr lang="en-US" altLang="zh-CN" sz="1600" dirty="0" err="1"/>
              <a:t>nt</a:t>
            </a:r>
            <a:r>
              <a:rPr lang="en-US" altLang="zh-CN" sz="1600" dirty="0"/>
              <a:t> for Cpf1) and (3) contain mutations in these sequences</a:t>
            </a:r>
            <a:r>
              <a:rPr lang="en-US" altLang="zh-CN" sz="1600" dirty="0" smtClean="0"/>
              <a:t>.</a:t>
            </a:r>
            <a:endParaRPr lang="zh-CN" altLang="en-US" sz="16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238"/>
          <a:stretch/>
        </p:blipFill>
        <p:spPr>
          <a:xfrm>
            <a:off x="257878" y="412318"/>
            <a:ext cx="6342245" cy="7694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1951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472" y="313813"/>
            <a:ext cx="5401056" cy="7626096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D0C8BF39-B5E3-4994-8D72-205DC455D3A6}"/>
              </a:ext>
            </a:extLst>
          </p:cNvPr>
          <p:cNvSpPr txBox="1"/>
          <p:nvPr/>
        </p:nvSpPr>
        <p:spPr>
          <a:xfrm>
            <a:off x="0" y="8168497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b="1" dirty="0"/>
              <a:t>Figure </a:t>
            </a:r>
            <a:r>
              <a:rPr lang="en-US" altLang="zh-CN" b="1" dirty="0" smtClean="0"/>
              <a:t>S</a:t>
            </a:r>
            <a:r>
              <a:rPr lang="en-US" altLang="zh-CN" b="1" dirty="0" smtClean="0"/>
              <a:t>1 </a:t>
            </a:r>
            <a:r>
              <a:rPr lang="en-US" altLang="zh-CN" b="1" dirty="0"/>
              <a:t>Non-mosaic mutations at target sites revealed by Sanger sequencing in all Cas9 edited T0 lines chosen for WGS</a:t>
            </a:r>
            <a:r>
              <a:rPr lang="en-US" altLang="zh-CN" b="1" dirty="0" smtClean="0"/>
              <a:t>. </a:t>
            </a:r>
            <a:r>
              <a:rPr lang="en-US" dirty="0" smtClean="0">
                <a:solidFill>
                  <a:srgbClr val="0000FF"/>
                </a:solidFill>
              </a:rPr>
              <a:t>(</a:t>
            </a:r>
            <a:r>
              <a:rPr lang="en-US" dirty="0">
                <a:solidFill>
                  <a:srgbClr val="0000FF"/>
                </a:solidFill>
              </a:rPr>
              <a:t>c</a:t>
            </a:r>
            <a:r>
              <a:rPr lang="en-US" altLang="zh-CN" dirty="0">
                <a:solidFill>
                  <a:srgbClr val="0000FF"/>
                </a:solidFill>
              </a:rPr>
              <a:t>ontinued</a:t>
            </a:r>
            <a:r>
              <a:rPr lang="en-US" dirty="0">
                <a:solidFill>
                  <a:srgbClr val="0000FF"/>
                </a:solidFill>
              </a:rPr>
              <a:t>)</a:t>
            </a:r>
            <a:endParaRPr lang="zh-CN" alt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616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472" y="606038"/>
            <a:ext cx="5401056" cy="5129784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D0C8BF39-B5E3-4994-8D72-205DC455D3A6}"/>
              </a:ext>
            </a:extLst>
          </p:cNvPr>
          <p:cNvSpPr txBox="1"/>
          <p:nvPr/>
        </p:nvSpPr>
        <p:spPr>
          <a:xfrm>
            <a:off x="0" y="6026875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b="1" dirty="0"/>
              <a:t>Figure S1 </a:t>
            </a:r>
            <a:r>
              <a:rPr lang="en-US" altLang="zh-CN" b="1" dirty="0"/>
              <a:t>Non-mosaic mutations at target sites revealed by Sanger sequencing in all Cas9 edited T0 lines chosen for WGS</a:t>
            </a:r>
            <a:r>
              <a:rPr lang="en-US" altLang="zh-CN" b="1" dirty="0" smtClean="0"/>
              <a:t>. </a:t>
            </a:r>
            <a:r>
              <a:rPr lang="en-US" dirty="0" smtClean="0">
                <a:solidFill>
                  <a:srgbClr val="0000FF"/>
                </a:solidFill>
              </a:rPr>
              <a:t>(</a:t>
            </a:r>
            <a:r>
              <a:rPr lang="en-US" dirty="0">
                <a:solidFill>
                  <a:srgbClr val="0000FF"/>
                </a:solidFill>
              </a:rPr>
              <a:t>c</a:t>
            </a:r>
            <a:r>
              <a:rPr lang="en-US" altLang="zh-CN" dirty="0">
                <a:solidFill>
                  <a:srgbClr val="0000FF"/>
                </a:solidFill>
              </a:rPr>
              <a:t>ontinued</a:t>
            </a:r>
            <a:r>
              <a:rPr lang="en-US" dirty="0">
                <a:solidFill>
                  <a:srgbClr val="0000FF"/>
                </a:solidFill>
              </a:rPr>
              <a:t>)</a:t>
            </a:r>
            <a:endParaRPr lang="zh-CN" altLang="en-US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13986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472" y="1296307"/>
            <a:ext cx="5401056" cy="3826764"/>
          </a:xfrm>
          <a:prstGeom prst="rect">
            <a:avLst/>
          </a:prstGeom>
        </p:spPr>
      </p:pic>
      <p:sp>
        <p:nvSpPr>
          <p:cNvPr id="5" name="文本框 3">
            <a:extLst>
              <a:ext uri="{FF2B5EF4-FFF2-40B4-BE49-F238E27FC236}">
                <a16:creationId xmlns:a16="http://schemas.microsoft.com/office/drawing/2014/main" xmlns="" id="{8147C552-EB59-4E3D-BF01-10078609A516}"/>
              </a:ext>
            </a:extLst>
          </p:cNvPr>
          <p:cNvSpPr txBox="1"/>
          <p:nvPr/>
        </p:nvSpPr>
        <p:spPr>
          <a:xfrm>
            <a:off x="0" y="5381258"/>
            <a:ext cx="6857999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b="1" dirty="0"/>
              <a:t>Figure S2 </a:t>
            </a:r>
            <a:r>
              <a:rPr lang="en-US" altLang="zh-CN" b="1" dirty="0"/>
              <a:t>Non-mosaic mutations at target sites revealed by Sanger sequencing in all Cpf1 edited T0 lines chosen for </a:t>
            </a:r>
            <a:r>
              <a:rPr lang="en-US" altLang="zh-CN" b="1" dirty="0" smtClean="0"/>
              <a:t>WGS.</a:t>
            </a:r>
            <a:endParaRPr lang="zh-CN" altLang="zh-CN" dirty="0"/>
          </a:p>
          <a:p>
            <a:endParaRPr lang="zh-CN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546626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EB509D84-D0B6-4E91-B239-F49D5983D6DC}"/>
              </a:ext>
            </a:extLst>
          </p:cNvPr>
          <p:cNvSpPr txBox="1"/>
          <p:nvPr/>
        </p:nvSpPr>
        <p:spPr>
          <a:xfrm>
            <a:off x="0" y="5096120"/>
            <a:ext cx="6858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b="1" dirty="0"/>
              <a:t>Figure S3 </a:t>
            </a:r>
            <a:r>
              <a:rPr lang="en-US" altLang="zh-CN" b="1" dirty="0"/>
              <a:t>Venn diagram of SNVs and </a:t>
            </a:r>
            <a:r>
              <a:rPr lang="en-US" altLang="zh-CN" b="1" dirty="0" err="1"/>
              <a:t>indels</a:t>
            </a:r>
            <a:r>
              <a:rPr lang="en-US" altLang="zh-CN" b="1" dirty="0"/>
              <a:t> detected by multiple variant callers in WT plants for three consecutive </a:t>
            </a:r>
            <a:r>
              <a:rPr lang="en-US" altLang="zh-CN" b="1" dirty="0" smtClean="0"/>
              <a:t>generations. </a:t>
            </a:r>
            <a:endParaRPr lang="zh-CN" altLang="zh-CN" dirty="0"/>
          </a:p>
          <a:p>
            <a:endParaRPr lang="zh-CN" altLang="en-US" sz="16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34" t="14079" r="6111" b="55077"/>
          <a:stretch/>
        </p:blipFill>
        <p:spPr>
          <a:xfrm>
            <a:off x="369000" y="1778476"/>
            <a:ext cx="6120000" cy="3031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719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3">
            <a:extLst>
              <a:ext uri="{FF2B5EF4-FFF2-40B4-BE49-F238E27FC236}">
                <a16:creationId xmlns:a16="http://schemas.microsoft.com/office/drawing/2014/main" xmlns="" id="{F2ECAF59-5C1B-43A5-AE6C-CF3D71CEAAA0}"/>
              </a:ext>
            </a:extLst>
          </p:cNvPr>
          <p:cNvSpPr txBox="1"/>
          <p:nvPr/>
        </p:nvSpPr>
        <p:spPr>
          <a:xfrm>
            <a:off x="0" y="5014234"/>
            <a:ext cx="6858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b="1" dirty="0"/>
              <a:t>Figure S4 </a:t>
            </a:r>
            <a:r>
              <a:rPr lang="en-US" altLang="zh-CN" b="1" dirty="0"/>
              <a:t>Venn diagram of SNVs and </a:t>
            </a:r>
            <a:r>
              <a:rPr lang="en-US" altLang="zh-CN" b="1" dirty="0" err="1"/>
              <a:t>indels</a:t>
            </a:r>
            <a:r>
              <a:rPr lang="en-US" altLang="zh-CN" b="1" dirty="0"/>
              <a:t> detected by multiple variant callers in four types of tissue culture related control </a:t>
            </a:r>
            <a:r>
              <a:rPr lang="en-US" altLang="zh-CN" b="1" dirty="0" smtClean="0"/>
              <a:t>samples.</a:t>
            </a:r>
            <a:endParaRPr lang="zh-CN" altLang="zh-CN" dirty="0"/>
          </a:p>
          <a:p>
            <a:endParaRPr lang="zh-CN" altLang="en-US" sz="16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7" t="14276" r="6111" b="54684"/>
          <a:stretch/>
        </p:blipFill>
        <p:spPr>
          <a:xfrm>
            <a:off x="369000" y="1634493"/>
            <a:ext cx="6120000" cy="3079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3527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0662A329-EA58-2948-8ED4-0608C1B17817}"/>
              </a:ext>
            </a:extLst>
          </p:cNvPr>
          <p:cNvSpPr txBox="1"/>
          <p:nvPr/>
        </p:nvSpPr>
        <p:spPr>
          <a:xfrm>
            <a:off x="0" y="7958780"/>
            <a:ext cx="685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b="1" dirty="0"/>
              <a:t>Figure S5 </a:t>
            </a:r>
            <a:r>
              <a:rPr lang="en-US" altLang="zh-CN" b="1" dirty="0"/>
              <a:t>Genome-wide distribution of mutations from tissue culture only, Agro-infected, Cas9 backbone, Cpf1 backbone, Cas9 T0 and Cpf1 T0 samples.</a:t>
            </a:r>
            <a:endParaRPr kumimoji="1" lang="zh-CN" altLang="en-US" sz="1600" dirty="0">
              <a:ea typeface="Arial" charset="0"/>
              <a:cs typeface="Arial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5380E05B-88B3-BB48-9E22-9B48BD1A5D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118" y="1544710"/>
            <a:ext cx="6120000" cy="5995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1149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2B58BBEF-4080-4DEC-8C00-09516973CE58}"/>
              </a:ext>
            </a:extLst>
          </p:cNvPr>
          <p:cNvSpPr txBox="1"/>
          <p:nvPr/>
        </p:nvSpPr>
        <p:spPr>
          <a:xfrm>
            <a:off x="0" y="7915654"/>
            <a:ext cx="68580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b="1" dirty="0"/>
              <a:t>Figure S6 </a:t>
            </a:r>
            <a:r>
              <a:rPr lang="en-US" altLang="zh-CN" b="1" dirty="0"/>
              <a:t>Venn diagram of SNVs and </a:t>
            </a:r>
            <a:r>
              <a:rPr lang="en-US" altLang="zh-CN" b="1" dirty="0" err="1"/>
              <a:t>indels</a:t>
            </a:r>
            <a:r>
              <a:rPr lang="en-US" altLang="zh-CN" b="1" dirty="0"/>
              <a:t> detected by multiple variant callers in Cas9-edited T0 </a:t>
            </a:r>
            <a:r>
              <a:rPr lang="en-US" altLang="zh-CN" b="1" dirty="0" smtClean="0"/>
              <a:t>lines.</a:t>
            </a:r>
            <a:endParaRPr lang="zh-CN" altLang="zh-CN" dirty="0"/>
          </a:p>
          <a:p>
            <a:endParaRPr lang="zh-CN" altLang="en-US" sz="16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8" t="14865" r="5555" b="14019"/>
          <a:stretch/>
        </p:blipFill>
        <p:spPr>
          <a:xfrm>
            <a:off x="369000" y="778775"/>
            <a:ext cx="6120000" cy="6988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85166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17ED0CC1-1AFD-451C-8F4A-EF299835BE3A}"/>
              </a:ext>
            </a:extLst>
          </p:cNvPr>
          <p:cNvSpPr txBox="1"/>
          <p:nvPr/>
        </p:nvSpPr>
        <p:spPr>
          <a:xfrm>
            <a:off x="0" y="3979435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b="1" dirty="0"/>
              <a:t>Figure S7 </a:t>
            </a:r>
            <a:r>
              <a:rPr lang="en-US" altLang="zh-CN" b="1" dirty="0"/>
              <a:t>Venn diagram of SNVs and </a:t>
            </a:r>
            <a:r>
              <a:rPr lang="en-US" altLang="zh-CN" b="1" dirty="0" err="1"/>
              <a:t>indels</a:t>
            </a:r>
            <a:r>
              <a:rPr lang="en-US" altLang="zh-CN" b="1" dirty="0"/>
              <a:t> detected by multiple variant callers in Cpf1-edited T0 </a:t>
            </a:r>
            <a:r>
              <a:rPr lang="en-US" altLang="zh-CN" b="1" dirty="0" smtClean="0"/>
              <a:t>lines.</a:t>
            </a:r>
            <a:endParaRPr lang="zh-CN" altLang="en-US" sz="1600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7" t="14669" r="6388" b="64507"/>
          <a:stretch/>
        </p:blipFill>
        <p:spPr>
          <a:xfrm>
            <a:off x="369000" y="1537648"/>
            <a:ext cx="6120000" cy="2072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88408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2033</TotalTime>
  <Words>314</Words>
  <Application>Microsoft Office PowerPoint</Application>
  <PresentationFormat>A4 Paper (210x297 mm)</PresentationFormat>
  <Paragraphs>11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主题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冠卿 刘</dc:creator>
  <cp:lastModifiedBy>Abella, Jerard Dave</cp:lastModifiedBy>
  <cp:revision>73</cp:revision>
  <cp:lastPrinted>2018-01-07T04:07:38Z</cp:lastPrinted>
  <dcterms:created xsi:type="dcterms:W3CDTF">2018-01-01T13:29:09Z</dcterms:created>
  <dcterms:modified xsi:type="dcterms:W3CDTF">2018-05-30T18:21:05Z</dcterms:modified>
</cp:coreProperties>
</file>