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76" r:id="rId2"/>
    <p:sldId id="275" r:id="rId3"/>
    <p:sldId id="279" r:id="rId4"/>
    <p:sldId id="280" r:id="rId5"/>
    <p:sldId id="272" r:id="rId6"/>
    <p:sldId id="273" r:id="rId7"/>
    <p:sldId id="266" r:id="rId8"/>
    <p:sldId id="274" r:id="rId9"/>
    <p:sldId id="265" r:id="rId10"/>
  </p:sldIdLst>
  <p:sldSz cx="6858000" cy="9906000" type="A4"/>
  <p:notesSz cx="6858000"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242" autoAdjust="0"/>
    <p:restoredTop sz="94714"/>
  </p:normalViewPr>
  <p:slideViewPr>
    <p:cSldViewPr snapToGrid="0" snapToObjects="1">
      <p:cViewPr varScale="1">
        <p:scale>
          <a:sx n="73" d="100"/>
          <a:sy n="73" d="100"/>
        </p:scale>
        <p:origin x="-1428" y="-96"/>
      </p:cViewPr>
      <p:guideLst>
        <p:guide orient="horz" pos="3120"/>
        <p:guide pos="216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21C6672F-69C1-B440-AAFF-36F61407BC35}" type="datetimeFigureOut">
              <a:rPr kumimoji="1" lang="zh-CN" altLang="en-US" smtClean="0"/>
              <a:t>2018/5/31</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965524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21C6672F-69C1-B440-AAFF-36F61407BC35}" type="datetimeFigureOut">
              <a:rPr kumimoji="1" lang="zh-CN" altLang="en-US" smtClean="0"/>
              <a:t>2018/5/31</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46691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21C6672F-69C1-B440-AAFF-36F61407BC35}" type="datetimeFigureOut">
              <a:rPr kumimoji="1" lang="zh-CN" altLang="en-US" smtClean="0"/>
              <a:t>2018/5/31</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1239571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21C6672F-69C1-B440-AAFF-36F61407BC35}" type="datetimeFigureOut">
              <a:rPr kumimoji="1" lang="zh-CN" altLang="en-US" smtClean="0"/>
              <a:t>2018/5/31</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2257952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21C6672F-69C1-B440-AAFF-36F61407BC35}" type="datetimeFigureOut">
              <a:rPr kumimoji="1" lang="zh-CN" altLang="en-US" smtClean="0"/>
              <a:t>2018/5/31</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3687023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21C6672F-69C1-B440-AAFF-36F61407BC35}" type="datetimeFigureOut">
              <a:rPr kumimoji="1" lang="zh-CN" altLang="en-US" smtClean="0"/>
              <a:t>2018/5/31</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3099523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472381" y="3618442"/>
            <a:ext cx="2901255" cy="532218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3471863" y="3618442"/>
            <a:ext cx="2915543" cy="532218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21C6672F-69C1-B440-AAFF-36F61407BC35}" type="datetimeFigureOut">
              <a:rPr kumimoji="1" lang="zh-CN" altLang="en-US" smtClean="0"/>
              <a:t>2018/5/31</a:t>
            </a:fld>
            <a:endParaRPr kumimoji="1" lang="zh-CN" altLang="en-US"/>
          </a:p>
        </p:txBody>
      </p:sp>
      <p:sp>
        <p:nvSpPr>
          <p:cNvPr id="8" name="Footer Placeholder 7"/>
          <p:cNvSpPr>
            <a:spLocks noGrp="1"/>
          </p:cNvSpPr>
          <p:nvPr>
            <p:ph type="ftr" sz="quarter" idx="11"/>
          </p:nvPr>
        </p:nvSpPr>
        <p:spPr/>
        <p:txBody>
          <a:bodyPr/>
          <a:lstStyle/>
          <a:p>
            <a:endParaRPr kumimoji="1" lang="zh-CN" altLang="en-US"/>
          </a:p>
        </p:txBody>
      </p:sp>
      <p:sp>
        <p:nvSpPr>
          <p:cNvPr id="9" name="Slide Number Placeholder 8"/>
          <p:cNvSpPr>
            <a:spLocks noGrp="1"/>
          </p:cNvSpPr>
          <p:nvPr>
            <p:ph type="sldNum" sz="quarter" idx="12"/>
          </p:nvPr>
        </p:nvSpPr>
        <p:spPr/>
        <p:txBody>
          <a:body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3073121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21C6672F-69C1-B440-AAFF-36F61407BC35}" type="datetimeFigureOut">
              <a:rPr kumimoji="1" lang="zh-CN" altLang="en-US" smtClean="0"/>
              <a:t>2018/5/31</a:t>
            </a:fld>
            <a:endParaRPr kumimoji="1" lang="zh-CN" altLang="en-US"/>
          </a:p>
        </p:txBody>
      </p:sp>
      <p:sp>
        <p:nvSpPr>
          <p:cNvPr id="4" name="Footer Placeholder 3"/>
          <p:cNvSpPr>
            <a:spLocks noGrp="1"/>
          </p:cNvSpPr>
          <p:nvPr>
            <p:ph type="ftr" sz="quarter" idx="11"/>
          </p:nvPr>
        </p:nvSpPr>
        <p:spPr/>
        <p:txBody>
          <a:bodyPr/>
          <a:lstStyle/>
          <a:p>
            <a:endParaRPr kumimoji="1" lang="zh-CN" altLang="en-US"/>
          </a:p>
        </p:txBody>
      </p:sp>
      <p:sp>
        <p:nvSpPr>
          <p:cNvPr id="5" name="Slide Number Placeholder 4"/>
          <p:cNvSpPr>
            <a:spLocks noGrp="1"/>
          </p:cNvSpPr>
          <p:nvPr>
            <p:ph type="sldNum" sz="quarter" idx="12"/>
          </p:nvPr>
        </p:nvSpPr>
        <p:spPr/>
        <p:txBody>
          <a:body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972016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C6672F-69C1-B440-AAFF-36F61407BC35}" type="datetimeFigureOut">
              <a:rPr kumimoji="1" lang="zh-CN" altLang="en-US" smtClean="0"/>
              <a:t>2018/5/31</a:t>
            </a:fld>
            <a:endParaRPr kumimoji="1" lang="zh-CN" altLang="en-US"/>
          </a:p>
        </p:txBody>
      </p:sp>
      <p:sp>
        <p:nvSpPr>
          <p:cNvPr id="3" name="Footer Placeholder 2"/>
          <p:cNvSpPr>
            <a:spLocks noGrp="1"/>
          </p:cNvSpPr>
          <p:nvPr>
            <p:ph type="ftr" sz="quarter" idx="11"/>
          </p:nvPr>
        </p:nvSpPr>
        <p:spPr/>
        <p:txBody>
          <a:bodyPr/>
          <a:lstStyle/>
          <a:p>
            <a:endParaRPr kumimoji="1" lang="zh-CN" altLang="en-US"/>
          </a:p>
        </p:txBody>
      </p:sp>
      <p:sp>
        <p:nvSpPr>
          <p:cNvPr id="4" name="Slide Number Placeholder 3"/>
          <p:cNvSpPr>
            <a:spLocks noGrp="1"/>
          </p:cNvSpPr>
          <p:nvPr>
            <p:ph type="sldNum" sz="quarter" idx="12"/>
          </p:nvPr>
        </p:nvSpPr>
        <p:spPr/>
        <p:txBody>
          <a:body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453833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21C6672F-69C1-B440-AAFF-36F61407BC35}" type="datetimeFigureOut">
              <a:rPr kumimoji="1" lang="zh-CN" altLang="en-US" smtClean="0"/>
              <a:t>2018/5/31</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356560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21C6672F-69C1-B440-AAFF-36F61407BC35}" type="datetimeFigureOut">
              <a:rPr kumimoji="1" lang="zh-CN" altLang="en-US" smtClean="0"/>
              <a:t>2018/5/31</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3440302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1C6672F-69C1-B440-AAFF-36F61407BC35}" type="datetimeFigureOut">
              <a:rPr kumimoji="1" lang="zh-CN" altLang="en-US" smtClean="0"/>
              <a:t>2018/5/31</a:t>
            </a:fld>
            <a:endParaRPr kumimoji="1" lang="zh-CN"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zh-CN"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C10AC8C-C43B-7848-8601-FB6F85E9C894}" type="slidenum">
              <a:rPr kumimoji="1" lang="zh-CN" altLang="en-US" smtClean="0"/>
              <a:t>‹#›</a:t>
            </a:fld>
            <a:endParaRPr kumimoji="1" lang="zh-CN" altLang="en-US"/>
          </a:p>
        </p:txBody>
      </p:sp>
    </p:spTree>
    <p:extLst>
      <p:ext uri="{BB962C8B-B14F-4D97-AF65-F5344CB8AC3E}">
        <p14:creationId xmlns:p14="http://schemas.microsoft.com/office/powerpoint/2010/main" val="89904906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image" Target="../media/image2.tif"/><Relationship Id="rId1" Type="http://schemas.openxmlformats.org/officeDocument/2006/relationships/slideLayout" Target="../slideLayouts/slideLayout2.xml"/><Relationship Id="rId4" Type="http://schemas.openxmlformats.org/officeDocument/2006/relationships/image" Target="../media/image4.tif"/></Relationships>
</file>

<file path=ppt/slides/_rels/slide3.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tif"/><Relationship Id="rId2" Type="http://schemas.openxmlformats.org/officeDocument/2006/relationships/image" Target="../media/image9.t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t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3">
            <a:extLst>
              <a:ext uri="{FF2B5EF4-FFF2-40B4-BE49-F238E27FC236}">
                <a16:creationId xmlns:a16="http://schemas.microsoft.com/office/drawing/2014/main" xmlns="" id="{FD026B9E-1A0F-4755-AC0C-DAA069BE8F05}"/>
              </a:ext>
            </a:extLst>
          </p:cNvPr>
          <p:cNvSpPr txBox="1"/>
          <p:nvPr/>
        </p:nvSpPr>
        <p:spPr>
          <a:xfrm>
            <a:off x="0" y="7167678"/>
            <a:ext cx="6858000" cy="2277547"/>
          </a:xfrm>
          <a:prstGeom prst="rect">
            <a:avLst/>
          </a:prstGeom>
          <a:noFill/>
        </p:spPr>
        <p:txBody>
          <a:bodyPr wrap="square" rtlCol="0">
            <a:spAutoFit/>
          </a:bodyPr>
          <a:lstStyle/>
          <a:p>
            <a:pPr algn="just"/>
            <a:r>
              <a:rPr lang="en-US" altLang="zh-CN" b="1" dirty="0"/>
              <a:t>Figure S10 </a:t>
            </a:r>
            <a:r>
              <a:rPr lang="en-US" altLang="zh-CN" b="1" dirty="0"/>
              <a:t>Alignment of top candidate off-target sites to the target sites based on WGS-discovered mutations in Cpf1 T0 lines. </a:t>
            </a:r>
            <a:r>
              <a:rPr lang="en-US" altLang="zh-CN" dirty="0"/>
              <a:t>The putative off-target sites are aligned with the on-target sequences. They are identified based on meeting three criteria: (1) contain a PAM (TTTN for Cpf1), (2) allow up to 10 </a:t>
            </a:r>
            <a:r>
              <a:rPr lang="en-US" altLang="zh-CN" dirty="0" err="1"/>
              <a:t>nt</a:t>
            </a:r>
            <a:r>
              <a:rPr lang="en-US" altLang="zh-CN" dirty="0"/>
              <a:t> mismatches with the on-target sequences (20 </a:t>
            </a:r>
            <a:r>
              <a:rPr lang="en-US" altLang="zh-CN" dirty="0" err="1"/>
              <a:t>nt</a:t>
            </a:r>
            <a:r>
              <a:rPr lang="en-US" altLang="zh-CN" dirty="0"/>
              <a:t> for Cas9 and 23 </a:t>
            </a:r>
            <a:r>
              <a:rPr lang="en-US" altLang="zh-CN" dirty="0" err="1"/>
              <a:t>nt</a:t>
            </a:r>
            <a:r>
              <a:rPr lang="en-US" altLang="zh-CN" dirty="0"/>
              <a:t> for Cpf1) and (3) contain mutations in these sequences.</a:t>
            </a:r>
            <a:endParaRPr lang="zh-CN" altLang="zh-CN" dirty="0"/>
          </a:p>
          <a:p>
            <a:endParaRPr lang="zh-CN" altLang="en-US" sz="1600"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8730" y="1066800"/>
            <a:ext cx="4320540" cy="5760720"/>
          </a:xfrm>
          <a:prstGeom prst="rect">
            <a:avLst/>
          </a:prstGeom>
        </p:spPr>
      </p:pic>
    </p:spTree>
    <p:extLst>
      <p:ext uri="{BB962C8B-B14F-4D97-AF65-F5344CB8AC3E}">
        <p14:creationId xmlns:p14="http://schemas.microsoft.com/office/powerpoint/2010/main" val="1287500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3">
            <a:extLst>
              <a:ext uri="{FF2B5EF4-FFF2-40B4-BE49-F238E27FC236}">
                <a16:creationId xmlns:a16="http://schemas.microsoft.com/office/drawing/2014/main" xmlns="" id="{70D1AC69-6C65-4363-B907-8607E315F54C}"/>
              </a:ext>
            </a:extLst>
          </p:cNvPr>
          <p:cNvSpPr txBox="1"/>
          <p:nvPr/>
        </p:nvSpPr>
        <p:spPr>
          <a:xfrm>
            <a:off x="0" y="9259514"/>
            <a:ext cx="6858000" cy="369332"/>
          </a:xfrm>
          <a:prstGeom prst="rect">
            <a:avLst/>
          </a:prstGeom>
          <a:noFill/>
        </p:spPr>
        <p:txBody>
          <a:bodyPr wrap="square" rtlCol="0">
            <a:spAutoFit/>
          </a:bodyPr>
          <a:lstStyle/>
          <a:p>
            <a:pPr algn="just"/>
            <a:r>
              <a:rPr lang="en-US" altLang="zh-CN" b="1" dirty="0"/>
              <a:t>Figure S11 </a:t>
            </a:r>
            <a:r>
              <a:rPr lang="en-US" altLang="zh-CN" b="1" dirty="0"/>
              <a:t>Examples of mutation sites snapshot from Genome </a:t>
            </a:r>
            <a:r>
              <a:rPr lang="en-US" altLang="zh-CN" b="1" dirty="0" smtClean="0"/>
              <a:t>Browser.</a:t>
            </a:r>
            <a:endParaRPr lang="zh-CN" altLang="zh-CN" dirty="0"/>
          </a:p>
        </p:txBody>
      </p:sp>
      <p:grpSp>
        <p:nvGrpSpPr>
          <p:cNvPr id="19" name="组合 18"/>
          <p:cNvGrpSpPr/>
          <p:nvPr/>
        </p:nvGrpSpPr>
        <p:grpSpPr>
          <a:xfrm>
            <a:off x="453927" y="379156"/>
            <a:ext cx="5312200" cy="8705904"/>
            <a:chOff x="88167" y="379156"/>
            <a:chExt cx="5312200" cy="8705904"/>
          </a:xfrm>
        </p:grpSpPr>
        <p:grpSp>
          <p:nvGrpSpPr>
            <p:cNvPr id="3" name="组合 2"/>
            <p:cNvGrpSpPr/>
            <p:nvPr/>
          </p:nvGrpSpPr>
          <p:grpSpPr>
            <a:xfrm>
              <a:off x="128578" y="379156"/>
              <a:ext cx="5271789" cy="2691035"/>
              <a:chOff x="127858" y="194944"/>
              <a:chExt cx="5271789" cy="2691035"/>
            </a:xfrm>
          </p:grpSpPr>
          <p:pic>
            <p:nvPicPr>
              <p:cNvPr id="13" name="图片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647" y="194944"/>
                <a:ext cx="3420000" cy="2691035"/>
              </a:xfrm>
              <a:prstGeom prst="rect">
                <a:avLst/>
              </a:prstGeom>
            </p:spPr>
          </p:pic>
          <p:sp>
            <p:nvSpPr>
              <p:cNvPr id="14" name="文本框 13"/>
              <p:cNvSpPr txBox="1"/>
              <p:nvPr/>
            </p:nvSpPr>
            <p:spPr>
              <a:xfrm>
                <a:off x="127858" y="194944"/>
                <a:ext cx="1851789" cy="276999"/>
              </a:xfrm>
              <a:prstGeom prst="rect">
                <a:avLst/>
              </a:prstGeom>
              <a:noFill/>
            </p:spPr>
            <p:txBody>
              <a:bodyPr wrap="none" rtlCol="0">
                <a:spAutoFit/>
              </a:bodyPr>
              <a:lstStyle/>
              <a:p>
                <a:pPr algn="ctr"/>
                <a:r>
                  <a:rPr lang="en-US" altLang="zh-CN" sz="1200" b="1" dirty="0">
                    <a:latin typeface="Arial" panose="020B0604020202020204" pitchFamily="34" charset="0"/>
                    <a:cs typeface="Arial" panose="020B0604020202020204" pitchFamily="34" charset="0"/>
                  </a:rPr>
                  <a:t>Cas9-J_Chr1-31035313</a:t>
                </a:r>
                <a:endParaRPr lang="zh-CN" altLang="en-US" sz="1200" b="1" dirty="0">
                  <a:latin typeface="Arial" panose="020B0604020202020204" pitchFamily="34" charset="0"/>
                  <a:cs typeface="Arial" panose="020B0604020202020204" pitchFamily="34" charset="0"/>
                </a:endParaRPr>
              </a:p>
            </p:txBody>
          </p:sp>
        </p:grpSp>
        <p:grpSp>
          <p:nvGrpSpPr>
            <p:cNvPr id="5" name="组合 4"/>
            <p:cNvGrpSpPr/>
            <p:nvPr/>
          </p:nvGrpSpPr>
          <p:grpSpPr>
            <a:xfrm>
              <a:off x="127858" y="3384886"/>
              <a:ext cx="5272509" cy="2689333"/>
              <a:chOff x="127858" y="3070191"/>
              <a:chExt cx="5272509" cy="2689333"/>
            </a:xfrm>
          </p:grpSpPr>
          <p:sp>
            <p:nvSpPr>
              <p:cNvPr id="15" name="文本框 14"/>
              <p:cNvSpPr txBox="1"/>
              <p:nvPr/>
            </p:nvSpPr>
            <p:spPr>
              <a:xfrm>
                <a:off x="127858" y="3070191"/>
                <a:ext cx="1851789" cy="276999"/>
              </a:xfrm>
              <a:prstGeom prst="rect">
                <a:avLst/>
              </a:prstGeom>
              <a:noFill/>
            </p:spPr>
            <p:txBody>
              <a:bodyPr wrap="none" rtlCol="0">
                <a:spAutoFit/>
              </a:bodyPr>
              <a:lstStyle/>
              <a:p>
                <a:pPr algn="ctr"/>
                <a:r>
                  <a:rPr lang="en-US" altLang="zh-CN" sz="1200" b="1" dirty="0">
                    <a:latin typeface="Arial" panose="020B0604020202020204" pitchFamily="34" charset="0"/>
                    <a:cs typeface="Arial" panose="020B0604020202020204" pitchFamily="34" charset="0"/>
                  </a:rPr>
                  <a:t>Cas9-J_Chr12-8340829</a:t>
                </a:r>
              </a:p>
            </p:txBody>
          </p:sp>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367" y="3070191"/>
                <a:ext cx="3420000" cy="2689333"/>
              </a:xfrm>
              <a:prstGeom prst="rect">
                <a:avLst/>
              </a:prstGeom>
            </p:spPr>
          </p:pic>
        </p:grpSp>
        <p:grpSp>
          <p:nvGrpSpPr>
            <p:cNvPr id="8" name="组合 7"/>
            <p:cNvGrpSpPr/>
            <p:nvPr/>
          </p:nvGrpSpPr>
          <p:grpSpPr>
            <a:xfrm>
              <a:off x="88167" y="6388914"/>
              <a:ext cx="5312200" cy="2696146"/>
              <a:chOff x="88167" y="6388914"/>
              <a:chExt cx="5312200" cy="2696146"/>
            </a:xfrm>
          </p:grpSpPr>
          <p:sp>
            <p:nvSpPr>
              <p:cNvPr id="17" name="文本框 16"/>
              <p:cNvSpPr txBox="1"/>
              <p:nvPr/>
            </p:nvSpPr>
            <p:spPr>
              <a:xfrm>
                <a:off x="88167" y="6388914"/>
                <a:ext cx="1699503" cy="276999"/>
              </a:xfrm>
              <a:prstGeom prst="rect">
                <a:avLst/>
              </a:prstGeom>
              <a:noFill/>
            </p:spPr>
            <p:txBody>
              <a:bodyPr wrap="none" rtlCol="0">
                <a:spAutoFit/>
              </a:bodyPr>
              <a:lstStyle/>
              <a:p>
                <a:pPr algn="ctr"/>
                <a:r>
                  <a:rPr lang="en-US" altLang="zh-CN" sz="1200" b="1" dirty="0">
                    <a:latin typeface="Arial" panose="020B0604020202020204" pitchFamily="34" charset="0"/>
                    <a:cs typeface="Arial" panose="020B0604020202020204" pitchFamily="34" charset="0"/>
                  </a:rPr>
                  <a:t>Cas9-E_Chr5-977871</a:t>
                </a:r>
              </a:p>
            </p:txBody>
          </p:sp>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0367" y="6388914"/>
                <a:ext cx="3420000" cy="2696146"/>
              </a:xfrm>
              <a:prstGeom prst="rect">
                <a:avLst/>
              </a:prstGeom>
            </p:spPr>
          </p:pic>
        </p:grpSp>
      </p:grpSp>
    </p:spTree>
    <p:extLst>
      <p:ext uri="{BB962C8B-B14F-4D97-AF65-F5344CB8AC3E}">
        <p14:creationId xmlns:p14="http://schemas.microsoft.com/office/powerpoint/2010/main" val="856794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000" y="186337"/>
            <a:ext cx="5400000" cy="8998985"/>
          </a:xfrm>
          <a:prstGeom prst="rect">
            <a:avLst/>
          </a:prstGeom>
        </p:spPr>
      </p:pic>
      <p:sp>
        <p:nvSpPr>
          <p:cNvPr id="4" name="文本框 3">
            <a:extLst>
              <a:ext uri="{FF2B5EF4-FFF2-40B4-BE49-F238E27FC236}">
                <a16:creationId xmlns:a16="http://schemas.microsoft.com/office/drawing/2014/main" xmlns="" id="{1AF4D1A8-5AAE-48D2-A53A-A90A8EC9E69B}"/>
              </a:ext>
            </a:extLst>
          </p:cNvPr>
          <p:cNvSpPr txBox="1"/>
          <p:nvPr/>
        </p:nvSpPr>
        <p:spPr>
          <a:xfrm>
            <a:off x="0" y="9185322"/>
            <a:ext cx="6858000" cy="646331"/>
          </a:xfrm>
          <a:prstGeom prst="rect">
            <a:avLst/>
          </a:prstGeom>
          <a:noFill/>
        </p:spPr>
        <p:txBody>
          <a:bodyPr wrap="square" rtlCol="0">
            <a:spAutoFit/>
          </a:bodyPr>
          <a:lstStyle/>
          <a:p>
            <a:pPr algn="just"/>
            <a:r>
              <a:rPr lang="en-US" altLang="zh-CN" b="1" dirty="0"/>
              <a:t>Figure S12 </a:t>
            </a:r>
            <a:r>
              <a:rPr lang="en-US" altLang="zh-CN" b="1" dirty="0"/>
              <a:t>Germline transmitted mutations at target sites revealed by Sanger sequencing in all Cas9 edited T1 </a:t>
            </a:r>
            <a:r>
              <a:rPr lang="en-US" altLang="zh-CN" b="1" dirty="0" smtClean="0"/>
              <a:t>lines.</a:t>
            </a:r>
            <a:endParaRPr lang="zh-CN" altLang="zh-CN" dirty="0"/>
          </a:p>
        </p:txBody>
      </p:sp>
    </p:spTree>
    <p:extLst>
      <p:ext uri="{BB962C8B-B14F-4D97-AF65-F5344CB8AC3E}">
        <p14:creationId xmlns:p14="http://schemas.microsoft.com/office/powerpoint/2010/main" val="65815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472" y="959272"/>
            <a:ext cx="5401056" cy="6432804"/>
          </a:xfrm>
          <a:prstGeom prst="rect">
            <a:avLst/>
          </a:prstGeom>
        </p:spPr>
      </p:pic>
      <p:sp>
        <p:nvSpPr>
          <p:cNvPr id="4" name="文本框 3">
            <a:extLst>
              <a:ext uri="{FF2B5EF4-FFF2-40B4-BE49-F238E27FC236}">
                <a16:creationId xmlns:a16="http://schemas.microsoft.com/office/drawing/2014/main" xmlns="" id="{9375CC2D-7856-4E9F-90FE-A99CDFE32DC5}"/>
              </a:ext>
            </a:extLst>
          </p:cNvPr>
          <p:cNvSpPr txBox="1"/>
          <p:nvPr/>
        </p:nvSpPr>
        <p:spPr>
          <a:xfrm>
            <a:off x="0" y="7686147"/>
            <a:ext cx="6858000" cy="646331"/>
          </a:xfrm>
          <a:prstGeom prst="rect">
            <a:avLst/>
          </a:prstGeom>
          <a:noFill/>
        </p:spPr>
        <p:txBody>
          <a:bodyPr wrap="square" rtlCol="0">
            <a:spAutoFit/>
          </a:bodyPr>
          <a:lstStyle/>
          <a:p>
            <a:pPr algn="just"/>
            <a:r>
              <a:rPr lang="en-US" altLang="zh-CN" b="1" dirty="0"/>
              <a:t>Figure S13 </a:t>
            </a:r>
            <a:r>
              <a:rPr lang="en-US" altLang="zh-CN" b="1" dirty="0"/>
              <a:t>Germline transmitted mutations at target sites revealed by Sanger sequencing in all Cpf1 edited T1 </a:t>
            </a:r>
            <a:r>
              <a:rPr lang="en-US" altLang="zh-CN" b="1" dirty="0" smtClean="0"/>
              <a:t>lines.</a:t>
            </a:r>
            <a:endParaRPr lang="zh-CN" altLang="zh-CN" dirty="0"/>
          </a:p>
        </p:txBody>
      </p:sp>
    </p:spTree>
    <p:extLst>
      <p:ext uri="{BB962C8B-B14F-4D97-AF65-F5344CB8AC3E}">
        <p14:creationId xmlns:p14="http://schemas.microsoft.com/office/powerpoint/2010/main" val="4128047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2B47E8F5-8D94-4D53-876C-DDE5E8B346DD}"/>
              </a:ext>
            </a:extLst>
          </p:cNvPr>
          <p:cNvSpPr txBox="1"/>
          <p:nvPr/>
        </p:nvSpPr>
        <p:spPr>
          <a:xfrm>
            <a:off x="0" y="6891018"/>
            <a:ext cx="6858000" cy="646331"/>
          </a:xfrm>
          <a:prstGeom prst="rect">
            <a:avLst/>
          </a:prstGeom>
          <a:noFill/>
        </p:spPr>
        <p:txBody>
          <a:bodyPr wrap="square" rtlCol="0">
            <a:spAutoFit/>
          </a:bodyPr>
          <a:lstStyle/>
          <a:p>
            <a:r>
              <a:rPr lang="en-US" altLang="zh-CN" b="1" dirty="0"/>
              <a:t>Figure S14 </a:t>
            </a:r>
            <a:r>
              <a:rPr lang="en-US" altLang="zh-CN" b="1" dirty="0"/>
              <a:t>Venn diagram of SNVs and </a:t>
            </a:r>
            <a:r>
              <a:rPr lang="en-US" altLang="zh-CN" b="1" dirty="0" err="1"/>
              <a:t>indels</a:t>
            </a:r>
            <a:r>
              <a:rPr lang="en-US" altLang="zh-CN" b="1" dirty="0"/>
              <a:t> detected by multiple variant callers in Cas9 T1 </a:t>
            </a:r>
            <a:r>
              <a:rPr lang="en-US" altLang="zh-CN" b="1" dirty="0" smtClean="0"/>
              <a:t>lines.</a:t>
            </a:r>
            <a:endParaRPr lang="zh-CN" altLang="en-US" sz="1600" dirty="0"/>
          </a:p>
        </p:txBody>
      </p:sp>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l="7500" t="14865" r="6111" b="34253"/>
          <a:stretch/>
        </p:blipFill>
        <p:spPr>
          <a:xfrm>
            <a:off x="369000" y="1543050"/>
            <a:ext cx="6120000" cy="5096720"/>
          </a:xfrm>
          <a:prstGeom prst="rect">
            <a:avLst/>
          </a:prstGeom>
        </p:spPr>
      </p:pic>
    </p:spTree>
    <p:extLst>
      <p:ext uri="{BB962C8B-B14F-4D97-AF65-F5344CB8AC3E}">
        <p14:creationId xmlns:p14="http://schemas.microsoft.com/office/powerpoint/2010/main" val="871983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7F353E0E-CE18-4AFD-A494-D78A4F791904}"/>
              </a:ext>
            </a:extLst>
          </p:cNvPr>
          <p:cNvSpPr txBox="1"/>
          <p:nvPr/>
        </p:nvSpPr>
        <p:spPr>
          <a:xfrm>
            <a:off x="0" y="4854551"/>
            <a:ext cx="6858000" cy="646331"/>
          </a:xfrm>
          <a:prstGeom prst="rect">
            <a:avLst/>
          </a:prstGeom>
          <a:noFill/>
        </p:spPr>
        <p:txBody>
          <a:bodyPr wrap="square" rtlCol="0">
            <a:spAutoFit/>
          </a:bodyPr>
          <a:lstStyle/>
          <a:p>
            <a:r>
              <a:rPr lang="en-US" altLang="zh-CN" b="1" dirty="0"/>
              <a:t>Figure S15 </a:t>
            </a:r>
            <a:r>
              <a:rPr lang="en-US" altLang="zh-CN" b="1" dirty="0"/>
              <a:t>Venn diagram of SNVs and </a:t>
            </a:r>
            <a:r>
              <a:rPr lang="en-US" altLang="zh-CN" b="1" dirty="0" err="1"/>
              <a:t>indels</a:t>
            </a:r>
            <a:r>
              <a:rPr lang="en-US" altLang="zh-CN" b="1" dirty="0"/>
              <a:t> detected by multiple variant callers in Cpf1 T1 </a:t>
            </a:r>
            <a:r>
              <a:rPr lang="en-US" altLang="zh-CN" b="1" dirty="0" smtClean="0"/>
              <a:t>lines.</a:t>
            </a:r>
            <a:endParaRPr lang="zh-CN" altLang="en-US" sz="1600" dirty="0"/>
          </a:p>
        </p:txBody>
      </p:sp>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l="6667" t="14473" r="6111" b="54880"/>
          <a:stretch/>
        </p:blipFill>
        <p:spPr>
          <a:xfrm>
            <a:off x="369000" y="1453819"/>
            <a:ext cx="6120000" cy="3040510"/>
          </a:xfrm>
          <a:prstGeom prst="rect">
            <a:avLst/>
          </a:prstGeom>
        </p:spPr>
      </p:pic>
    </p:spTree>
    <p:extLst>
      <p:ext uri="{BB962C8B-B14F-4D97-AF65-F5344CB8AC3E}">
        <p14:creationId xmlns:p14="http://schemas.microsoft.com/office/powerpoint/2010/main" val="1418581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5">
            <a:extLst>
              <a:ext uri="{FF2B5EF4-FFF2-40B4-BE49-F238E27FC236}">
                <a16:creationId xmlns:a16="http://schemas.microsoft.com/office/drawing/2014/main" xmlns="" id="{19C0963F-9DD0-4B45-A45E-E3D1FDE02870}"/>
              </a:ext>
            </a:extLst>
          </p:cNvPr>
          <p:cNvSpPr txBox="1"/>
          <p:nvPr/>
        </p:nvSpPr>
        <p:spPr>
          <a:xfrm>
            <a:off x="0" y="5966570"/>
            <a:ext cx="6858000" cy="2554545"/>
          </a:xfrm>
          <a:prstGeom prst="rect">
            <a:avLst/>
          </a:prstGeom>
          <a:noFill/>
        </p:spPr>
        <p:txBody>
          <a:bodyPr wrap="square" rtlCol="0">
            <a:spAutoFit/>
          </a:bodyPr>
          <a:lstStyle/>
          <a:p>
            <a:pPr algn="just"/>
            <a:r>
              <a:rPr lang="en-US" altLang="zh-CN" b="1" dirty="0"/>
              <a:t>Figure S16 </a:t>
            </a:r>
            <a:r>
              <a:rPr lang="en-US" altLang="zh-CN" b="1" dirty="0"/>
              <a:t>Analysis of mutations found in Cas9 and Cpf1 T0 and T1 lines. </a:t>
            </a:r>
            <a:r>
              <a:rPr lang="en-US" altLang="zh-CN" dirty="0"/>
              <a:t>Occurrence of SNV and </a:t>
            </a:r>
            <a:r>
              <a:rPr lang="en-US" altLang="zh-CN" dirty="0" err="1"/>
              <a:t>Indel</a:t>
            </a:r>
            <a:r>
              <a:rPr lang="en-US" altLang="zh-CN" dirty="0"/>
              <a:t> counts are calculated per 1 million base pairs (Mb) with five genome annotation units (Gene, TE, Repeats, CDS and Introns) for six different sample types. Note for the mutations identified in T1 plants were broken into two groups: those inherited from T0 plants and new mutations generated </a:t>
            </a:r>
            <a:r>
              <a:rPr lang="en-US" altLang="zh-CN" i="1" dirty="0"/>
              <a:t>de novo</a:t>
            </a:r>
            <a:r>
              <a:rPr lang="en-US" altLang="zh-CN" dirty="0"/>
              <a:t>. The average numbers of SNVs and </a:t>
            </a:r>
            <a:r>
              <a:rPr lang="en-US" altLang="zh-CN" dirty="0" err="1"/>
              <a:t>indels</a:t>
            </a:r>
            <a:r>
              <a:rPr lang="en-US" altLang="zh-CN" dirty="0"/>
              <a:t> of biological replicates are shown. Error bars indicate </a:t>
            </a:r>
            <a:r>
              <a:rPr lang="en-US" altLang="zh-CN" dirty="0" err="1"/>
              <a:t>s.e.m</a:t>
            </a:r>
            <a:r>
              <a:rPr lang="en-US" altLang="zh-CN" dirty="0"/>
              <a:t>.</a:t>
            </a:r>
            <a:endParaRPr lang="zh-CN" altLang="zh-CN" dirty="0"/>
          </a:p>
          <a:p>
            <a:pPr algn="just"/>
            <a:endParaRPr lang="zh-CN" altLang="en-US" sz="1600" dirty="0">
              <a:ea typeface="Arial" charset="0"/>
              <a:cs typeface="Arial" charset="0"/>
            </a:endParaRPr>
          </a:p>
        </p:txBody>
      </p:sp>
      <p:grpSp>
        <p:nvGrpSpPr>
          <p:cNvPr id="2" name="组合 1"/>
          <p:cNvGrpSpPr/>
          <p:nvPr/>
        </p:nvGrpSpPr>
        <p:grpSpPr>
          <a:xfrm>
            <a:off x="429529" y="1061569"/>
            <a:ext cx="5998943" cy="4680204"/>
            <a:chOff x="306728" y="1061569"/>
            <a:chExt cx="5998943" cy="4680204"/>
          </a:xfrm>
        </p:grpSpPr>
        <p:pic>
          <p:nvPicPr>
            <p:cNvPr id="6" name="图片 4">
              <a:extLst>
                <a:ext uri="{FF2B5EF4-FFF2-40B4-BE49-F238E27FC236}">
                  <a16:creationId xmlns:a16="http://schemas.microsoft.com/office/drawing/2014/main" xmlns="" id="{BF5EFD64-452B-4146-BD14-30E96F323AC9}"/>
                </a:ext>
              </a:extLst>
            </p:cNvPr>
            <p:cNvPicPr>
              <a:picLocks noChangeAspect="1"/>
            </p:cNvPicPr>
            <p:nvPr/>
          </p:nvPicPr>
          <p:blipFill rotWithShape="1">
            <a:blip r:embed="rId2">
              <a:extLst>
                <a:ext uri="{28A0092B-C50C-407E-A947-70E740481C1C}">
                  <a14:useLocalDpi xmlns:a14="http://schemas.microsoft.com/office/drawing/2010/main" val="0"/>
                </a:ext>
              </a:extLst>
            </a:blip>
            <a:srcRect l="6885"/>
            <a:stretch/>
          </p:blipFill>
          <p:spPr>
            <a:xfrm>
              <a:off x="306728" y="1061569"/>
              <a:ext cx="2849475" cy="4680204"/>
            </a:xfrm>
            <a:prstGeom prst="rect">
              <a:avLst/>
            </a:prstGeom>
          </p:spPr>
        </p:pic>
        <p:pic>
          <p:nvPicPr>
            <p:cNvPr id="7" name="图片 5">
              <a:extLst>
                <a:ext uri="{FF2B5EF4-FFF2-40B4-BE49-F238E27FC236}">
                  <a16:creationId xmlns:a16="http://schemas.microsoft.com/office/drawing/2014/main" xmlns="" id="{69A192A3-8B34-42A0-9DCC-9EBA2C5FD131}"/>
                </a:ext>
              </a:extLst>
            </p:cNvPr>
            <p:cNvPicPr>
              <a:picLocks noChangeAspect="1"/>
            </p:cNvPicPr>
            <p:nvPr/>
          </p:nvPicPr>
          <p:blipFill rotWithShape="1">
            <a:blip r:embed="rId3">
              <a:extLst>
                <a:ext uri="{28A0092B-C50C-407E-A947-70E740481C1C}">
                  <a14:useLocalDpi xmlns:a14="http://schemas.microsoft.com/office/drawing/2010/main" val="0"/>
                </a:ext>
              </a:extLst>
            </a:blip>
            <a:srcRect l="6885"/>
            <a:stretch/>
          </p:blipFill>
          <p:spPr>
            <a:xfrm>
              <a:off x="3456195" y="1061569"/>
              <a:ext cx="2849476" cy="4680204"/>
            </a:xfrm>
            <a:prstGeom prst="rect">
              <a:avLst/>
            </a:prstGeom>
          </p:spPr>
        </p:pic>
      </p:grpSp>
    </p:spTree>
    <p:extLst>
      <p:ext uri="{BB962C8B-B14F-4D97-AF65-F5344CB8AC3E}">
        <p14:creationId xmlns:p14="http://schemas.microsoft.com/office/powerpoint/2010/main" val="880804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000" y="1797247"/>
            <a:ext cx="6120000" cy="5946383"/>
          </a:xfrm>
          <a:prstGeom prst="rect">
            <a:avLst/>
          </a:prstGeom>
        </p:spPr>
      </p:pic>
      <p:sp>
        <p:nvSpPr>
          <p:cNvPr id="4" name="文本框 4">
            <a:extLst>
              <a:ext uri="{FF2B5EF4-FFF2-40B4-BE49-F238E27FC236}">
                <a16:creationId xmlns:a16="http://schemas.microsoft.com/office/drawing/2014/main" xmlns="" id="{AB057FFE-2AC7-4B10-9AFC-5733035F31DB}"/>
              </a:ext>
            </a:extLst>
          </p:cNvPr>
          <p:cNvSpPr txBox="1"/>
          <p:nvPr/>
        </p:nvSpPr>
        <p:spPr>
          <a:xfrm>
            <a:off x="0" y="7958780"/>
            <a:ext cx="6858000" cy="923330"/>
          </a:xfrm>
          <a:prstGeom prst="rect">
            <a:avLst/>
          </a:prstGeom>
          <a:noFill/>
        </p:spPr>
        <p:txBody>
          <a:bodyPr wrap="square" rtlCol="0">
            <a:spAutoFit/>
          </a:bodyPr>
          <a:lstStyle/>
          <a:p>
            <a:pPr algn="just"/>
            <a:r>
              <a:rPr lang="en-US" altLang="zh-CN" b="1" dirty="0"/>
              <a:t>Figure S17 </a:t>
            </a:r>
            <a:r>
              <a:rPr lang="en-US" altLang="zh-CN" b="1" dirty="0"/>
              <a:t>Genome-wide distribution of spontaneous (new) mutations discovered in WT across two generations as well as in Cas9 and Cpf1 T1 lines.</a:t>
            </a:r>
            <a:endParaRPr lang="zh-CN" altLang="zh-CN" dirty="0"/>
          </a:p>
        </p:txBody>
      </p:sp>
    </p:spTree>
    <p:extLst>
      <p:ext uri="{BB962C8B-B14F-4D97-AF65-F5344CB8AC3E}">
        <p14:creationId xmlns:p14="http://schemas.microsoft.com/office/powerpoint/2010/main" val="1775441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5553225"/>
            <a:ext cx="6858000" cy="1477328"/>
          </a:xfrm>
          <a:prstGeom prst="rect">
            <a:avLst/>
          </a:prstGeom>
          <a:noFill/>
        </p:spPr>
        <p:txBody>
          <a:bodyPr wrap="square" rtlCol="0">
            <a:spAutoFit/>
          </a:bodyPr>
          <a:lstStyle/>
          <a:p>
            <a:pPr algn="just"/>
            <a:r>
              <a:rPr lang="en-US" altLang="zh-CN" b="1" dirty="0"/>
              <a:t>Figure S18 </a:t>
            </a:r>
            <a:r>
              <a:rPr lang="en-US" altLang="zh-CN" b="1" dirty="0"/>
              <a:t>SNV rates and types in different treatments or generations. </a:t>
            </a:r>
            <a:r>
              <a:rPr lang="en-US" altLang="zh-CN" dirty="0"/>
              <a:t>Mutation rates of detected SNVs of all T0 and T1 plants. Control includes four control sample types: tissue culture only, Agro transformation, Cas9 backbone and Cpf1 backbone. Complementary mutations, such as A&gt;C and T&gt;G, are pooled. </a:t>
            </a:r>
            <a:endParaRPr lang="zh-CN" altLang="en-US" sz="1600"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000" y="606131"/>
            <a:ext cx="5400000" cy="4723810"/>
          </a:xfrm>
          <a:prstGeom prst="rect">
            <a:avLst/>
          </a:prstGeom>
        </p:spPr>
      </p:pic>
    </p:spTree>
    <p:extLst>
      <p:ext uri="{BB962C8B-B14F-4D97-AF65-F5344CB8AC3E}">
        <p14:creationId xmlns:p14="http://schemas.microsoft.com/office/powerpoint/2010/main" val="1952273697"/>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2034</TotalTime>
  <Words>353</Words>
  <Application>Microsoft Office PowerPoint</Application>
  <PresentationFormat>A4 Paper (210x297 mm)</PresentationFormat>
  <Paragraphs>12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冠卿 刘</dc:creator>
  <cp:lastModifiedBy>Abella, Jerard Dave</cp:lastModifiedBy>
  <cp:revision>75</cp:revision>
  <cp:lastPrinted>2018-01-07T04:07:38Z</cp:lastPrinted>
  <dcterms:created xsi:type="dcterms:W3CDTF">2018-01-01T13:29:09Z</dcterms:created>
  <dcterms:modified xsi:type="dcterms:W3CDTF">2018-05-30T18:22:13Z</dcterms:modified>
</cp:coreProperties>
</file>