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583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17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53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412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7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57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1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23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97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11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60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62C15-898E-4CA1-A3A8-E1395034D74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84E67-4472-4194-967A-1D3B187EF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3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72470" y="279433"/>
            <a:ext cx="4826698" cy="2427273"/>
            <a:chOff x="260991" y="539131"/>
            <a:chExt cx="4102693" cy="3535040"/>
          </a:xfrm>
        </p:grpSpPr>
        <p:grpSp>
          <p:nvGrpSpPr>
            <p:cNvPr id="3" name="Group 2"/>
            <p:cNvGrpSpPr/>
            <p:nvPr/>
          </p:nvGrpSpPr>
          <p:grpSpPr>
            <a:xfrm>
              <a:off x="3184615" y="539131"/>
              <a:ext cx="1179069" cy="1282898"/>
              <a:chOff x="3218483" y="369799"/>
              <a:chExt cx="1179069" cy="1282898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3238500" y="374648"/>
                <a:ext cx="1096740" cy="1097280"/>
                <a:chOff x="3238500" y="400043"/>
                <a:chExt cx="1096740" cy="1097280"/>
              </a:xfrm>
            </p:grpSpPr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238500" y="400043"/>
                  <a:ext cx="1096740" cy="1097280"/>
                </a:xfrm>
                <a:prstGeom prst="rect">
                  <a:avLst/>
                </a:prstGeom>
              </p:spPr>
            </p:pic>
            <p:grpSp>
              <p:nvGrpSpPr>
                <p:cNvPr id="43" name="Group 42"/>
                <p:cNvGrpSpPr/>
                <p:nvPr/>
              </p:nvGrpSpPr>
              <p:grpSpPr>
                <a:xfrm>
                  <a:off x="3584261" y="564595"/>
                  <a:ext cx="457199" cy="609599"/>
                  <a:chOff x="3668931" y="1089538"/>
                  <a:chExt cx="457199" cy="609599"/>
                </a:xfrm>
              </p:grpSpPr>
              <p:sp>
                <p:nvSpPr>
                  <p:cNvPr id="44" name="Rectangle 43"/>
                  <p:cNvSpPr/>
                  <p:nvPr/>
                </p:nvSpPr>
                <p:spPr>
                  <a:xfrm>
                    <a:off x="3668931" y="1089538"/>
                    <a:ext cx="219456" cy="4572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>
                  <a:xfrm>
                    <a:off x="3888005" y="1537212"/>
                    <a:ext cx="238125" cy="16192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38" name="TextBox 37"/>
              <p:cNvSpPr txBox="1"/>
              <p:nvPr/>
            </p:nvSpPr>
            <p:spPr>
              <a:xfrm rot="16200000">
                <a:off x="3017749" y="816010"/>
                <a:ext cx="558433" cy="156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CD56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695716" y="1383753"/>
                <a:ext cx="362712" cy="2689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CD66b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460521" y="369799"/>
                <a:ext cx="479182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CD56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830446" y="1097941"/>
                <a:ext cx="567106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CD66b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3174624" y="1675067"/>
              <a:ext cx="1180482" cy="1265895"/>
              <a:chOff x="3174624" y="1675067"/>
              <a:chExt cx="1180482" cy="1265895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3174624" y="1675067"/>
                <a:ext cx="1180482" cy="1265895"/>
                <a:chOff x="3375101" y="1593849"/>
                <a:chExt cx="1180482" cy="1265895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3413576" y="1593849"/>
                  <a:ext cx="1142007" cy="1097280"/>
                  <a:chOff x="3413576" y="1593849"/>
                  <a:chExt cx="1142007" cy="1097280"/>
                </a:xfrm>
              </p:grpSpPr>
              <p:pic>
                <p:nvPicPr>
                  <p:cNvPr id="35" name="Picture 34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3413576" y="1593849"/>
                    <a:ext cx="1142007" cy="1097280"/>
                  </a:xfrm>
                  <a:prstGeom prst="rect">
                    <a:avLst/>
                  </a:prstGeom>
                </p:spPr>
              </p:pic>
              <p:sp>
                <p:nvSpPr>
                  <p:cNvPr id="36" name="Rectangle 35"/>
                  <p:cNvSpPr/>
                  <p:nvPr/>
                </p:nvSpPr>
                <p:spPr>
                  <a:xfrm>
                    <a:off x="3742267" y="1673902"/>
                    <a:ext cx="302078" cy="545211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mtClean="0"/>
                      <a:t>v</a:t>
                    </a:r>
                    <a:endParaRPr lang="en-US"/>
                  </a:p>
                </p:txBody>
              </p:sp>
            </p:grpSp>
            <p:sp>
              <p:nvSpPr>
                <p:cNvPr id="33" name="TextBox 32"/>
                <p:cNvSpPr txBox="1"/>
                <p:nvPr/>
              </p:nvSpPr>
              <p:spPr>
                <a:xfrm rot="16200000">
                  <a:off x="3174368" y="2035217"/>
                  <a:ext cx="558432" cy="1569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CD22</a:t>
                  </a:r>
                  <a:endParaRPr lang="en-US" sz="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3911046" y="2590800"/>
                  <a:ext cx="362712" cy="2689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CD66b</a:t>
                  </a:r>
                  <a:endParaRPr lang="en-US" sz="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3792681" y="1749873"/>
                <a:ext cx="496765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CD22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3184614" y="2793999"/>
              <a:ext cx="1152235" cy="1280172"/>
              <a:chOff x="3184614" y="2793999"/>
              <a:chExt cx="1152235" cy="1280172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184614" y="2793999"/>
                <a:ext cx="1134681" cy="1097280"/>
                <a:chOff x="5489487" y="889000"/>
                <a:chExt cx="1134681" cy="1097280"/>
              </a:xfrm>
            </p:grpSpPr>
            <p:pic>
              <p:nvPicPr>
                <p:cNvPr id="26" name="Picture 25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527428" y="889000"/>
                  <a:ext cx="1096740" cy="1097280"/>
                </a:xfrm>
                <a:prstGeom prst="rect">
                  <a:avLst/>
                </a:prstGeom>
              </p:spPr>
            </p:pic>
            <p:sp>
              <p:nvSpPr>
                <p:cNvPr id="27" name="TextBox 26"/>
                <p:cNvSpPr txBox="1"/>
                <p:nvPr/>
              </p:nvSpPr>
              <p:spPr>
                <a:xfrm rot="16200000">
                  <a:off x="5320270" y="1328724"/>
                  <a:ext cx="495400" cy="1569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CD3</a:t>
                  </a:r>
                  <a:endParaRPr lang="en-US" sz="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5831105" y="1262046"/>
                  <a:ext cx="238126" cy="21907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6069229" y="1501229"/>
                  <a:ext cx="248843" cy="15823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3680816" y="3805227"/>
                <a:ext cx="426720" cy="268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CD66b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455309" y="2960603"/>
                <a:ext cx="419832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CD3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816636" y="3519410"/>
                <a:ext cx="520213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CD66b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60991" y="918537"/>
              <a:ext cx="1650625" cy="2093466"/>
              <a:chOff x="260991" y="918537"/>
              <a:chExt cx="1650625" cy="2093466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6205" y="1662919"/>
                <a:ext cx="1096740" cy="1097280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408380" y="918537"/>
                <a:ext cx="1503236" cy="3585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Peripheral blood (a-e)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rot="16200000">
                <a:off x="1540180" y="2121164"/>
                <a:ext cx="0" cy="21907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770532" y="1669535"/>
                <a:ext cx="491004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viable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6200000">
                <a:off x="74265" y="2081786"/>
                <a:ext cx="530418" cy="156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DAPI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28638" y="2743059"/>
                <a:ext cx="353173" cy="2689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FSC-A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660796" y="1482716"/>
              <a:ext cx="1602301" cy="1529288"/>
              <a:chOff x="1660796" y="1482716"/>
              <a:chExt cx="1602301" cy="1529288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77573" y="1676076"/>
                <a:ext cx="1096740" cy="1097280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 rot="16200000">
                <a:off x="1433214" y="2050757"/>
                <a:ext cx="612130" cy="156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SSC-A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278113" y="2743059"/>
                <a:ext cx="325922" cy="2689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CD45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303257" y="1690604"/>
                <a:ext cx="461595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CD45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2920129" y="1482716"/>
                <a:ext cx="342968" cy="1477887"/>
                <a:chOff x="2987865" y="1457315"/>
                <a:chExt cx="342968" cy="1477887"/>
              </a:xfrm>
            </p:grpSpPr>
            <p:cxnSp>
              <p:nvCxnSpPr>
                <p:cNvPr id="13" name="Straight Arrow Connector 12"/>
                <p:cNvCxnSpPr/>
                <p:nvPr/>
              </p:nvCxnSpPr>
              <p:spPr>
                <a:xfrm>
                  <a:off x="2987865" y="2407920"/>
                  <a:ext cx="342968" cy="52728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2987865" y="2171433"/>
                  <a:ext cx="27432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 flipV="1">
                  <a:off x="2987865" y="1457315"/>
                  <a:ext cx="342968" cy="51938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6" name="Group 45"/>
          <p:cNvGrpSpPr/>
          <p:nvPr/>
        </p:nvGrpSpPr>
        <p:grpSpPr>
          <a:xfrm>
            <a:off x="1072470" y="2718671"/>
            <a:ext cx="4863825" cy="2443016"/>
            <a:chOff x="260991" y="4489377"/>
            <a:chExt cx="4134251" cy="3557968"/>
          </a:xfrm>
        </p:grpSpPr>
        <p:grpSp>
          <p:nvGrpSpPr>
            <p:cNvPr id="47" name="Group 46"/>
            <p:cNvGrpSpPr/>
            <p:nvPr/>
          </p:nvGrpSpPr>
          <p:grpSpPr>
            <a:xfrm>
              <a:off x="3184012" y="4489377"/>
              <a:ext cx="1211230" cy="1271970"/>
              <a:chOff x="3184012" y="4489377"/>
              <a:chExt cx="1211230" cy="1271970"/>
            </a:xfrm>
          </p:grpSpPr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19228" y="4494722"/>
                <a:ext cx="1096740" cy="1097280"/>
              </a:xfrm>
              <a:prstGeom prst="rect">
                <a:avLst/>
              </a:prstGeom>
            </p:spPr>
          </p:pic>
          <p:sp>
            <p:nvSpPr>
              <p:cNvPr id="79" name="TextBox 78"/>
              <p:cNvSpPr txBox="1"/>
              <p:nvPr/>
            </p:nvSpPr>
            <p:spPr>
              <a:xfrm>
                <a:off x="3700332" y="5492403"/>
                <a:ext cx="362712" cy="2689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CD66b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 rot="16200000">
                <a:off x="2983278" y="4893871"/>
                <a:ext cx="558433" cy="156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CD56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3449742" y="4489377"/>
                <a:ext cx="479182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CD56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3520609" y="4666628"/>
                <a:ext cx="219456" cy="4572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3831813" y="5151709"/>
                <a:ext cx="238125" cy="16192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3828136" y="4929653"/>
                <a:ext cx="567106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CD66b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184012" y="5627830"/>
              <a:ext cx="1126582" cy="1268051"/>
              <a:chOff x="3184012" y="5627830"/>
              <a:chExt cx="1126582" cy="1268051"/>
            </a:xfrm>
          </p:grpSpPr>
          <p:pic>
            <p:nvPicPr>
              <p:cNvPr id="73" name="Picture 7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13854" y="5627830"/>
                <a:ext cx="1096740" cy="1097280"/>
              </a:xfrm>
              <a:prstGeom prst="rect">
                <a:avLst/>
              </a:prstGeom>
            </p:spPr>
          </p:pic>
          <p:sp>
            <p:nvSpPr>
              <p:cNvPr id="74" name="TextBox 73"/>
              <p:cNvSpPr txBox="1"/>
              <p:nvPr/>
            </p:nvSpPr>
            <p:spPr>
              <a:xfrm>
                <a:off x="3729394" y="6626937"/>
                <a:ext cx="362712" cy="2689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CD66b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 rot="16200000">
                <a:off x="2983278" y="6011470"/>
                <a:ext cx="558433" cy="156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CD22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3722629" y="5691644"/>
                <a:ext cx="496765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CD22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523452" y="5705218"/>
                <a:ext cx="261148" cy="56858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mtClean="0"/>
                  <a:t>v</a:t>
                </a:r>
                <a:endParaRPr lang="en-US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3184012" y="6776985"/>
              <a:ext cx="1138890" cy="1270360"/>
              <a:chOff x="3184012" y="6776985"/>
              <a:chExt cx="1138890" cy="1270360"/>
            </a:xfrm>
          </p:grpSpPr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226162" y="6776985"/>
                <a:ext cx="1096740" cy="1097280"/>
              </a:xfrm>
              <a:prstGeom prst="rect">
                <a:avLst/>
              </a:prstGeom>
            </p:spPr>
          </p:pic>
          <p:sp>
            <p:nvSpPr>
              <p:cNvPr id="67" name="TextBox 66"/>
              <p:cNvSpPr txBox="1"/>
              <p:nvPr/>
            </p:nvSpPr>
            <p:spPr>
              <a:xfrm>
                <a:off x="3693905" y="7778401"/>
                <a:ext cx="362712" cy="2689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CD66b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 rot="16200000">
                <a:off x="3014794" y="7193043"/>
                <a:ext cx="495401" cy="156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CD3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433232" y="6826177"/>
                <a:ext cx="419832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CD3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3722045" y="7393450"/>
                <a:ext cx="520213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CD66b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3500967" y="6989361"/>
                <a:ext cx="225136" cy="2188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3800904" y="7273779"/>
                <a:ext cx="218808" cy="15344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260991" y="4762363"/>
              <a:ext cx="1880624" cy="2086417"/>
              <a:chOff x="260991" y="4762363"/>
              <a:chExt cx="1880624" cy="2086417"/>
            </a:xfrm>
          </p:grpSpPr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2426" y="5579533"/>
                <a:ext cx="1096740" cy="1097280"/>
              </a:xfrm>
              <a:prstGeom prst="rect">
                <a:avLst/>
              </a:prstGeom>
            </p:spPr>
          </p:pic>
          <p:sp>
            <p:nvSpPr>
              <p:cNvPr id="61" name="TextBox 60"/>
              <p:cNvSpPr txBox="1"/>
              <p:nvPr/>
            </p:nvSpPr>
            <p:spPr>
              <a:xfrm rot="16200000">
                <a:off x="74265" y="6004638"/>
                <a:ext cx="530418" cy="156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DAPI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779374" y="6579835"/>
                <a:ext cx="353173" cy="2689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FSC-A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3" name="Straight Arrow Connector 62"/>
              <p:cNvCxnSpPr/>
              <p:nvPr/>
            </p:nvCxnSpPr>
            <p:spPr>
              <a:xfrm rot="16200000">
                <a:off x="1529403" y="6025356"/>
                <a:ext cx="0" cy="21907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464891" y="4762363"/>
                <a:ext cx="1676724" cy="3585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Kidney biopsy (f-j)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795810" y="5611862"/>
                <a:ext cx="491124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viable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666124" y="5410390"/>
              <a:ext cx="1596973" cy="1523509"/>
              <a:chOff x="1666124" y="5410390"/>
              <a:chExt cx="1596973" cy="1523509"/>
            </a:xfrm>
          </p:grpSpPr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776922" y="5623792"/>
                <a:ext cx="1096740" cy="1097280"/>
              </a:xfrm>
              <a:prstGeom prst="rect">
                <a:avLst/>
              </a:prstGeom>
            </p:spPr>
          </p:pic>
          <p:sp>
            <p:nvSpPr>
              <p:cNvPr id="53" name="TextBox 52"/>
              <p:cNvSpPr txBox="1"/>
              <p:nvPr/>
            </p:nvSpPr>
            <p:spPr>
              <a:xfrm>
                <a:off x="2302202" y="6631568"/>
                <a:ext cx="325922" cy="2689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CD45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 rot="16200000">
                <a:off x="1438542" y="5967743"/>
                <a:ext cx="612129" cy="156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panose="020B0604020202020204" pitchFamily="34" charset="0"/>
                    <a:cs typeface="Arial" panose="020B0604020202020204" pitchFamily="34" charset="0"/>
                  </a:rPr>
                  <a:t>SSC-A</a:t>
                </a:r>
                <a:endParaRPr 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330580" y="5733978"/>
                <a:ext cx="461595" cy="31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CD45</a:t>
                </a:r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2920129" y="5410390"/>
                <a:ext cx="342968" cy="1523509"/>
                <a:chOff x="2987865" y="1460689"/>
                <a:chExt cx="342968" cy="1523509"/>
              </a:xfrm>
            </p:grpSpPr>
            <p:cxnSp>
              <p:nvCxnSpPr>
                <p:cNvPr id="57" name="Straight Arrow Connector 56"/>
                <p:cNvCxnSpPr/>
                <p:nvPr/>
              </p:nvCxnSpPr>
              <p:spPr>
                <a:xfrm>
                  <a:off x="2987865" y="2407920"/>
                  <a:ext cx="306033" cy="57627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/>
                <p:cNvCxnSpPr/>
                <p:nvPr/>
              </p:nvCxnSpPr>
              <p:spPr>
                <a:xfrm>
                  <a:off x="2987865" y="2171433"/>
                  <a:ext cx="27432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 flipV="1">
                  <a:off x="2987865" y="1460689"/>
                  <a:ext cx="342968" cy="51601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5" name="TextBox 84"/>
          <p:cNvSpPr txBox="1"/>
          <p:nvPr/>
        </p:nvSpPr>
        <p:spPr>
          <a:xfrm>
            <a:off x="228600" y="4977021"/>
            <a:ext cx="86868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  <a:p>
            <a:pPr>
              <a:lnSpc>
                <a:spcPct val="150000"/>
              </a:lnSpc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Gating for differentials. Each dot in the plot represents a cell.  Gates are set using peripheral blood (a-e) where leukocyte subsets are more abundant and hence easier to identify. Viable cells are selected based on exclusion of DAPI (DAPI-, a and f).  Within the viable cells, leukocytes are selected based on the expression of CD45, the leukocyte common antigen (CD45+, b and g).  Subsets of viable CD45+ leukocytes are determined based on the gates shown in c-e and h-j.  The number of cells within the subset gates compared to the total CD45+ cells are used to determine the percentage of each leukocyte subpopulation for the differentials.  CD56+ cells indicate NK cells, CD22 are B cells, CD66b are granulocytes.  As described in the text, CD45+ cells that are CD3-, CD56-, CD22-, CD66b- but express HLA-DR approximate a macrophage/dendritic cell population.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371359" y="896644"/>
            <a:ext cx="31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129893" y="911124"/>
            <a:ext cx="31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393771" y="3320025"/>
            <a:ext cx="31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141171" y="3332432"/>
            <a:ext cx="31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747194" y="237976"/>
            <a:ext cx="31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764406" y="3466592"/>
            <a:ext cx="31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781618" y="4253797"/>
            <a:ext cx="31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764406" y="2677739"/>
            <a:ext cx="31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773012" y="1786283"/>
            <a:ext cx="31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798829" y="1011210"/>
            <a:ext cx="31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3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On-screen Show (4:3)</PresentationFormat>
  <Paragraphs>50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Reed Elsevier</dc:creator>
  <cp:lastModifiedBy>Reed Elsevier</cp:lastModifiedBy>
  <cp:revision>2</cp:revision>
  <dcterms:created xsi:type="dcterms:W3CDTF">2018-03-01T19:04:28Z</dcterms:created>
  <dcterms:modified xsi:type="dcterms:W3CDTF">2018-03-01T19:05:45Z</dcterms:modified>
</cp:coreProperties>
</file>