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4">
  <p:sldMasterIdLst>
    <p:sldMasterId id="2147483648" r:id="rId4"/>
  </p:sldMasterIdLst>
  <p:sldIdLst>
    <p:sldId id="268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325" autoAdjust="0"/>
  </p:normalViewPr>
  <p:slideViewPr>
    <p:cSldViewPr>
      <p:cViewPr varScale="1">
        <p:scale>
          <a:sx n="59" d="100"/>
          <a:sy n="59" d="100"/>
        </p:scale>
        <p:origin x="-120" y="-9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28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43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87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127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752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54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24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14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7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087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801F5-6C8A-4724-8FFB-141BFEEF4262}" type="datetimeFigureOut">
              <a:rPr lang="en-GB" smtClean="0"/>
              <a:t>11/07/18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9A6ED-4307-40A6-843A-68CBA0ECEF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41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5714171"/>
            <a:ext cx="9144000" cy="458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S1</a:t>
            </a:r>
            <a:r>
              <a:rPr lang="en-US" sz="1200" dirty="0">
                <a:latin typeface="Times New Roman"/>
                <a:cs typeface="Times New Roman"/>
              </a:rPr>
              <a:t> The mean relative abundance of the most dominant taxa at phylum level in soils sampled at different time points (using rarefied OTU table).</a:t>
            </a:r>
            <a:endParaRPr lang="en-GB" sz="1200" b="1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752600" y="-77129"/>
            <a:ext cx="5334000" cy="5870894"/>
            <a:chOff x="1752600" y="-77129"/>
            <a:chExt cx="5334000" cy="587089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2819400"/>
              <a:ext cx="5334000" cy="2974365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52600" y="-77129"/>
              <a:ext cx="5334000" cy="29727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1168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8088" y="35169"/>
            <a:ext cx="8233912" cy="6758321"/>
            <a:chOff x="148088" y="35169"/>
            <a:chExt cx="8233912" cy="6758321"/>
          </a:xfrm>
        </p:grpSpPr>
        <p:pic>
          <p:nvPicPr>
            <p:cNvPr id="10241" name="Picture 103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" t="6142" r="41016" b="893"/>
            <a:stretch>
              <a:fillRect/>
            </a:stretch>
          </p:blipFill>
          <p:spPr bwMode="auto">
            <a:xfrm>
              <a:off x="152401" y="35169"/>
              <a:ext cx="6324600" cy="6296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48088" y="6331825"/>
              <a:ext cx="823391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S10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DESeq2 analysis results indicating the fold-change of bacterial genera in rhizosphere communities of High N cabbages relative to controls at 12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weeks 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</a:t>
              </a:r>
              <a:r>
                <a:rPr lang="en-US" altLang="zh-TW" sz="1200" dirty="0" err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Benjamini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-Hochberg corrected </a:t>
              </a:r>
              <a:r>
                <a:rPr lang="en-US" altLang="zh-TW" sz="1200" i="1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-value&lt;0.02)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g__ represents taxa unclassified at the genus level.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457200"/>
            <a:ext cx="8763000" cy="6266765"/>
            <a:chOff x="0" y="457200"/>
            <a:chExt cx="8763000" cy="6266765"/>
          </a:xfrm>
        </p:grpSpPr>
        <p:pic>
          <p:nvPicPr>
            <p:cNvPr id="1126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84" t="6136" r="507" b="1227"/>
            <a:stretch>
              <a:fillRect/>
            </a:stretch>
          </p:blipFill>
          <p:spPr bwMode="auto">
            <a:xfrm>
              <a:off x="0" y="457200"/>
              <a:ext cx="6467475" cy="548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52400" y="6077634"/>
              <a:ext cx="8610600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S11 </a:t>
              </a:r>
              <a:r>
                <a:rPr kumimoji="0" lang="en-US" altLang="en-US" sz="1200" b="0" i="0" u="none" strike="noStrike" cap="none" normalizeH="0" baseline="0" dirty="0" smtClean="0" bmk="_Toc352576583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DESeq2 analysis results indicating the fold-change of bacterial genera in rhizosphere communities of High N cabbages relative to controls at 12 weeks (</a:t>
              </a:r>
              <a:r>
                <a:rPr kumimoji="0" lang="en-US" altLang="en-US" sz="1200" b="0" i="1" u="none" strike="noStrike" cap="none" normalizeH="0" baseline="0" dirty="0" smtClean="0" bmk="_Toc352576583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kumimoji="0" lang="en-US" altLang="en-US" sz="1200" b="0" i="0" u="none" strike="noStrike" cap="none" normalizeH="0" baseline="0" dirty="0" smtClean="0" bmk="_Toc352576583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-value cut-off = 0.01).  Includes both aphid infested and </a:t>
              </a:r>
              <a:r>
                <a:rPr kumimoji="0" lang="en-US" altLang="en-US" sz="1200" b="0" i="0" u="none" strike="noStrike" cap="none" normalizeH="0" baseline="0" dirty="0" err="1" smtClean="0" bmk="_Toc352576583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uninfested</a:t>
              </a:r>
              <a:r>
                <a:rPr kumimoji="0" lang="en-US" altLang="en-US" sz="1200" b="0" i="0" u="none" strike="noStrike" cap="none" normalizeH="0" baseline="0" dirty="0" smtClean="0" bmk="_Toc352576583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plants as there were no significant effects of the aphids.  g__ represents taxa unclassified at the genus level.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" y="457200"/>
            <a:ext cx="9029701" cy="3733800"/>
            <a:chOff x="-1" y="457200"/>
            <a:chExt cx="9029701" cy="3733800"/>
          </a:xfrm>
        </p:grpSpPr>
        <p:pic>
          <p:nvPicPr>
            <p:cNvPr id="12289" name="Picture 1031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72" b="6261"/>
            <a:stretch>
              <a:fillRect/>
            </a:stretch>
          </p:blipFill>
          <p:spPr bwMode="auto">
            <a:xfrm>
              <a:off x="-1" y="457200"/>
              <a:ext cx="3814847" cy="3352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14300" y="3914001"/>
              <a:ext cx="891540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S12 </a:t>
              </a:r>
              <a:r>
                <a:rPr kumimoji="0" lang="en-US" altLang="en-US" sz="1200" b="0" i="0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The abundance of </a:t>
              </a:r>
              <a:r>
                <a:rPr kumimoji="0" lang="en-US" altLang="en-US" sz="1200" b="0" i="1" u="none" strike="noStrike" cap="none" normalizeH="0" baseline="0" dirty="0" err="1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Nitrospira</a:t>
              </a:r>
              <a:r>
                <a:rPr kumimoji="0" lang="en-US" altLang="en-US" sz="1200" b="0" i="1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in soils under different </a:t>
              </a:r>
              <a:r>
                <a:rPr kumimoji="0" lang="en-US" altLang="en-US" sz="1200" b="0" i="0" u="none" strike="noStrike" cap="none" normalizeH="0" baseline="0" dirty="0" err="1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fertiliser</a:t>
              </a:r>
              <a:r>
                <a:rPr kumimoji="0" lang="en-US" altLang="en-US" sz="1200" b="0" i="0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treatments at 9 </a:t>
              </a:r>
              <a:r>
                <a:rPr kumimoji="0" lang="en-US" altLang="en-US" sz="1200" b="0" i="0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weeks (</a:t>
              </a:r>
              <a:r>
                <a:rPr kumimoji="0" lang="en-US" altLang="en-US" sz="1200" b="0" i="1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 </a:t>
              </a:r>
              <a:r>
                <a:rPr kumimoji="0" lang="en-US" altLang="en-US" sz="1200" b="0" i="0" u="none" strike="noStrike" cap="none" normalizeH="0" baseline="0" dirty="0" smtClean="0" bmk="_Toc352576619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= 0.028).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6200" y="266700"/>
            <a:ext cx="8991600" cy="6796564"/>
            <a:chOff x="76200" y="266700"/>
            <a:chExt cx="8991600" cy="6796564"/>
          </a:xfrm>
        </p:grpSpPr>
        <p:pic>
          <p:nvPicPr>
            <p:cNvPr id="13315" name="Picture 26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08" b="1013"/>
            <a:stretch/>
          </p:blipFill>
          <p:spPr bwMode="auto">
            <a:xfrm>
              <a:off x="726953" y="288131"/>
              <a:ext cx="5257799" cy="2929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3" name="Picture 2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15" b="835"/>
            <a:stretch/>
          </p:blipFill>
          <p:spPr bwMode="auto">
            <a:xfrm>
              <a:off x="744538" y="3406775"/>
              <a:ext cx="5257799" cy="2934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 Box 2"/>
            <p:cNvSpPr txBox="1">
              <a:spLocks noChangeArrowheads="1"/>
            </p:cNvSpPr>
            <p:nvPr/>
          </p:nvSpPr>
          <p:spPr bwMode="auto">
            <a:xfrm>
              <a:off x="180730" y="266700"/>
              <a:ext cx="5111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(A)</a:t>
              </a:r>
              <a:endPara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 Box 2"/>
            <p:cNvSpPr txBox="1">
              <a:spLocks noChangeArrowheads="1"/>
            </p:cNvSpPr>
            <p:nvPr/>
          </p:nvSpPr>
          <p:spPr bwMode="auto">
            <a:xfrm>
              <a:off x="201245" y="3416300"/>
              <a:ext cx="51117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(B)</a:t>
              </a:r>
              <a:endParaRPr kumimoji="0" lang="en-US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6200" y="6416933"/>
              <a:ext cx="8991600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S13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DESeq2 analysis results indicating the fold-change of bacterial genera in rhizosphere communities of Low N cabbages relative to Chicken manure rhizosphere soils at (a) 9 weeks and (b) 12 weeks (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-value cut-off = 0.001).  The 12-week comparison includes both aphid infested and 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uninfested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plants as there were no significant effects of the aphids.  g__ represents taxa unclassified at the genus level.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" y="0"/>
            <a:ext cx="8991600" cy="6707832"/>
            <a:chOff x="1" y="0"/>
            <a:chExt cx="8991600" cy="670783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1" y="0"/>
              <a:ext cx="6019800" cy="6100694"/>
              <a:chOff x="202508" y="-2"/>
              <a:chExt cx="15240745" cy="15446285"/>
            </a:xfrm>
          </p:grpSpPr>
          <p:pic>
            <p:nvPicPr>
              <p:cNvPr id="6" name="Picture 5"/>
              <p:cNvPicPr preferRelativeResize="0"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30" r="6" b="6"/>
              <a:stretch/>
            </p:blipFill>
            <p:spPr bwMode="auto">
              <a:xfrm>
                <a:off x="202508" y="-2"/>
                <a:ext cx="15240745" cy="154462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273" r="27451" b="35"/>
              <a:stretch/>
            </p:blipFill>
            <p:spPr bwMode="auto">
              <a:xfrm>
                <a:off x="850561" y="2871399"/>
                <a:ext cx="2062951" cy="2554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 rot="10800000" flipV="1">
              <a:off x="1" y="6246167"/>
              <a:ext cx="89916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S2 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Heatmap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of the mean relative abundance of bacteria at the phylum-level with UPGMA (average 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neighbour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) 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dendrogram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indicating the time-points of each sample.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8974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80962" y="457200"/>
            <a:ext cx="7835102" cy="5562600"/>
            <a:chOff x="80962" y="457200"/>
            <a:chExt cx="7835102" cy="5562600"/>
          </a:xfrm>
        </p:grpSpPr>
        <p:pic>
          <p:nvPicPr>
            <p:cNvPr id="3074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04"/>
            <a:stretch>
              <a:fillRect/>
            </a:stretch>
          </p:blipFill>
          <p:spPr bwMode="auto">
            <a:xfrm>
              <a:off x="438150" y="457200"/>
              <a:ext cx="3067050" cy="2524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3" name="Picture 1036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8" r="4562"/>
            <a:stretch>
              <a:fillRect/>
            </a:stretch>
          </p:blipFill>
          <p:spPr bwMode="auto">
            <a:xfrm>
              <a:off x="438150" y="2981325"/>
              <a:ext cx="3067050" cy="2543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7" name="Picture 1032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762000"/>
              <a:ext cx="996950" cy="665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 Box 2"/>
            <p:cNvSpPr txBox="1">
              <a:spLocks noChangeArrowheads="1"/>
            </p:cNvSpPr>
            <p:nvPr/>
          </p:nvSpPr>
          <p:spPr bwMode="auto">
            <a:xfrm>
              <a:off x="80962" y="533400"/>
              <a:ext cx="420688" cy="388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(a)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96837" y="3111500"/>
              <a:ext cx="412751" cy="34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(b)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2400" y="5558135"/>
              <a:ext cx="776366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S3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Rarefaction curve showing the mean values of alpha diversity as measured by observed species, grouped by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fertiliser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treatment for rhizosphere samples from (a) 9 week-old plants and (b) 12 week-old plants.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661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70223" y="131491"/>
            <a:ext cx="8216577" cy="6538241"/>
            <a:chOff x="470223" y="131491"/>
            <a:chExt cx="8216577" cy="6538241"/>
          </a:xfrm>
        </p:grpSpPr>
        <p:grpSp>
          <p:nvGrpSpPr>
            <p:cNvPr id="2" name="Group 1"/>
            <p:cNvGrpSpPr>
              <a:grpSpLocks noChangeAspect="1"/>
            </p:cNvGrpSpPr>
            <p:nvPr/>
          </p:nvGrpSpPr>
          <p:grpSpPr>
            <a:xfrm>
              <a:off x="927423" y="135919"/>
              <a:ext cx="4557512" cy="5856446"/>
              <a:chOff x="28716" y="287002"/>
              <a:chExt cx="8671048" cy="1011736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6678389" y="718153"/>
                <a:ext cx="2021375" cy="4921080"/>
                <a:chOff x="6678389" y="718153"/>
                <a:chExt cx="2021375" cy="4921080"/>
              </a:xfrm>
            </p:grpSpPr>
            <p:pic>
              <p:nvPicPr>
                <p:cNvPr id="8" name="Picture 7" descr="Screen Shot 2017-01-20 at 10.29.42.png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7084" t="27057" r="1168" b="56222"/>
                <a:stretch/>
              </p:blipFill>
              <p:spPr>
                <a:xfrm>
                  <a:off x="6709616" y="4176272"/>
                  <a:ext cx="1810982" cy="1462961"/>
                </a:xfrm>
                <a:prstGeom prst="rect">
                  <a:avLst/>
                </a:prstGeom>
              </p:spPr>
            </p:pic>
            <p:pic>
              <p:nvPicPr>
                <p:cNvPr id="9" name="Picture 8" descr="Screen Shot 2017-01-20 at 10.40.59.png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6821" t="27121" r="1063" b="65333"/>
                <a:stretch/>
              </p:blipFill>
              <p:spPr>
                <a:xfrm>
                  <a:off x="6678389" y="718153"/>
                  <a:ext cx="2021375" cy="714687"/>
                </a:xfrm>
                <a:prstGeom prst="rect">
                  <a:avLst/>
                </a:prstGeom>
              </p:spPr>
            </p:pic>
          </p:grpSp>
          <p:pic>
            <p:nvPicPr>
              <p:cNvPr id="4" name="Picture 3" descr="Screen Shot 2017-01-20 at 10.51.22.pn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73" t="30222" r="36667" b="12445"/>
              <a:stretch/>
            </p:blipFill>
            <p:spPr>
              <a:xfrm>
                <a:off x="28716" y="287002"/>
                <a:ext cx="6517145" cy="3400858"/>
              </a:xfrm>
              <a:prstGeom prst="rect">
                <a:avLst/>
              </a:prstGeom>
            </p:spPr>
          </p:pic>
          <p:pic>
            <p:nvPicPr>
              <p:cNvPr id="5" name="Picture 4" descr="Screen Shot 2017-01-20 at 10.55.05.pn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11" t="30895" r="36583" b="12888"/>
              <a:stretch/>
            </p:blipFill>
            <p:spPr>
              <a:xfrm>
                <a:off x="28718" y="3705689"/>
                <a:ext cx="6511500" cy="3334660"/>
              </a:xfrm>
              <a:prstGeom prst="rect">
                <a:avLst/>
              </a:prstGeom>
            </p:spPr>
          </p:pic>
          <p:pic>
            <p:nvPicPr>
              <p:cNvPr id="6" name="Picture 5" descr="Screen Shot 2017-01-20 at 11.01.31.png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76" t="30362" r="36762" b="13197"/>
              <a:stretch/>
            </p:blipFill>
            <p:spPr>
              <a:xfrm>
                <a:off x="41796" y="7056421"/>
                <a:ext cx="6486037" cy="3347947"/>
              </a:xfrm>
              <a:prstGeom prst="rect">
                <a:avLst/>
              </a:prstGeom>
            </p:spPr>
          </p:pic>
          <p:pic>
            <p:nvPicPr>
              <p:cNvPr id="7" name="Picture 6" descr="Screen Shot 2017-01-20 at 11.01.31.png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145" t="26971" r="1239" b="56742"/>
              <a:stretch/>
            </p:blipFill>
            <p:spPr>
              <a:xfrm>
                <a:off x="6709618" y="7578723"/>
                <a:ext cx="1790697" cy="1424999"/>
              </a:xfrm>
              <a:prstGeom prst="rect">
                <a:avLst/>
              </a:prstGeom>
            </p:spPr>
          </p:pic>
        </p:grpSp>
        <p:sp>
          <p:nvSpPr>
            <p:cNvPr id="10" name="Text Box 10359"/>
            <p:cNvSpPr txBox="1">
              <a:spLocks noChangeArrowheads="1"/>
            </p:cNvSpPr>
            <p:nvPr/>
          </p:nvSpPr>
          <p:spPr bwMode="auto">
            <a:xfrm>
              <a:off x="517848" y="135919"/>
              <a:ext cx="409575" cy="342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(A)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 Box 10361"/>
            <p:cNvSpPr txBox="1">
              <a:spLocks noChangeArrowheads="1"/>
            </p:cNvSpPr>
            <p:nvPr/>
          </p:nvSpPr>
          <p:spPr bwMode="auto">
            <a:xfrm>
              <a:off x="485890" y="210450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(B)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 Box 10370"/>
            <p:cNvSpPr txBox="1">
              <a:spLocks noChangeArrowheads="1"/>
            </p:cNvSpPr>
            <p:nvPr/>
          </p:nvSpPr>
          <p:spPr bwMode="auto">
            <a:xfrm>
              <a:off x="470223" y="4054403"/>
              <a:ext cx="45720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  <a:t>(C)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419"/>
            <p:cNvSpPr txBox="1">
              <a:spLocks noChangeArrowheads="1"/>
            </p:cNvSpPr>
            <p:nvPr/>
          </p:nvSpPr>
          <p:spPr bwMode="auto">
            <a:xfrm>
              <a:off x="4422498" y="131491"/>
              <a:ext cx="1062437" cy="25400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itchFamily="34" charset="0"/>
                  <a:cs typeface="Futura"/>
                </a:rPr>
                <a:t>Soil type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4" name="Text Box 422"/>
            <p:cNvSpPr txBox="1">
              <a:spLocks noChangeArrowheads="1"/>
            </p:cNvSpPr>
            <p:nvPr/>
          </p:nvSpPr>
          <p:spPr bwMode="auto">
            <a:xfrm>
              <a:off x="4438912" y="2104509"/>
              <a:ext cx="951853" cy="27781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itchFamily="34" charset="0"/>
                  <a:cs typeface="Times New Roman" panose="02020603050405020304" pitchFamily="18" charset="0"/>
                </a:rPr>
                <a:t>Sample type</a:t>
              </a:r>
              <a:endPara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424"/>
            <p:cNvSpPr txBox="1">
              <a:spLocks noChangeArrowheads="1"/>
            </p:cNvSpPr>
            <p:nvPr/>
          </p:nvSpPr>
          <p:spPr bwMode="auto">
            <a:xfrm>
              <a:off x="4438912" y="4057650"/>
              <a:ext cx="941192" cy="2857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ea typeface="Calibri" pitchFamily="34" charset="0"/>
                  <a:cs typeface="Times New Roman" pitchFamily="18" charset="0"/>
                </a:rPr>
                <a:t>Fertiliser</a:t>
              </a:r>
              <a:endPara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8" name="Rectangle 23"/>
            <p:cNvSpPr>
              <a:spLocks noChangeArrowheads="1"/>
            </p:cNvSpPr>
            <p:nvPr/>
          </p:nvSpPr>
          <p:spPr bwMode="auto">
            <a:xfrm rot="10800000" flipV="1">
              <a:off x="470223" y="6208067"/>
              <a:ext cx="821657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S4 </a:t>
              </a:r>
              <a:r>
                <a:rPr kumimoji="0" lang="en-US" altLang="en-US" sz="1200" b="0" i="0" u="none" strike="noStrike" cap="none" normalizeH="0" baseline="0" dirty="0" err="1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PCoA</a:t>
              </a:r>
              <a:r>
                <a:rPr kumimoji="0" lang="en-US" altLang="en-US" sz="1200" b="0" i="0" u="none" strike="noStrike" cap="none" normalizeH="0" baseline="0" dirty="0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plots constructed using unweighted </a:t>
              </a:r>
              <a:r>
                <a:rPr kumimoji="0" lang="en-US" altLang="en-US" sz="1200" b="0" i="0" u="none" strike="noStrike" cap="none" normalizeH="0" baseline="0" dirty="0" err="1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UniFrac</a:t>
              </a:r>
              <a:r>
                <a:rPr kumimoji="0" lang="en-US" altLang="en-US" sz="1200" b="0" i="0" u="none" strike="noStrike" cap="none" normalizeH="0" baseline="0" dirty="0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distances with samples </a:t>
              </a:r>
              <a:r>
                <a:rPr kumimoji="0" lang="en-US" altLang="en-US" sz="1200" b="0" i="0" u="none" strike="noStrike" cap="none" normalizeH="0" baseline="0" dirty="0" err="1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coloured</a:t>
              </a:r>
              <a:r>
                <a:rPr kumimoji="0" lang="en-US" altLang="en-US" sz="1200" b="0" i="0" u="none" strike="noStrike" cap="none" normalizeH="0" baseline="0" dirty="0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by (a) soil type, (b) sample type and (c) </a:t>
              </a:r>
              <a:r>
                <a:rPr kumimoji="0" lang="en-US" altLang="en-US" sz="1200" b="0" i="0" u="none" strike="noStrike" cap="none" normalizeH="0" baseline="0" dirty="0" err="1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fertiliser</a:t>
              </a:r>
              <a:r>
                <a:rPr kumimoji="0" lang="en-US" altLang="en-US" sz="1200" b="0" i="0" u="none" strike="noStrike" cap="none" normalizeH="0" baseline="0" dirty="0" smtClean="0" bmk="_Toc35257657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(N.B. the bulk and rhizosphere soil types were sampled at different times.) PC1: 6.82%; PC2: 5.17% and PC3: 3.47%.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0" y="457200"/>
            <a:ext cx="7391400" cy="4507557"/>
            <a:chOff x="152400" y="457200"/>
            <a:chExt cx="7391400" cy="4507557"/>
          </a:xfrm>
        </p:grpSpPr>
        <p:pic>
          <p:nvPicPr>
            <p:cNvPr id="512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55" b="1311"/>
            <a:stretch>
              <a:fillRect/>
            </a:stretch>
          </p:blipFill>
          <p:spPr bwMode="auto">
            <a:xfrm>
              <a:off x="219075" y="457200"/>
              <a:ext cx="6486525" cy="3752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 rot="10800000" flipV="1">
              <a:off x="152400" y="4503092"/>
              <a:ext cx="73914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 bmk="_Toc352576578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S5 </a:t>
              </a:r>
              <a:r>
                <a:rPr kumimoji="0" lang="en-US" altLang="en-US" sz="1200" b="0" i="0" u="none" strike="noStrike" cap="none" normalizeH="0" baseline="0" dirty="0" err="1" smtClean="0" bmk="_Toc352576578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Detrended</a:t>
              </a:r>
              <a:r>
                <a:rPr kumimoji="0" lang="en-US" altLang="en-US" sz="1200" b="0" i="0" u="none" strike="noStrike" cap="none" normalizeH="0" baseline="0" dirty="0" smtClean="0" bmk="_Toc352576578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correspondence analysis (DCA) of beta diversity for all soil samples (</a:t>
              </a:r>
              <a:r>
                <a:rPr kumimoji="0" lang="en-US" altLang="en-US" sz="1200" b="0" i="1" u="none" strike="noStrike" cap="none" normalizeH="0" baseline="0" dirty="0" smtClean="0" bmk="_Toc352576578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</a:t>
              </a:r>
              <a:r>
                <a:rPr kumimoji="0" lang="en-US" altLang="en-US" sz="1200" b="0" i="0" u="none" strike="noStrike" cap="none" normalizeH="0" baseline="0" dirty="0" smtClean="0" bmk="_Toc352576578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=40).  Note the outlying S10 sample on the right-hand side (Chicken Manure bulk soil). Axes DCA1: 37.1%; DCA2: 28%.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39384" y="0"/>
            <a:ext cx="8904615" cy="6824260"/>
            <a:chOff x="239384" y="0"/>
            <a:chExt cx="8904615" cy="6824260"/>
          </a:xfrm>
        </p:grpSpPr>
        <p:pic>
          <p:nvPicPr>
            <p:cNvPr id="6146" name="Picture 43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76" b="874"/>
            <a:stretch>
              <a:fillRect/>
            </a:stretch>
          </p:blipFill>
          <p:spPr bwMode="auto">
            <a:xfrm>
              <a:off x="609600" y="0"/>
              <a:ext cx="5410200" cy="3035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5" name="Picture 43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74" b="819"/>
            <a:stretch>
              <a:fillRect/>
            </a:stretch>
          </p:blipFill>
          <p:spPr bwMode="auto">
            <a:xfrm>
              <a:off x="675871" y="3124200"/>
              <a:ext cx="5277658" cy="2961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 Box 4"/>
            <p:cNvSpPr txBox="1">
              <a:spLocks noChangeArrowheads="1"/>
            </p:cNvSpPr>
            <p:nvPr/>
          </p:nvSpPr>
          <p:spPr bwMode="auto">
            <a:xfrm>
              <a:off x="239385" y="3124200"/>
              <a:ext cx="373090" cy="253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(b)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 Box 5"/>
            <p:cNvSpPr txBox="1">
              <a:spLocks noChangeArrowheads="1"/>
            </p:cNvSpPr>
            <p:nvPr/>
          </p:nvSpPr>
          <p:spPr bwMode="auto">
            <a:xfrm>
              <a:off x="239385" y="0"/>
              <a:ext cx="457201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(a)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rot="10800000" flipV="1">
              <a:off x="239384" y="6177929"/>
              <a:ext cx="8904615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Figure S6 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Canonical analysis of principal coordinates (CAP) plot based on Bray-Curtis distances by (a) sample type and (b) </a:t>
              </a:r>
              <a:r>
                <a:rPr kumimoji="0" lang="en-US" altLang="en-US" sz="1200" b="0" i="0" u="none" strike="noStrike" cap="none" normalizeH="0" baseline="0" dirty="0" err="1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fertiliser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treatment. Sample type PERMANOVA with 9999 permutations: 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p 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=0.0002,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F</a:t>
              </a:r>
              <a:r>
                <a:rPr kumimoji="0" lang="en-US" altLang="en-US" sz="1200" b="0" i="1" u="none" strike="noStrike" cap="none" normalizeH="0" baseline="-3000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4, 35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= 2.5567, SS = 0.46195).  Treatment PERMANOVA with 9,999 permutations 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p 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= 0.0002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, F</a:t>
              </a:r>
              <a:r>
                <a:rPr kumimoji="0" lang="en-US" altLang="en-US" sz="1200" b="0" i="1" u="none" strike="noStrike" cap="none" normalizeH="0" baseline="-3000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4, 35</a:t>
              </a:r>
              <a:r>
                <a:rPr kumimoji="0" lang="en-US" altLang="en-US" sz="1200" b="0" i="1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= 1.6151, SS = 0.31834).  Ellipses are based on a multivariate t-distribution and 0.95 confidence interval</a:t>
              </a:r>
              <a:r>
                <a:rPr kumimoji="0" lang="en-US" altLang="zh-TW" sz="1200" b="0" i="0" u="none" strike="noStrike" cap="none" normalizeH="0" baseline="0" dirty="0" smtClean="0" bmk="_Toc352576605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.</a:t>
              </a:r>
              <a:endParaRPr kumimoji="0" lang="en-US" altLang="zh-TW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0514" y="0"/>
            <a:ext cx="7935314" cy="6781800"/>
            <a:chOff x="-10514" y="0"/>
            <a:chExt cx="7935314" cy="6781800"/>
          </a:xfrm>
        </p:grpSpPr>
        <p:pic>
          <p:nvPicPr>
            <p:cNvPr id="7171" name="Picture 1027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01"/>
            <a:stretch>
              <a:fillRect/>
            </a:stretch>
          </p:blipFill>
          <p:spPr bwMode="auto">
            <a:xfrm>
              <a:off x="396380" y="0"/>
              <a:ext cx="5699620" cy="31981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69" name="Picture 1027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95"/>
            <a:stretch>
              <a:fillRect/>
            </a:stretch>
          </p:blipFill>
          <p:spPr bwMode="auto">
            <a:xfrm>
              <a:off x="396380" y="3126433"/>
              <a:ext cx="5699620" cy="31981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 Box 8"/>
            <p:cNvSpPr txBox="1">
              <a:spLocks noChangeArrowheads="1"/>
            </p:cNvSpPr>
            <p:nvPr/>
          </p:nvSpPr>
          <p:spPr bwMode="auto">
            <a:xfrm>
              <a:off x="-4763" y="0"/>
              <a:ext cx="457201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(a)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 Box 9"/>
            <p:cNvSpPr txBox="1">
              <a:spLocks noChangeArrowheads="1"/>
            </p:cNvSpPr>
            <p:nvPr/>
          </p:nvSpPr>
          <p:spPr bwMode="auto">
            <a:xfrm>
              <a:off x="-10514" y="3179762"/>
              <a:ext cx="457201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(b)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152400" y="6320135"/>
              <a:ext cx="777240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Figure S7 </a:t>
              </a:r>
              <a:r>
                <a:rPr kumimoji="0" lang="en-US" altLang="en-US" sz="1200" b="0" i="0" u="none" strike="noStrike" cap="none" normalizeH="0" baseline="0" dirty="0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Canonical analysis of principal coordinates (CAP) plot using weighted </a:t>
              </a:r>
              <a:r>
                <a:rPr kumimoji="0" lang="en-US" altLang="en-US" sz="1200" b="0" i="0" u="none" strike="noStrike" cap="none" normalizeH="0" baseline="0" dirty="0" err="1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UniFrac</a:t>
              </a:r>
              <a:r>
                <a:rPr kumimoji="0" lang="en-US" altLang="en-US" sz="1200" b="0" i="0" u="none" strike="noStrike" cap="none" normalizeH="0" baseline="0" dirty="0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measures grouped by (a) s</a:t>
              </a:r>
              <a:r>
                <a:rPr kumimoji="0" lang="en-US" altLang="en-US" sz="1200" b="0" i="0" u="none" strike="noStrike" cap="none" normalizeH="0" baseline="0" dirty="0" smtClean="0" bmk="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ample type</a:t>
              </a:r>
              <a:r>
                <a:rPr kumimoji="0" lang="en-US" altLang="en-US" sz="1200" b="0" i="0" u="none" strike="noStrike" cap="none" normalizeH="0" baseline="0" dirty="0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and (b) </a:t>
              </a:r>
              <a:r>
                <a:rPr kumimoji="0" lang="en-US" altLang="en-US" sz="1200" b="0" i="0" u="none" strike="noStrike" cap="none" normalizeH="0" baseline="0" dirty="0" err="1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fertiliser</a:t>
              </a:r>
              <a:r>
                <a:rPr kumimoji="0" lang="en-US" altLang="en-US" sz="1200" b="0" i="0" u="none" strike="noStrike" cap="none" normalizeH="0" baseline="0" dirty="0" smtClean="0" bmk="_Toc352576607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treatment.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28600" y="0"/>
            <a:ext cx="8915399" cy="6792050"/>
            <a:chOff x="228600" y="0"/>
            <a:chExt cx="8915399" cy="6792050"/>
          </a:xfrm>
        </p:grpSpPr>
        <p:pic>
          <p:nvPicPr>
            <p:cNvPr id="8193" name="Picture 103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194" r="42154" b="1257"/>
            <a:stretch>
              <a:fillRect/>
            </a:stretch>
          </p:blipFill>
          <p:spPr bwMode="auto">
            <a:xfrm>
              <a:off x="228601" y="0"/>
              <a:ext cx="6248400" cy="6257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228600" y="6330385"/>
              <a:ext cx="891539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S8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 bmk="_Toc352576582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DESeq2 analysis results indicating the fold-change of bacterial genera in rhizosphere soil bacterial communities of Low N cabbages relative to control cabbages at 9 </a:t>
              </a:r>
              <a:r>
                <a:rPr kumimoji="0" lang="en-US" altLang="en-US" sz="1200" b="0" i="0" u="none" strike="noStrike" cap="none" normalizeH="0" baseline="0" dirty="0" smtClean="0" bmk="_Toc352576582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weeks 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</a:t>
              </a:r>
              <a:r>
                <a:rPr lang="en-US" altLang="zh-TW" sz="1200" dirty="0" err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Benjamini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-Hochberg corrected </a:t>
              </a:r>
              <a:r>
                <a:rPr lang="en-US" altLang="zh-TW" sz="1200" i="1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lang="en-US" altLang="zh-TW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-value&lt;0.02)</a:t>
              </a:r>
              <a:r>
                <a:rPr kumimoji="0" lang="en-US" altLang="en-US" sz="1200" b="0" i="0" u="none" strike="noStrike" cap="none" normalizeH="0" baseline="0" dirty="0" smtClean="0" bmk="_Toc352576582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 </a:t>
              </a:r>
              <a:r>
                <a:rPr kumimoji="0" lang="en-US" altLang="en-US" sz="1200" b="0" i="0" u="none" strike="noStrike" cap="none" normalizeH="0" baseline="0" dirty="0" smtClean="0" bmk="_Toc352576582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g__ represents taxa unclassified at the genus level.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2401" y="0"/>
            <a:ext cx="8381999" cy="6840498"/>
            <a:chOff x="152401" y="0"/>
            <a:chExt cx="8381999" cy="6840498"/>
          </a:xfrm>
        </p:grpSpPr>
        <p:pic>
          <p:nvPicPr>
            <p:cNvPr id="9217" name="Picture 103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58" r="46481" b="1257"/>
            <a:stretch>
              <a:fillRect/>
            </a:stretch>
          </p:blipFill>
          <p:spPr bwMode="auto">
            <a:xfrm>
              <a:off x="152401" y="0"/>
              <a:ext cx="5715000" cy="6161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52401" y="6194167"/>
              <a:ext cx="8381999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S9</a:t>
              </a:r>
              <a:r>
                <a:rPr kumimoji="0" lang="en-US" altLang="zh-TW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altLang="zh-TW" sz="1200" b="0" i="0" u="none" strike="noStrike" cap="none" normalizeH="0" baseline="0" dirty="0" smtClean="0" bmk="_Toc35257662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DESeq2 analysis results indicating the fold-change of bacterial genera between rhizosphere soil bacterial communities of High N and control cabbages at 9 </a:t>
              </a:r>
              <a:r>
                <a:rPr kumimoji="0" lang="en-US" altLang="zh-TW" sz="1200" b="0" i="0" u="none" strike="noStrike" cap="none" normalizeH="0" baseline="0" dirty="0" smtClean="0" bmk="_Toc35257662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weeks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(</a:t>
              </a:r>
              <a:r>
                <a:rPr kumimoji="0" lang="en-US" altLang="zh-TW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Benjamini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-Hochberg corrected </a:t>
              </a:r>
              <a:r>
                <a:rPr kumimoji="0" lang="en-US" altLang="zh-TW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p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-value&lt;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0.02)</a:t>
              </a:r>
              <a:r>
                <a:rPr kumimoji="0" lang="en-US" altLang="zh-TW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 g__ represents taxa unclassified at the genus level.</a:t>
              </a:r>
              <a:endParaRPr kumimoji="0" lang="en-US" altLang="zh-TW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19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sDeleted xmlns="ca3981cc-d7c6-4a82-9014-99812fd6343e">false</IsDeleted>
    <FileFormat xmlns="ca3981cc-d7c6-4a82-9014-99812fd6343e">PPTX</FileFormat>
    <DocumentId xmlns="ca3981cc-d7c6-4a82-9014-99812fd6343e">Presentation 1.PPTX</DocumentId>
    <StageName xmlns="ca3981cc-d7c6-4a82-9014-99812fd6343e" xsi:nil="true"/>
    <DocumentType xmlns="ca3981cc-d7c6-4a82-9014-99812fd6343e">Presentation</DocumentType>
    <Checked_x0020_Out_x0020_To xmlns="ca3981cc-d7c6-4a82-9014-99812fd6343e">
      <UserInfo>
        <DisplayName/>
        <AccountId xsi:nil="true"/>
        <AccountType/>
      </UserInfo>
    </Checked_x0020_Out_x0020_To>
    <TitleName xmlns="ca3981cc-d7c6-4a82-9014-99812fd6343e">Presentation 1.PPTX</TitleNam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C2F2FEE3005E44992D14FBE832119A" ma:contentTypeVersion="7" ma:contentTypeDescription="Create a new document." ma:contentTypeScope="" ma:versionID="6b4ab09c7ab7905b7f59e72d0050d5d8">
  <xsd:schema xmlns:xsd="http://www.w3.org/2001/XMLSchema" xmlns:p="http://schemas.microsoft.com/office/2006/metadata/properties" xmlns:ns2="ca3981cc-d7c6-4a82-9014-99812fd6343e" targetNamespace="http://schemas.microsoft.com/office/2006/metadata/properties" ma:root="true" ma:fieldsID="aadc2d5460dfbbd39a22c02520b93b00" ns2:_="">
    <xsd:import namespace="ca3981cc-d7c6-4a82-9014-99812fd6343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ca3981cc-d7c6-4a82-9014-99812fd6343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F5FC3A-FB52-4EE8-B168-B23266C3EB49}">
  <ds:schemaRefs>
    <ds:schemaRef ds:uri="http://schemas.microsoft.com/office/2006/metadata/properties"/>
    <ds:schemaRef ds:uri="ca3981cc-d7c6-4a82-9014-99812fd6343e"/>
  </ds:schemaRefs>
</ds:datastoreItem>
</file>

<file path=customXml/itemProps2.xml><?xml version="1.0" encoding="utf-8"?>
<ds:datastoreItem xmlns:ds="http://schemas.openxmlformats.org/officeDocument/2006/customXml" ds:itemID="{23994239-F0A5-4E95-9137-6026C246CA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3981cc-d7c6-4a82-9014-99812fd6343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1BC6301-3F4F-4BA9-A1A3-7CEC5BF1C5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676</Words>
  <Application>Microsoft Macintosh PowerPoint</Application>
  <PresentationFormat>On-screen Show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Flora O'Brien</dc:creator>
  <cp:lastModifiedBy>Flora O'Brien</cp:lastModifiedBy>
  <cp:revision>5</cp:revision>
  <dcterms:created xsi:type="dcterms:W3CDTF">2017-11-24T15:09:09Z</dcterms:created>
  <dcterms:modified xsi:type="dcterms:W3CDTF">2018-07-12T08:30:29Z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0x0101002FC2F2FEE3005E44992D14FBE832119A</vt:lpwstr>
  </property>
</Properties>
</file>