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72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J:\&#37041;&#22937;&#23071;-20180210&#25991;&#20214;&#27719;&#24635;\CMT&#23454;&#39564;\&#39640;&#33026;HK2-CMT\20180308%20RAS&#30340;RNA&#27719;&#24635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J:\&#37041;&#22937;&#23071;-20180210&#25991;&#20214;&#27719;&#24635;\CMT&#23454;&#39564;\&#39640;&#33026;HK2-CMT\20180308%20RAS&#30340;RNA&#27719;&#2463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'20180222RAS汇总'!$A$21</c:f>
              <c:strCache>
                <c:ptCount val="1"/>
                <c:pt idx="0">
                  <c:v>PA+CMT</c:v>
                </c:pt>
              </c:strCache>
            </c:strRef>
          </c:tx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'20180222RAS汇总'!$R$27:$T$27</c:f>
                <c:numCache>
                  <c:formatCode>General</c:formatCode>
                  <c:ptCount val="3"/>
                  <c:pt idx="0">
                    <c:v>9.5380723254635633E-2</c:v>
                  </c:pt>
                  <c:pt idx="1">
                    <c:v>6.2302447035167387E-2</c:v>
                  </c:pt>
                  <c:pt idx="2">
                    <c:v>2.6762868787008641E-2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numRef>
              <c:f>'20180222RAS汇总'!$R$18:$T$18</c:f>
              <c:numCache>
                <c:formatCode>General</c:formatCode>
                <c:ptCount val="3"/>
              </c:numCache>
            </c:numRef>
          </c:cat>
          <c:val>
            <c:numRef>
              <c:f>'20180222RAS汇总'!$R$21:$T$21</c:f>
              <c:numCache>
                <c:formatCode>General</c:formatCode>
                <c:ptCount val="3"/>
                <c:pt idx="0">
                  <c:v>0.99999999999999967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'20180222RAS汇总'!$A$22</c:f>
              <c:strCache>
                <c:ptCount val="1"/>
                <c:pt idx="0">
                  <c:v>PA+Ali</c:v>
                </c:pt>
              </c:strCache>
            </c:strRef>
          </c:tx>
          <c:spPr>
            <a:noFill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'20180222RAS汇总'!$R$28:$T$28</c:f>
                <c:numCache>
                  <c:formatCode>General</c:formatCode>
                  <c:ptCount val="3"/>
                  <c:pt idx="0">
                    <c:v>0.1042964105146662</c:v>
                  </c:pt>
                  <c:pt idx="1">
                    <c:v>0.20213900000000001</c:v>
                  </c:pt>
                  <c:pt idx="2">
                    <c:v>8.9818413335868666E-2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numRef>
              <c:f>'20180222RAS汇总'!$R$18:$T$18</c:f>
              <c:numCache>
                <c:formatCode>General</c:formatCode>
                <c:ptCount val="3"/>
              </c:numCache>
            </c:numRef>
          </c:cat>
          <c:val>
            <c:numRef>
              <c:f>'20180222RAS汇总'!$R$22:$T$22</c:f>
              <c:numCache>
                <c:formatCode>General</c:formatCode>
                <c:ptCount val="3"/>
                <c:pt idx="0">
                  <c:v>0.95715339877339511</c:v>
                </c:pt>
                <c:pt idx="1">
                  <c:v>2.210183548564586</c:v>
                </c:pt>
                <c:pt idx="2">
                  <c:v>0.61663886385848976</c:v>
                </c:pt>
              </c:numCache>
            </c:numRef>
          </c:val>
        </c:ser>
        <c:ser>
          <c:idx val="2"/>
          <c:order val="2"/>
          <c:tx>
            <c:strRef>
              <c:f>'20180222RAS汇总'!$A$23</c:f>
              <c:strCache>
                <c:ptCount val="1"/>
                <c:pt idx="0">
                  <c:v>PA+CMT+Ali</c:v>
                </c:pt>
              </c:strCache>
            </c:strRef>
          </c:tx>
          <c:spPr>
            <a:pattFill prst="wdDnDiag"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'20180222RAS汇总'!$R$29:$T$29</c:f>
                <c:numCache>
                  <c:formatCode>General</c:formatCode>
                  <c:ptCount val="3"/>
                  <c:pt idx="0">
                    <c:v>0.13025999999999999</c:v>
                  </c:pt>
                  <c:pt idx="1">
                    <c:v>0.31922000000000089</c:v>
                  </c:pt>
                  <c:pt idx="2">
                    <c:v>9.5237341608586726E-2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numRef>
              <c:f>'20180222RAS汇总'!$R$18:$T$18</c:f>
              <c:numCache>
                <c:formatCode>General</c:formatCode>
                <c:ptCount val="3"/>
              </c:numCache>
            </c:numRef>
          </c:cat>
          <c:val>
            <c:numRef>
              <c:f>'20180222RAS汇总'!$R$23:$T$23</c:f>
              <c:numCache>
                <c:formatCode>General</c:formatCode>
                <c:ptCount val="3"/>
                <c:pt idx="0">
                  <c:v>1.2221393897997479</c:v>
                </c:pt>
                <c:pt idx="1">
                  <c:v>1.8505275000157355</c:v>
                </c:pt>
                <c:pt idx="2">
                  <c:v>0.64354034190449061</c:v>
                </c:pt>
              </c:numCache>
            </c:numRef>
          </c:val>
        </c:ser>
        <c:ser>
          <c:idx val="3"/>
          <c:order val="3"/>
          <c:tx>
            <c:strRef>
              <c:f>'20180222RAS汇总'!$A$24</c:f>
              <c:strCache>
                <c:ptCount val="1"/>
                <c:pt idx="0">
                  <c:v>SE</c:v>
                </c:pt>
              </c:strCache>
            </c:strRef>
          </c:tx>
          <c:spPr>
            <a:pattFill prst="ltUpDiag"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'20180222RAS汇总'!$R$30:$T$30</c:f>
                <c:numCache>
                  <c:formatCode>General</c:formatCode>
                  <c:ptCount val="3"/>
                  <c:pt idx="0">
                    <c:v>0.10704048268346161</c:v>
                  </c:pt>
                  <c:pt idx="1">
                    <c:v>0.36440000000000078</c:v>
                  </c:pt>
                  <c:pt idx="2">
                    <c:v>0.12591765234251981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'20180222RAS汇总'!$R$20:$T$20</c:f>
              <c:strCache>
                <c:ptCount val="3"/>
                <c:pt idx="0">
                  <c:v>chymase</c:v>
                </c:pt>
                <c:pt idx="1">
                  <c:v>AGT</c:v>
                </c:pt>
                <c:pt idx="2">
                  <c:v>ACE</c:v>
                </c:pt>
              </c:strCache>
            </c:strRef>
          </c:cat>
          <c:val>
            <c:numRef>
              <c:f>'20180222RAS汇总'!$R$24:$T$24</c:f>
              <c:numCache>
                <c:formatCode>General</c:formatCode>
                <c:ptCount val="3"/>
                <c:pt idx="0">
                  <c:v>2.2918032384449596</c:v>
                </c:pt>
                <c:pt idx="1">
                  <c:v>2.7175565874533891</c:v>
                </c:pt>
                <c:pt idx="2">
                  <c:v>0.70905743889092443</c:v>
                </c:pt>
              </c:numCache>
            </c:numRef>
          </c:val>
        </c:ser>
        <c:ser>
          <c:idx val="4"/>
          <c:order val="4"/>
          <c:tx>
            <c:strRef>
              <c:f>'20180222RAS汇总'!$A$25</c:f>
              <c:strCache>
                <c:ptCount val="1"/>
                <c:pt idx="0">
                  <c:v>CTL</c:v>
                </c:pt>
              </c:strCache>
            </c:strRef>
          </c:tx>
          <c:spPr>
            <a:pattFill prst="dkHorz"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'20180222RAS汇总'!$R$31:$T$31</c:f>
                <c:numCache>
                  <c:formatCode>General</c:formatCode>
                  <c:ptCount val="3"/>
                  <c:pt idx="0">
                    <c:v>0.32026141590293788</c:v>
                  </c:pt>
                  <c:pt idx="1">
                    <c:v>0.21518475769065068</c:v>
                  </c:pt>
                  <c:pt idx="2">
                    <c:v>8.6600000000000024E-2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'20180222RAS汇总'!$R$20:$T$20</c:f>
              <c:strCache>
                <c:ptCount val="3"/>
                <c:pt idx="0">
                  <c:v>chymase</c:v>
                </c:pt>
                <c:pt idx="1">
                  <c:v>AGT</c:v>
                </c:pt>
                <c:pt idx="2">
                  <c:v>ACE</c:v>
                </c:pt>
              </c:strCache>
            </c:strRef>
          </c:cat>
          <c:val>
            <c:numRef>
              <c:f>'20180222RAS汇总'!$R$25:$T$25</c:f>
              <c:numCache>
                <c:formatCode>General</c:formatCode>
                <c:ptCount val="3"/>
                <c:pt idx="0">
                  <c:v>2.1902352867714212</c:v>
                </c:pt>
                <c:pt idx="1">
                  <c:v>2.0128495089738334</c:v>
                </c:pt>
                <c:pt idx="2">
                  <c:v>0.76554221106401465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406976"/>
        <c:axId val="123416960"/>
      </c:barChart>
      <c:catAx>
        <c:axId val="123406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25400">
            <a:solidFill>
              <a:sysClr val="windowText" lastClr="000000"/>
            </a:solidFill>
          </a:ln>
        </c:spPr>
        <c:crossAx val="123416960"/>
        <c:crosses val="autoZero"/>
        <c:auto val="1"/>
        <c:lblAlgn val="ctr"/>
        <c:lblOffset val="100"/>
        <c:noMultiLvlLbl val="0"/>
      </c:catAx>
      <c:valAx>
        <c:axId val="123416960"/>
        <c:scaling>
          <c:orientation val="minMax"/>
        </c:scaling>
        <c:delete val="0"/>
        <c:axPos val="l"/>
        <c:numFmt formatCode="#,##0.0_);[Red]\(#,##0.0\)" sourceLinked="0"/>
        <c:majorTickMark val="out"/>
        <c:minorTickMark val="none"/>
        <c:tickLblPos val="nextTo"/>
        <c:spPr>
          <a:ln w="25400">
            <a:solidFill>
              <a:sysClr val="windowText" lastClr="000000"/>
            </a:solidFill>
          </a:ln>
        </c:spPr>
        <c:crossAx val="123406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'20180222RAS汇总'!$A$19</c:f>
              <c:strCache>
                <c:ptCount val="1"/>
                <c:pt idx="0">
                  <c:v>CTL</c:v>
                </c:pt>
              </c:strCache>
            </c:strRef>
          </c:tx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'20180222RAS汇总'!$F$25</c:f>
                <c:numCache>
                  <c:formatCode>General</c:formatCode>
                  <c:ptCount val="1"/>
                  <c:pt idx="0">
                    <c:v>0.2256619097649151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'20180222RAS汇总'!$F$18</c:f>
              <c:strCache>
                <c:ptCount val="1"/>
                <c:pt idx="0">
                  <c:v>AT1R</c:v>
                </c:pt>
              </c:strCache>
            </c:strRef>
          </c:cat>
          <c:val>
            <c:numRef>
              <c:f>'20180222RAS汇总'!$F$19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'20180222RAS汇总'!$A$20</c:f>
              <c:strCache>
                <c:ptCount val="1"/>
                <c:pt idx="0">
                  <c:v>PA</c:v>
                </c:pt>
              </c:strCache>
            </c:strRef>
          </c:tx>
          <c:spPr>
            <a:noFill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'20180222RAS汇总'!$F$26</c:f>
                <c:numCache>
                  <c:formatCode>General</c:formatCode>
                  <c:ptCount val="1"/>
                  <c:pt idx="0">
                    <c:v>0.99827976139056651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'20180222RAS汇总'!$F$18</c:f>
              <c:strCache>
                <c:ptCount val="1"/>
                <c:pt idx="0">
                  <c:v>AT1R</c:v>
                </c:pt>
              </c:strCache>
            </c:strRef>
          </c:cat>
          <c:val>
            <c:numRef>
              <c:f>'20180222RAS汇总'!$F$20</c:f>
              <c:numCache>
                <c:formatCode>General</c:formatCode>
                <c:ptCount val="1"/>
                <c:pt idx="0">
                  <c:v>4.2919394625418494</c:v>
                </c:pt>
              </c:numCache>
            </c:numRef>
          </c:val>
        </c:ser>
        <c:ser>
          <c:idx val="2"/>
          <c:order val="2"/>
          <c:tx>
            <c:strRef>
              <c:f>'20180222RAS汇总'!$A$21</c:f>
              <c:strCache>
                <c:ptCount val="1"/>
                <c:pt idx="0">
                  <c:v>PA+CMT</c:v>
                </c:pt>
              </c:strCache>
            </c:strRef>
          </c:tx>
          <c:spPr>
            <a:pattFill prst="wdDnDiag"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'20180222RAS汇总'!$F$27</c:f>
                <c:numCache>
                  <c:formatCode>General</c:formatCode>
                  <c:ptCount val="1"/>
                  <c:pt idx="0">
                    <c:v>0.33679504094958096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'20180222RAS汇总'!$F$18</c:f>
              <c:strCache>
                <c:ptCount val="1"/>
                <c:pt idx="0">
                  <c:v>AT1R</c:v>
                </c:pt>
              </c:strCache>
            </c:strRef>
          </c:cat>
          <c:val>
            <c:numRef>
              <c:f>'20180222RAS汇总'!$F$21</c:f>
              <c:numCache>
                <c:formatCode>General</c:formatCode>
                <c:ptCount val="1"/>
                <c:pt idx="0">
                  <c:v>7.0051368294109642</c:v>
                </c:pt>
              </c:numCache>
            </c:numRef>
          </c:val>
        </c:ser>
        <c:ser>
          <c:idx val="3"/>
          <c:order val="3"/>
          <c:tx>
            <c:strRef>
              <c:f>'20180222RAS汇总'!$A$22</c:f>
              <c:strCache>
                <c:ptCount val="1"/>
                <c:pt idx="0">
                  <c:v>PA+Ali</c:v>
                </c:pt>
              </c:strCache>
            </c:strRef>
          </c:tx>
          <c:spPr>
            <a:pattFill prst="ltUpDiag"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'20180222RAS汇总'!$F$28</c:f>
                <c:numCache>
                  <c:formatCode>General</c:formatCode>
                  <c:ptCount val="1"/>
                  <c:pt idx="0">
                    <c:v>1.3022678285010461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'20180222RAS汇总'!$F$18</c:f>
              <c:strCache>
                <c:ptCount val="1"/>
                <c:pt idx="0">
                  <c:v>AT1R</c:v>
                </c:pt>
              </c:strCache>
            </c:strRef>
          </c:cat>
          <c:val>
            <c:numRef>
              <c:f>'20180222RAS汇总'!$F$22</c:f>
              <c:numCache>
                <c:formatCode>General</c:formatCode>
                <c:ptCount val="1"/>
                <c:pt idx="0">
                  <c:v>9.0733082659073503</c:v>
                </c:pt>
              </c:numCache>
            </c:numRef>
          </c:val>
        </c:ser>
        <c:ser>
          <c:idx val="4"/>
          <c:order val="4"/>
          <c:tx>
            <c:strRef>
              <c:f>'20180222RAS汇总'!$A$23</c:f>
              <c:strCache>
                <c:ptCount val="1"/>
                <c:pt idx="0">
                  <c:v>PA+CMT+Ali</c:v>
                </c:pt>
              </c:strCache>
            </c:strRef>
          </c:tx>
          <c:spPr>
            <a:pattFill prst="dkHorz"/>
            <a:ln w="15875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'20180222RAS汇总'!$F$29</c:f>
                <c:numCache>
                  <c:formatCode>General</c:formatCode>
                  <c:ptCount val="1"/>
                  <c:pt idx="0">
                    <c:v>2.0620910559394292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strRef>
              <c:f>'20180222RAS汇总'!$F$18</c:f>
              <c:strCache>
                <c:ptCount val="1"/>
                <c:pt idx="0">
                  <c:v>AT1R</c:v>
                </c:pt>
              </c:strCache>
            </c:strRef>
          </c:cat>
          <c:val>
            <c:numRef>
              <c:f>'20180222RAS汇总'!$F$23</c:f>
              <c:numCache>
                <c:formatCode>General</c:formatCode>
                <c:ptCount val="1"/>
                <c:pt idx="0">
                  <c:v>11.048833220395903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905600"/>
        <c:axId val="68972928"/>
      </c:barChart>
      <c:catAx>
        <c:axId val="68905600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25400">
            <a:solidFill>
              <a:sysClr val="windowText" lastClr="000000"/>
            </a:solidFill>
          </a:ln>
        </c:spPr>
        <c:crossAx val="68972928"/>
        <c:crosses val="autoZero"/>
        <c:auto val="1"/>
        <c:lblAlgn val="ctr"/>
        <c:lblOffset val="100"/>
        <c:noMultiLvlLbl val="0"/>
      </c:catAx>
      <c:valAx>
        <c:axId val="68972928"/>
        <c:scaling>
          <c:orientation val="minMax"/>
        </c:scaling>
        <c:delete val="0"/>
        <c:axPos val="l"/>
        <c:numFmt formatCode="#,##0.0_);[Red]\(#,##0.0\)" sourceLinked="0"/>
        <c:majorTickMark val="out"/>
        <c:minorTickMark val="none"/>
        <c:tickLblPos val="nextTo"/>
        <c:spPr>
          <a:ln w="25400">
            <a:solidFill>
              <a:sysClr val="windowText" lastClr="000000"/>
            </a:solidFill>
          </a:ln>
        </c:spPr>
        <c:crossAx val="68905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3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66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8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7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0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538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02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1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83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00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79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DDC0B-FBE3-4621-B62D-E1A5523F2E6A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79AB6-CE5F-4B06-B896-86287C85E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655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552264" y="4541057"/>
            <a:ext cx="50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AT1R</a:t>
            </a:r>
            <a:endParaRPr lang="zh-CN" altLang="en-US" sz="1000" b="1" dirty="0"/>
          </a:p>
        </p:txBody>
      </p:sp>
      <p:sp>
        <p:nvSpPr>
          <p:cNvPr id="41" name="TextBox 80"/>
          <p:cNvSpPr txBox="1"/>
          <p:nvPr/>
        </p:nvSpPr>
        <p:spPr>
          <a:xfrm rot="16200000">
            <a:off x="1001887" y="3408849"/>
            <a:ext cx="18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/>
              <a:t>mRNA expression/GAPDH</a:t>
            </a:r>
          </a:p>
          <a:p>
            <a:pPr algn="ctr"/>
            <a:r>
              <a:rPr lang="en-US" altLang="zh-CN" sz="1000" dirty="0" smtClean="0"/>
              <a:t> (% of control)</a:t>
            </a:r>
            <a:endParaRPr lang="zh-CN" altLang="en-US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4517156" y="4532265"/>
            <a:ext cx="43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ACE</a:t>
            </a:r>
            <a:endParaRPr lang="zh-CN" altLang="en-US" sz="1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3581868" y="4532265"/>
            <a:ext cx="43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ATG</a:t>
            </a:r>
            <a:endParaRPr lang="zh-CN" altLang="en-US" sz="1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554476" y="4544764"/>
            <a:ext cx="756000" cy="25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err="1" smtClean="0"/>
              <a:t>chymase</a:t>
            </a:r>
            <a:endParaRPr lang="zh-CN" altLang="en-US" sz="1000" b="1" dirty="0"/>
          </a:p>
        </p:txBody>
      </p:sp>
      <p:sp>
        <p:nvSpPr>
          <p:cNvPr id="89" name="TextBox 97"/>
          <p:cNvSpPr txBox="1">
            <a:spLocks noChangeArrowheads="1"/>
          </p:cNvSpPr>
          <p:nvPr/>
        </p:nvSpPr>
        <p:spPr bwMode="auto">
          <a:xfrm>
            <a:off x="6916951" y="2635097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90" name="TextBox 97"/>
          <p:cNvSpPr txBox="1">
            <a:spLocks noChangeArrowheads="1"/>
          </p:cNvSpPr>
          <p:nvPr/>
        </p:nvSpPr>
        <p:spPr bwMode="auto">
          <a:xfrm>
            <a:off x="6921369" y="2494155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91" name="TextBox 97"/>
          <p:cNvSpPr txBox="1">
            <a:spLocks noChangeArrowheads="1"/>
          </p:cNvSpPr>
          <p:nvPr/>
        </p:nvSpPr>
        <p:spPr bwMode="auto">
          <a:xfrm>
            <a:off x="6785726" y="2974947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92" name="TextBox 97"/>
          <p:cNvSpPr txBox="1">
            <a:spLocks noChangeArrowheads="1"/>
          </p:cNvSpPr>
          <p:nvPr/>
        </p:nvSpPr>
        <p:spPr bwMode="auto">
          <a:xfrm>
            <a:off x="6790144" y="2846362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93" name="TextBox 97"/>
          <p:cNvSpPr txBox="1">
            <a:spLocks noChangeArrowheads="1"/>
          </p:cNvSpPr>
          <p:nvPr/>
        </p:nvSpPr>
        <p:spPr bwMode="auto">
          <a:xfrm>
            <a:off x="4424449" y="3972502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95" name="TextBox 97"/>
          <p:cNvSpPr txBox="1">
            <a:spLocks noChangeArrowheads="1"/>
          </p:cNvSpPr>
          <p:nvPr/>
        </p:nvSpPr>
        <p:spPr bwMode="auto">
          <a:xfrm>
            <a:off x="4553699" y="3952829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96" name="TextBox 97"/>
          <p:cNvSpPr txBox="1">
            <a:spLocks noChangeArrowheads="1"/>
          </p:cNvSpPr>
          <p:nvPr/>
        </p:nvSpPr>
        <p:spPr bwMode="auto">
          <a:xfrm>
            <a:off x="4706099" y="3918104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97" name="TextBox 97"/>
          <p:cNvSpPr txBox="1">
            <a:spLocks noChangeArrowheads="1"/>
          </p:cNvSpPr>
          <p:nvPr/>
        </p:nvSpPr>
        <p:spPr bwMode="auto">
          <a:xfrm>
            <a:off x="2753472" y="3651696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98" name="TextBox 97"/>
          <p:cNvSpPr txBox="1">
            <a:spLocks noChangeArrowheads="1"/>
          </p:cNvSpPr>
          <p:nvPr/>
        </p:nvSpPr>
        <p:spPr bwMode="auto">
          <a:xfrm>
            <a:off x="3040583" y="3015866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99" name="TextBox 97"/>
          <p:cNvSpPr txBox="1">
            <a:spLocks noChangeArrowheads="1"/>
          </p:cNvSpPr>
          <p:nvPr/>
        </p:nvSpPr>
        <p:spPr bwMode="auto">
          <a:xfrm>
            <a:off x="3032644" y="2893431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2897872" y="3078478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101" name="TextBox 97"/>
          <p:cNvSpPr txBox="1">
            <a:spLocks noChangeArrowheads="1"/>
          </p:cNvSpPr>
          <p:nvPr/>
        </p:nvSpPr>
        <p:spPr bwMode="auto">
          <a:xfrm>
            <a:off x="2887150" y="2957099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661680" y="2295727"/>
            <a:ext cx="3016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A</a:t>
            </a:r>
            <a:endParaRPr lang="en-US" sz="1500" b="1" dirty="0"/>
          </a:p>
        </p:txBody>
      </p:sp>
      <p:sp>
        <p:nvSpPr>
          <p:cNvPr id="72" name="TextBox 80"/>
          <p:cNvSpPr txBox="1"/>
          <p:nvPr/>
        </p:nvSpPr>
        <p:spPr>
          <a:xfrm rot="16200000">
            <a:off x="4861637" y="3408849"/>
            <a:ext cx="18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/>
              <a:t>mRNA expression/GAPDH</a:t>
            </a:r>
          </a:p>
          <a:p>
            <a:pPr algn="ctr"/>
            <a:r>
              <a:rPr lang="en-US" altLang="zh-CN" sz="1000" dirty="0" smtClean="0"/>
              <a:t> (% of control)</a:t>
            </a:r>
            <a:endParaRPr lang="zh-CN" altLang="en-US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5508426" y="2291375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B</a:t>
            </a:r>
            <a:endParaRPr lang="en-US" sz="1500" b="1" dirty="0"/>
          </a:p>
        </p:txBody>
      </p:sp>
      <p:grpSp>
        <p:nvGrpSpPr>
          <p:cNvPr id="37" name="组合 36"/>
          <p:cNvGrpSpPr/>
          <p:nvPr/>
        </p:nvGrpSpPr>
        <p:grpSpPr>
          <a:xfrm>
            <a:off x="4416887" y="2348851"/>
            <a:ext cx="961925" cy="834072"/>
            <a:chOff x="6502591" y="746224"/>
            <a:chExt cx="961925" cy="834072"/>
          </a:xfrm>
        </p:grpSpPr>
        <p:sp>
          <p:nvSpPr>
            <p:cNvPr id="38" name="TextBox 37"/>
            <p:cNvSpPr txBox="1"/>
            <p:nvPr/>
          </p:nvSpPr>
          <p:spPr>
            <a:xfrm>
              <a:off x="6621932" y="746224"/>
              <a:ext cx="4487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CTL</a:t>
              </a:r>
              <a:endParaRPr lang="zh-CN" altLang="en-US" sz="9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630724" y="903908"/>
              <a:ext cx="4399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PA</a:t>
              </a:r>
              <a:endParaRPr lang="zh-CN" altLang="en-US" sz="9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30724" y="1053520"/>
              <a:ext cx="7055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smtClean="0"/>
                <a:t>PA+CMT</a:t>
              </a:r>
              <a:endParaRPr lang="zh-CN" altLang="en-US" sz="9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630724" y="1196284"/>
              <a:ext cx="7055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err="1" smtClean="0"/>
                <a:t>PA+Ali</a:t>
              </a:r>
              <a:endParaRPr lang="zh-CN" altLang="en-US" sz="9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630724" y="1348272"/>
              <a:ext cx="833792" cy="232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err="1" smtClean="0"/>
                <a:t>PA+CMT+Ali</a:t>
              </a:r>
              <a:endParaRPr lang="zh-CN" altLang="en-US" sz="900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6502591" y="818652"/>
              <a:ext cx="151611" cy="85048"/>
            </a:xfrm>
            <a:prstGeom prst="rect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900"/>
            </a:p>
          </p:txBody>
        </p:sp>
        <p:sp>
          <p:nvSpPr>
            <p:cNvPr id="49" name="矩形 48"/>
            <p:cNvSpPr/>
            <p:nvPr/>
          </p:nvSpPr>
          <p:spPr>
            <a:xfrm>
              <a:off x="6502591" y="972300"/>
              <a:ext cx="151611" cy="8504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900"/>
            </a:p>
          </p:txBody>
        </p:sp>
        <p:sp>
          <p:nvSpPr>
            <p:cNvPr id="61" name="矩形 60"/>
            <p:cNvSpPr/>
            <p:nvPr/>
          </p:nvSpPr>
          <p:spPr>
            <a:xfrm>
              <a:off x="6502591" y="1123891"/>
              <a:ext cx="151611" cy="85048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900"/>
            </a:p>
          </p:txBody>
        </p:sp>
        <p:sp>
          <p:nvSpPr>
            <p:cNvPr id="62" name="矩形 61"/>
            <p:cNvSpPr/>
            <p:nvPr/>
          </p:nvSpPr>
          <p:spPr>
            <a:xfrm>
              <a:off x="6502591" y="1268712"/>
              <a:ext cx="151611" cy="8504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900"/>
            </a:p>
          </p:txBody>
        </p:sp>
        <p:sp>
          <p:nvSpPr>
            <p:cNvPr id="63" name="矩形 62"/>
            <p:cNvSpPr/>
            <p:nvPr/>
          </p:nvSpPr>
          <p:spPr>
            <a:xfrm>
              <a:off x="6502591" y="1428781"/>
              <a:ext cx="151611" cy="85048"/>
            </a:xfrm>
            <a:prstGeom prst="rect">
              <a:avLst/>
            </a:prstGeom>
            <a:pattFill prst="dkHorz">
              <a:fgClr>
                <a:srgbClr val="000000"/>
              </a:fgClr>
              <a:bgClr>
                <a:srgbClr val="FFFFFF"/>
              </a:bgClr>
            </a:patt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900"/>
            </a:p>
          </p:txBody>
        </p:sp>
      </p:grpSp>
      <p:graphicFrame>
        <p:nvGraphicFramePr>
          <p:cNvPr id="51" name="图表 50"/>
          <p:cNvGraphicFramePr/>
          <p:nvPr/>
        </p:nvGraphicFramePr>
        <p:xfrm>
          <a:off x="2040089" y="2540455"/>
          <a:ext cx="32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2" name="TextBox 97"/>
          <p:cNvSpPr txBox="1">
            <a:spLocks noChangeArrowheads="1"/>
          </p:cNvSpPr>
          <p:nvPr/>
        </p:nvSpPr>
        <p:spPr bwMode="auto">
          <a:xfrm>
            <a:off x="4840211" y="3909540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53" name="TextBox 97"/>
          <p:cNvSpPr txBox="1">
            <a:spLocks noChangeArrowheads="1"/>
          </p:cNvSpPr>
          <p:nvPr/>
        </p:nvSpPr>
        <p:spPr bwMode="auto">
          <a:xfrm>
            <a:off x="3519234" y="3083146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54" name="TextBox 97"/>
          <p:cNvSpPr txBox="1">
            <a:spLocks noChangeArrowheads="1"/>
          </p:cNvSpPr>
          <p:nvPr/>
        </p:nvSpPr>
        <p:spPr bwMode="auto">
          <a:xfrm>
            <a:off x="3654580" y="3196114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55" name="TextBox 97"/>
          <p:cNvSpPr txBox="1">
            <a:spLocks noChangeArrowheads="1"/>
          </p:cNvSpPr>
          <p:nvPr/>
        </p:nvSpPr>
        <p:spPr bwMode="auto">
          <a:xfrm>
            <a:off x="3794788" y="2729660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56" name="TextBox 97"/>
          <p:cNvSpPr txBox="1">
            <a:spLocks noChangeArrowheads="1"/>
          </p:cNvSpPr>
          <p:nvPr/>
        </p:nvSpPr>
        <p:spPr bwMode="auto">
          <a:xfrm>
            <a:off x="3934996" y="3185350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graphicFrame>
        <p:nvGraphicFramePr>
          <p:cNvPr id="58" name="图表 57"/>
          <p:cNvGraphicFramePr/>
          <p:nvPr/>
        </p:nvGraphicFramePr>
        <p:xfrm>
          <a:off x="5903892" y="2540455"/>
          <a:ext cx="14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9" name="TextBox 97"/>
          <p:cNvSpPr txBox="1">
            <a:spLocks noChangeArrowheads="1"/>
          </p:cNvSpPr>
          <p:nvPr/>
        </p:nvSpPr>
        <p:spPr bwMode="auto">
          <a:xfrm>
            <a:off x="6653851" y="3402373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60" name="TextBox 97"/>
          <p:cNvSpPr txBox="1">
            <a:spLocks noChangeArrowheads="1"/>
          </p:cNvSpPr>
          <p:nvPr/>
        </p:nvSpPr>
        <p:spPr bwMode="auto">
          <a:xfrm>
            <a:off x="6658269" y="3261431"/>
            <a:ext cx="2555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Calibri" pitchFamily="34" charset="0"/>
                <a:ea typeface="宋体" charset="-122"/>
                <a:cs typeface="Calibri" pitchFamily="34" charset="0"/>
              </a:rPr>
              <a:t>#</a:t>
            </a:r>
          </a:p>
        </p:txBody>
      </p:sp>
      <p:sp>
        <p:nvSpPr>
          <p:cNvPr id="47" name="TextBox 97"/>
          <p:cNvSpPr txBox="1">
            <a:spLocks noChangeArrowheads="1"/>
          </p:cNvSpPr>
          <p:nvPr/>
        </p:nvSpPr>
        <p:spPr bwMode="auto">
          <a:xfrm>
            <a:off x="6525888" y="3652290"/>
            <a:ext cx="25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Calibri" pitchFamily="34" charset="0"/>
                <a:ea typeface="宋体" charset="-122"/>
                <a:cs typeface="Calibri" pitchFamily="34" charset="0"/>
              </a:rPr>
              <a:t>*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343892" y="1581"/>
            <a:ext cx="1783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Supplementary Figure  1</a:t>
            </a:r>
            <a:endParaRPr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55140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</Words>
  <Application>Microsoft Office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Ablong, Jaymon</dc:creator>
  <cp:lastModifiedBy>Ablong, Jaymon</cp:lastModifiedBy>
  <cp:revision>1</cp:revision>
  <dcterms:created xsi:type="dcterms:W3CDTF">2018-07-16T07:51:44Z</dcterms:created>
  <dcterms:modified xsi:type="dcterms:W3CDTF">2018-07-16T07:54:16Z</dcterms:modified>
</cp:coreProperties>
</file>