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2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02" autoAdjust="0"/>
    <p:restoredTop sz="98330" autoAdjust="0"/>
  </p:normalViewPr>
  <p:slideViewPr>
    <p:cSldViewPr snapToObjects="1">
      <p:cViewPr varScale="1">
        <p:scale>
          <a:sx n="116" d="100"/>
          <a:sy n="116" d="100"/>
        </p:scale>
        <p:origin x="-10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20170706&#22270;&#29255;&#25972;&#21512;\&#21407;&#20195;&#32467;&#26524;&#25195;&#22270;\&#21407;&#20195;&#25195;&#2227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QMJ\&#37041;&#22937;&#23071;\&#37041;&#22937;&#23071;-20180210&#25991;&#20214;&#27719;&#24635;\CMT&#23454;&#39564;\&#39640;&#33026;HK2-CMT\20170706&#22270;&#29255;&#25972;&#21512;\&#21407;&#20195;&#22521;&#20859;\&#21407;&#20195;&#22521;&#20859;&#25195;&#2227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QMJ\&#37041;&#22937;&#23071;\&#37041;&#22937;&#23071;-20180210&#25991;&#20214;&#27719;&#24635;\CMT&#23454;&#39564;\&#39640;&#33026;HK2-CMT\20170706&#22270;&#29255;&#25972;&#21512;\&#21407;&#20195;&#22521;&#20859;\&#21407;&#20195;&#22521;&#20859;&#25195;&#2227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Sheet3!$A$27</c:f>
              <c:strCache>
                <c:ptCount val="1"/>
                <c:pt idx="0">
                  <c:v>CTL</c:v>
                </c:pt>
              </c:strCache>
            </c:strRef>
          </c:tx>
          <c:spPr>
            <a:solidFill>
              <a:schemeClr val="tx1"/>
            </a:solidFill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Sheet3!$G$34</c:f>
                <c:numCache>
                  <c:formatCode>General</c:formatCode>
                  <c:ptCount val="1"/>
                  <c:pt idx="0">
                    <c:v>0.34772339122811835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Sheet3!$G$26</c:f>
              <c:strCache>
                <c:ptCount val="1"/>
                <c:pt idx="0">
                  <c:v>ccaspase3</c:v>
                </c:pt>
              </c:strCache>
            </c:strRef>
          </c:cat>
          <c:val>
            <c:numRef>
              <c:f>Sheet3!$G$27</c:f>
              <c:numCache>
                <c:formatCode>0.00_ 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Sheet3!$A$28</c:f>
              <c:strCache>
                <c:ptCount val="1"/>
                <c:pt idx="0">
                  <c:v>PA</c:v>
                </c:pt>
              </c:strCache>
            </c:strRef>
          </c:tx>
          <c:spPr>
            <a:solidFill>
              <a:schemeClr val="bg1"/>
            </a:solidFill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Sheet3!$G$35</c:f>
                <c:numCache>
                  <c:formatCode>General</c:formatCode>
                  <c:ptCount val="1"/>
                  <c:pt idx="0">
                    <c:v>0.34923513583365506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Sheet3!$G$26</c:f>
              <c:strCache>
                <c:ptCount val="1"/>
                <c:pt idx="0">
                  <c:v>ccaspase3</c:v>
                </c:pt>
              </c:strCache>
            </c:strRef>
          </c:cat>
          <c:val>
            <c:numRef>
              <c:f>Sheet3!$G$28</c:f>
              <c:numCache>
                <c:formatCode>0.00_ </c:formatCode>
                <c:ptCount val="1"/>
                <c:pt idx="0">
                  <c:v>7.2774721195595324</c:v>
                </c:pt>
              </c:numCache>
            </c:numRef>
          </c:val>
        </c:ser>
        <c:ser>
          <c:idx val="2"/>
          <c:order val="2"/>
          <c:tx>
            <c:strRef>
              <c:f>Sheet3!$A$29</c:f>
              <c:strCache>
                <c:ptCount val="1"/>
                <c:pt idx="0">
                  <c:v>PA+CMT </c:v>
                </c:pt>
              </c:strCache>
            </c:strRef>
          </c:tx>
          <c:spPr>
            <a:pattFill prst="wdDnDiag"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Sheet3!$G$36</c:f>
                <c:numCache>
                  <c:formatCode>General</c:formatCode>
                  <c:ptCount val="1"/>
                  <c:pt idx="0">
                    <c:v>0.73498059478657662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Sheet3!$G$26</c:f>
              <c:strCache>
                <c:ptCount val="1"/>
                <c:pt idx="0">
                  <c:v>ccaspase3</c:v>
                </c:pt>
              </c:strCache>
            </c:strRef>
          </c:cat>
          <c:val>
            <c:numRef>
              <c:f>Sheet3!$G$29</c:f>
              <c:numCache>
                <c:formatCode>General</c:formatCode>
                <c:ptCount val="1"/>
                <c:pt idx="0">
                  <c:v>7.6825126143234046</c:v>
                </c:pt>
              </c:numCache>
            </c:numRef>
          </c:val>
        </c:ser>
        <c:ser>
          <c:idx val="3"/>
          <c:order val="3"/>
          <c:tx>
            <c:strRef>
              <c:f>Sheet3!$A$30</c:f>
              <c:strCache>
                <c:ptCount val="1"/>
                <c:pt idx="0">
                  <c:v>PA+Ali </c:v>
                </c:pt>
              </c:strCache>
            </c:strRef>
          </c:tx>
          <c:spPr>
            <a:pattFill prst="ltUpDiag"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Sheet3!$G$37</c:f>
                <c:numCache>
                  <c:formatCode>General</c:formatCode>
                  <c:ptCount val="1"/>
                  <c:pt idx="0">
                    <c:v>0.12790568407756644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Sheet3!$G$26</c:f>
              <c:strCache>
                <c:ptCount val="1"/>
                <c:pt idx="0">
                  <c:v>ccaspase3</c:v>
                </c:pt>
              </c:strCache>
            </c:strRef>
          </c:cat>
          <c:val>
            <c:numRef>
              <c:f>Sheet3!$G$30</c:f>
              <c:numCache>
                <c:formatCode>General</c:formatCode>
                <c:ptCount val="1"/>
                <c:pt idx="0">
                  <c:v>8.2052035487367085</c:v>
                </c:pt>
              </c:numCache>
            </c:numRef>
          </c:val>
        </c:ser>
        <c:ser>
          <c:idx val="4"/>
          <c:order val="4"/>
          <c:tx>
            <c:strRef>
              <c:f>Sheet3!$A$31</c:f>
              <c:strCache>
                <c:ptCount val="1"/>
                <c:pt idx="0">
                  <c:v>PA+CMT+Ali </c:v>
                </c:pt>
              </c:strCache>
            </c:strRef>
          </c:tx>
          <c:spPr>
            <a:pattFill prst="dkHorz"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fixedVal"/>
            <c:noEndCap val="0"/>
            <c:val val="0.32000000000000167"/>
            <c:spPr>
              <a:ln w="25400"/>
            </c:spPr>
          </c:errBars>
          <c:cat>
            <c:strRef>
              <c:f>Sheet3!$G$26</c:f>
              <c:strCache>
                <c:ptCount val="1"/>
                <c:pt idx="0">
                  <c:v>ccaspase3</c:v>
                </c:pt>
              </c:strCache>
            </c:strRef>
          </c:cat>
          <c:val>
            <c:numRef>
              <c:f>Sheet3!$G$31</c:f>
              <c:numCache>
                <c:formatCode>General</c:formatCode>
                <c:ptCount val="1"/>
                <c:pt idx="0">
                  <c:v>4.728478128984956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066304"/>
        <c:axId val="110076288"/>
      </c:barChart>
      <c:catAx>
        <c:axId val="11006630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25400">
            <a:solidFill>
              <a:sysClr val="windowText" lastClr="000000"/>
            </a:solidFill>
          </a:ln>
        </c:spPr>
        <c:crossAx val="110076288"/>
        <c:crosses val="autoZero"/>
        <c:auto val="1"/>
        <c:lblAlgn val="ctr"/>
        <c:lblOffset val="100"/>
        <c:noMultiLvlLbl val="0"/>
      </c:catAx>
      <c:valAx>
        <c:axId val="110076288"/>
        <c:scaling>
          <c:orientation val="minMax"/>
        </c:scaling>
        <c:delete val="0"/>
        <c:axPos val="l"/>
        <c:numFmt formatCode="0.0_ 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110066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'2080205内质网应激 (2)'!$A$27</c:f>
              <c:strCache>
                <c:ptCount val="1"/>
                <c:pt idx="0">
                  <c:v>BSA</c:v>
                </c:pt>
              </c:strCache>
            </c:strRef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(2)'!$B$34:$C$34</c:f>
                <c:numCache>
                  <c:formatCode>General</c:formatCode>
                  <c:ptCount val="2"/>
                  <c:pt idx="0">
                    <c:v>0.21944994428254086</c:v>
                  </c:pt>
                  <c:pt idx="1">
                    <c:v>0.27569597803838325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(2)'!$B$26:$C$26</c:f>
              <c:strCache>
                <c:ptCount val="2"/>
                <c:pt idx="0">
                  <c:v>bip</c:v>
                </c:pt>
                <c:pt idx="1">
                  <c:v>chop</c:v>
                </c:pt>
              </c:strCache>
            </c:strRef>
          </c:cat>
          <c:val>
            <c:numRef>
              <c:f>'2080205内质网应激 (2)'!$B$27:$C$27</c:f>
              <c:numCache>
                <c:formatCode>0.00_ 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'2080205内质网应激 (2)'!$A$28</c:f>
              <c:strCache>
                <c:ptCount val="1"/>
                <c:pt idx="0">
                  <c:v>PA</c:v>
                </c:pt>
              </c:strCache>
            </c:strRef>
          </c:tx>
          <c:spPr>
            <a:solidFill>
              <a:schemeClr val="bg1"/>
            </a:solidFill>
            <a:ln w="15875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(2)'!$B$35:$C$35</c:f>
                <c:numCache>
                  <c:formatCode>General</c:formatCode>
                  <c:ptCount val="2"/>
                  <c:pt idx="0">
                    <c:v>1.4010367567678258E-2</c:v>
                  </c:pt>
                  <c:pt idx="1">
                    <c:v>0.12577829290478418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(2)'!$B$26:$C$26</c:f>
              <c:strCache>
                <c:ptCount val="2"/>
                <c:pt idx="0">
                  <c:v>bip</c:v>
                </c:pt>
                <c:pt idx="1">
                  <c:v>chop</c:v>
                </c:pt>
              </c:strCache>
            </c:strRef>
          </c:cat>
          <c:val>
            <c:numRef>
              <c:f>'2080205内质网应激 (2)'!$B$28:$C$28</c:f>
              <c:numCache>
                <c:formatCode>0.00_ </c:formatCode>
                <c:ptCount val="2"/>
                <c:pt idx="0">
                  <c:v>1.5119750101552374</c:v>
                </c:pt>
                <c:pt idx="1">
                  <c:v>3.2165202483394912</c:v>
                </c:pt>
              </c:numCache>
            </c:numRef>
          </c:val>
        </c:ser>
        <c:ser>
          <c:idx val="2"/>
          <c:order val="2"/>
          <c:tx>
            <c:strRef>
              <c:f>'2080205内质网应激 (2)'!$A$29</c:f>
              <c:strCache>
                <c:ptCount val="1"/>
                <c:pt idx="0">
                  <c:v>PA+CMT </c:v>
                </c:pt>
              </c:strCache>
            </c:strRef>
          </c:tx>
          <c:spPr>
            <a:pattFill prst="wdDnDiag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(2)'!$B$36:$C$36</c:f>
                <c:numCache>
                  <c:formatCode>General</c:formatCode>
                  <c:ptCount val="2"/>
                  <c:pt idx="0">
                    <c:v>2.3591469835514068E-2</c:v>
                  </c:pt>
                  <c:pt idx="1">
                    <c:v>0.52075826296164096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(2)'!$B$26:$C$26</c:f>
              <c:strCache>
                <c:ptCount val="2"/>
                <c:pt idx="0">
                  <c:v>bip</c:v>
                </c:pt>
                <c:pt idx="1">
                  <c:v>chop</c:v>
                </c:pt>
              </c:strCache>
            </c:strRef>
          </c:cat>
          <c:val>
            <c:numRef>
              <c:f>'2080205内质网应激 (2)'!$B$29:$C$29</c:f>
              <c:numCache>
                <c:formatCode>General</c:formatCode>
                <c:ptCount val="2"/>
                <c:pt idx="0">
                  <c:v>1.2202523037939341</c:v>
                </c:pt>
                <c:pt idx="1">
                  <c:v>3.1186895823126632</c:v>
                </c:pt>
              </c:numCache>
            </c:numRef>
          </c:val>
        </c:ser>
        <c:ser>
          <c:idx val="3"/>
          <c:order val="3"/>
          <c:tx>
            <c:strRef>
              <c:f>'2080205内质网应激 (2)'!$A$30</c:f>
              <c:strCache>
                <c:ptCount val="1"/>
                <c:pt idx="0">
                  <c:v>PA+Ali </c:v>
                </c:pt>
              </c:strCache>
            </c:strRef>
          </c:tx>
          <c:spPr>
            <a:pattFill prst="ltUpDiag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(2)'!$B$37:$C$37</c:f>
                <c:numCache>
                  <c:formatCode>General</c:formatCode>
                  <c:ptCount val="2"/>
                  <c:pt idx="0">
                    <c:v>1.7243583720626843E-2</c:v>
                  </c:pt>
                  <c:pt idx="1">
                    <c:v>2.45116990455796E-2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(2)'!$B$26:$C$26</c:f>
              <c:strCache>
                <c:ptCount val="2"/>
                <c:pt idx="0">
                  <c:v>bip</c:v>
                </c:pt>
                <c:pt idx="1">
                  <c:v>chop</c:v>
                </c:pt>
              </c:strCache>
            </c:strRef>
          </c:cat>
          <c:val>
            <c:numRef>
              <c:f>'2080205内质网应激 (2)'!$B$30:$C$30</c:f>
              <c:numCache>
                <c:formatCode>General</c:formatCode>
                <c:ptCount val="2"/>
                <c:pt idx="0">
                  <c:v>1.1205265130508764</c:v>
                </c:pt>
                <c:pt idx="1">
                  <c:v>2.8135497295288481</c:v>
                </c:pt>
              </c:numCache>
            </c:numRef>
          </c:val>
        </c:ser>
        <c:ser>
          <c:idx val="4"/>
          <c:order val="4"/>
          <c:tx>
            <c:strRef>
              <c:f>'2080205内质网应激 (2)'!$A$31</c:f>
              <c:strCache>
                <c:ptCount val="1"/>
                <c:pt idx="0">
                  <c:v>PA+CMT+Ali </c:v>
                </c:pt>
              </c:strCache>
            </c:strRef>
          </c:tx>
          <c:spPr>
            <a:pattFill prst="dkHorz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(2)'!$B$38:$C$38</c:f>
                <c:numCache>
                  <c:formatCode>General</c:formatCode>
                  <c:ptCount val="2"/>
                  <c:pt idx="0">
                    <c:v>8.0087807484196027E-2</c:v>
                  </c:pt>
                  <c:pt idx="1">
                    <c:v>5.9181166394154446E-2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(2)'!$B$26:$C$26</c:f>
              <c:strCache>
                <c:ptCount val="2"/>
                <c:pt idx="0">
                  <c:v>bip</c:v>
                </c:pt>
                <c:pt idx="1">
                  <c:v>chop</c:v>
                </c:pt>
              </c:strCache>
            </c:strRef>
          </c:cat>
          <c:val>
            <c:numRef>
              <c:f>'2080205内质网应激 (2)'!$B$31:$C$31</c:f>
              <c:numCache>
                <c:formatCode>General</c:formatCode>
                <c:ptCount val="2"/>
                <c:pt idx="0">
                  <c:v>0.88255626146672428</c:v>
                </c:pt>
                <c:pt idx="1">
                  <c:v>1.3474285437804592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728384"/>
        <c:axId val="117729920"/>
      </c:barChart>
      <c:catAx>
        <c:axId val="11772838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25400">
            <a:solidFill>
              <a:sysClr val="windowText" lastClr="000000"/>
            </a:solidFill>
          </a:ln>
        </c:spPr>
        <c:crossAx val="117729920"/>
        <c:crosses val="autoZero"/>
        <c:auto val="1"/>
        <c:lblAlgn val="ctr"/>
        <c:lblOffset val="100"/>
        <c:noMultiLvlLbl val="0"/>
      </c:catAx>
      <c:valAx>
        <c:axId val="117729920"/>
        <c:scaling>
          <c:orientation val="minMax"/>
        </c:scaling>
        <c:delete val="0"/>
        <c:axPos val="l"/>
        <c:numFmt formatCode="#,##0.0_);\(#,##0.0\)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117728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'2080205内质网应激 (2)'!$A$27</c:f>
              <c:strCache>
                <c:ptCount val="1"/>
                <c:pt idx="0">
                  <c:v>BSA</c:v>
                </c:pt>
              </c:strCache>
            </c:strRef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(2)'!$D$34</c:f>
                <c:numCache>
                  <c:formatCode>General</c:formatCode>
                  <c:ptCount val="1"/>
                  <c:pt idx="0">
                    <c:v>0.56991157439232576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(2)'!$D$26</c:f>
              <c:strCache>
                <c:ptCount val="1"/>
                <c:pt idx="0">
                  <c:v>p-Eif2/eIF2</c:v>
                </c:pt>
              </c:strCache>
            </c:strRef>
          </c:cat>
          <c:val>
            <c:numRef>
              <c:f>'2080205内质网应激 (2)'!$D$27</c:f>
              <c:numCache>
                <c:formatCode>0.00_ 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'2080205内质网应激 (2)'!$A$28</c:f>
              <c:strCache>
                <c:ptCount val="1"/>
                <c:pt idx="0">
                  <c:v>PA</c:v>
                </c:pt>
              </c:strCache>
            </c:strRef>
          </c:tx>
          <c:spPr>
            <a:solidFill>
              <a:schemeClr val="bg1"/>
            </a:solidFill>
            <a:ln w="15875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(2)'!$D$35</c:f>
                <c:numCache>
                  <c:formatCode>General</c:formatCode>
                  <c:ptCount val="1"/>
                  <c:pt idx="0">
                    <c:v>0.69999225252038377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(2)'!$D$26</c:f>
              <c:strCache>
                <c:ptCount val="1"/>
                <c:pt idx="0">
                  <c:v>p-Eif2/eIF2</c:v>
                </c:pt>
              </c:strCache>
            </c:strRef>
          </c:cat>
          <c:val>
            <c:numRef>
              <c:f>'2080205内质网应激 (2)'!$D$28</c:f>
              <c:numCache>
                <c:formatCode>0.00_ </c:formatCode>
                <c:ptCount val="1"/>
                <c:pt idx="0">
                  <c:v>3.9218678223977497</c:v>
                </c:pt>
              </c:numCache>
            </c:numRef>
          </c:val>
        </c:ser>
        <c:ser>
          <c:idx val="2"/>
          <c:order val="2"/>
          <c:tx>
            <c:strRef>
              <c:f>'2080205内质网应激 (2)'!$A$29</c:f>
              <c:strCache>
                <c:ptCount val="1"/>
                <c:pt idx="0">
                  <c:v>PA+CMT </c:v>
                </c:pt>
              </c:strCache>
            </c:strRef>
          </c:tx>
          <c:spPr>
            <a:pattFill prst="wdDnDiag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(2)'!$D$36</c:f>
                <c:numCache>
                  <c:formatCode>General</c:formatCode>
                  <c:ptCount val="1"/>
                  <c:pt idx="0">
                    <c:v>0.50525509973654259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(2)'!$D$26</c:f>
              <c:strCache>
                <c:ptCount val="1"/>
                <c:pt idx="0">
                  <c:v>p-Eif2/eIF2</c:v>
                </c:pt>
              </c:strCache>
            </c:strRef>
          </c:cat>
          <c:val>
            <c:numRef>
              <c:f>'2080205内质网应激 (2)'!$D$29</c:f>
              <c:numCache>
                <c:formatCode>General</c:formatCode>
                <c:ptCount val="1"/>
                <c:pt idx="0">
                  <c:v>3.9764995482925602</c:v>
                </c:pt>
              </c:numCache>
            </c:numRef>
          </c:val>
        </c:ser>
        <c:ser>
          <c:idx val="3"/>
          <c:order val="3"/>
          <c:tx>
            <c:strRef>
              <c:f>'2080205内质网应激 (2)'!$A$30</c:f>
              <c:strCache>
                <c:ptCount val="1"/>
                <c:pt idx="0">
                  <c:v>PA+Ali </c:v>
                </c:pt>
              </c:strCache>
            </c:strRef>
          </c:tx>
          <c:spPr>
            <a:pattFill prst="ltUpDiag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(2)'!$D$37</c:f>
                <c:numCache>
                  <c:formatCode>General</c:formatCode>
                  <c:ptCount val="1"/>
                  <c:pt idx="0">
                    <c:v>0.55909322606871314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(2)'!$D$26</c:f>
              <c:strCache>
                <c:ptCount val="1"/>
                <c:pt idx="0">
                  <c:v>p-Eif2/eIF2</c:v>
                </c:pt>
              </c:strCache>
            </c:strRef>
          </c:cat>
          <c:val>
            <c:numRef>
              <c:f>'2080205内质网应激 (2)'!$D$30</c:f>
              <c:numCache>
                <c:formatCode>General</c:formatCode>
                <c:ptCount val="1"/>
                <c:pt idx="0">
                  <c:v>3.6810085527048026</c:v>
                </c:pt>
              </c:numCache>
            </c:numRef>
          </c:val>
        </c:ser>
        <c:ser>
          <c:idx val="4"/>
          <c:order val="4"/>
          <c:tx>
            <c:strRef>
              <c:f>'2080205内质网应激 (2)'!$A$31</c:f>
              <c:strCache>
                <c:ptCount val="1"/>
                <c:pt idx="0">
                  <c:v>PA+CMT+Ali </c:v>
                </c:pt>
              </c:strCache>
            </c:strRef>
          </c:tx>
          <c:spPr>
            <a:pattFill prst="dkHorz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'2080205内质网应激 (2)'!$D$38</c:f>
                <c:numCache>
                  <c:formatCode>General</c:formatCode>
                  <c:ptCount val="1"/>
                  <c:pt idx="0">
                    <c:v>7.8793273249574913E-2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prstClr val="black"/>
                </a:solidFill>
              </a:ln>
            </c:spPr>
          </c:errBars>
          <c:cat>
            <c:strRef>
              <c:f>'2080205内质网应激 (2)'!$D$26</c:f>
              <c:strCache>
                <c:ptCount val="1"/>
                <c:pt idx="0">
                  <c:v>p-Eif2/eIF2</c:v>
                </c:pt>
              </c:strCache>
            </c:strRef>
          </c:cat>
          <c:val>
            <c:numRef>
              <c:f>'2080205内质网应激 (2)'!$D$31</c:f>
              <c:numCache>
                <c:formatCode>General</c:formatCode>
                <c:ptCount val="1"/>
                <c:pt idx="0">
                  <c:v>2.3912561141624367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479744"/>
        <c:axId val="104489728"/>
      </c:barChart>
      <c:catAx>
        <c:axId val="10447974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25400">
            <a:solidFill>
              <a:sysClr val="windowText" lastClr="000000"/>
            </a:solidFill>
          </a:ln>
        </c:spPr>
        <c:crossAx val="104489728"/>
        <c:crosses val="autoZero"/>
        <c:auto val="1"/>
        <c:lblAlgn val="ctr"/>
        <c:lblOffset val="100"/>
        <c:noMultiLvlLbl val="0"/>
      </c:catAx>
      <c:valAx>
        <c:axId val="104489728"/>
        <c:scaling>
          <c:orientation val="minMax"/>
        </c:scaling>
        <c:delete val="0"/>
        <c:axPos val="l"/>
        <c:numFmt formatCode="#,##0.0_);\(#,##0.0\)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104479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C4B8F-0D06-4B46-BF79-0B3989246FB2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9C34F-5374-4614-B3B3-75C766BB9F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394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6A03F-CA87-49C7-B1D0-EA37FB92E653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35050-3347-4A1E-93E3-D97B5EC910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chart" Target="../charts/chart3.xml"/><Relationship Id="rId4" Type="http://schemas.openxmlformats.org/officeDocument/2006/relationships/image" Target="../media/image3.jpeg"/><Relationship Id="rId9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26980" y="2498773"/>
            <a:ext cx="7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/>
              <a:t>β</a:t>
            </a:r>
            <a:r>
              <a:rPr lang="en-US" altLang="zh-CN" sz="1000" b="1" dirty="0" smtClean="0"/>
              <a:t>-</a:t>
            </a:r>
            <a:r>
              <a:rPr lang="en-US" altLang="zh-CN" sz="1000" b="1" dirty="0" err="1" smtClean="0"/>
              <a:t>actin</a:t>
            </a:r>
            <a:endParaRPr lang="zh-CN" altLang="en-US" sz="10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1926980" y="908600"/>
            <a:ext cx="3960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 smtClean="0"/>
              <a:t>BiP</a:t>
            </a:r>
            <a:endParaRPr lang="zh-CN" altLang="en-US" sz="1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926980" y="1140600"/>
            <a:ext cx="70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CHOP</a:t>
            </a:r>
            <a:endParaRPr lang="zh-CN" altLang="en-US" sz="1000" b="1" dirty="0"/>
          </a:p>
        </p:txBody>
      </p:sp>
      <p:pic>
        <p:nvPicPr>
          <p:cNvPr id="29" name="图片 28" descr="20170626bip-10孔-30s-4_副本.jpg"/>
          <p:cNvPicPr>
            <a:picLocks noChangeAspect="1"/>
          </p:cNvPicPr>
          <p:nvPr/>
        </p:nvPicPr>
        <p:blipFill>
          <a:blip r:embed="rId2" cstate="print">
            <a:lum bright="20000" contrast="20000"/>
          </a:blip>
          <a:stretch>
            <a:fillRect/>
          </a:stretch>
        </p:blipFill>
        <p:spPr>
          <a:xfrm>
            <a:off x="2575979" y="939650"/>
            <a:ext cx="3456000" cy="225882"/>
          </a:xfrm>
          <a:prstGeom prst="rect">
            <a:avLst/>
          </a:prstGeom>
        </p:spPr>
      </p:pic>
      <p:pic>
        <p:nvPicPr>
          <p:cNvPr id="30" name="图片 29" descr="actin-30s-3_副本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tretch>
            <a:fillRect/>
          </a:stretch>
        </p:blipFill>
        <p:spPr>
          <a:xfrm>
            <a:off x="2575979" y="2537685"/>
            <a:ext cx="3456000" cy="211820"/>
          </a:xfrm>
          <a:prstGeom prst="rect">
            <a:avLst/>
          </a:prstGeom>
        </p:spPr>
      </p:pic>
      <p:pic>
        <p:nvPicPr>
          <p:cNvPr id="27" name="图片 26" descr="chop-1_副本.jp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tretch>
            <a:fillRect/>
          </a:stretch>
        </p:blipFill>
        <p:spPr>
          <a:xfrm>
            <a:off x="2575979" y="1172332"/>
            <a:ext cx="3456000" cy="220831"/>
          </a:xfrm>
          <a:prstGeom prst="rect">
            <a:avLst/>
          </a:prstGeom>
        </p:spPr>
      </p:pic>
      <p:pic>
        <p:nvPicPr>
          <p:cNvPr id="28" name="图片 27" descr="peif2-2_副本.jpg"/>
          <p:cNvPicPr>
            <a:picLocks noChangeAspect="1"/>
          </p:cNvPicPr>
          <p:nvPr/>
        </p:nvPicPr>
        <p:blipFill>
          <a:blip r:embed="rId5" cstate="print">
            <a:lum bright="20000"/>
          </a:blip>
          <a:stretch>
            <a:fillRect/>
          </a:stretch>
        </p:blipFill>
        <p:spPr>
          <a:xfrm>
            <a:off x="2569361" y="1471987"/>
            <a:ext cx="3456000" cy="201974"/>
          </a:xfrm>
          <a:prstGeom prst="rect">
            <a:avLst/>
          </a:prstGeom>
        </p:spPr>
      </p:pic>
      <p:pic>
        <p:nvPicPr>
          <p:cNvPr id="33" name="图片 32" descr="eif2-30s-1_副本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69361" y="1736833"/>
            <a:ext cx="3456000" cy="23113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920362" y="1449758"/>
            <a:ext cx="70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p-eIF2α</a:t>
            </a:r>
            <a:endParaRPr lang="zh-CN" altLang="en-US" sz="1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920362" y="1699762"/>
            <a:ext cx="5760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eIF2α</a:t>
            </a:r>
            <a:endParaRPr lang="zh-CN" altLang="en-US" sz="1000" b="1" dirty="0"/>
          </a:p>
        </p:txBody>
      </p:sp>
      <p:sp>
        <p:nvSpPr>
          <p:cNvPr id="21" name="TextBox 97"/>
          <p:cNvSpPr txBox="1">
            <a:spLocks noChangeArrowheads="1"/>
          </p:cNvSpPr>
          <p:nvPr/>
        </p:nvSpPr>
        <p:spPr bwMode="auto">
          <a:xfrm>
            <a:off x="2635696" y="5163043"/>
            <a:ext cx="38664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b="1" dirty="0" err="1" smtClean="0">
                <a:latin typeface="Calibri" pitchFamily="34" charset="0"/>
                <a:ea typeface="宋体" charset="-122"/>
                <a:cs typeface="Calibri" pitchFamily="34" charset="0"/>
              </a:rPr>
              <a:t>BiP</a:t>
            </a:r>
            <a:r>
              <a:rPr lang="en-US" altLang="zh-CN" sz="1000" b="1" dirty="0" smtClean="0">
                <a:latin typeface="Calibri" pitchFamily="34" charset="0"/>
                <a:ea typeface="宋体" charset="-122"/>
                <a:cs typeface="Calibri" pitchFamily="34" charset="0"/>
              </a:rPr>
              <a:t> </a:t>
            </a:r>
            <a:endParaRPr lang="en-US" altLang="zh-CN" sz="1000" b="1" dirty="0">
              <a:latin typeface="Calibri" pitchFamily="34" charset="0"/>
              <a:ea typeface="宋体" charset="-122"/>
              <a:cs typeface="Calibri" pitchFamily="34" charset="0"/>
            </a:endParaRPr>
          </a:p>
        </p:txBody>
      </p:sp>
      <p:sp>
        <p:nvSpPr>
          <p:cNvPr id="26" name="TextBox 97"/>
          <p:cNvSpPr txBox="1">
            <a:spLocks noChangeArrowheads="1"/>
          </p:cNvSpPr>
          <p:nvPr/>
        </p:nvSpPr>
        <p:spPr bwMode="auto">
          <a:xfrm>
            <a:off x="3370721" y="5154251"/>
            <a:ext cx="4876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b="1" dirty="0" smtClean="0">
                <a:latin typeface="Calibri" pitchFamily="34" charset="0"/>
                <a:ea typeface="宋体" charset="-122"/>
                <a:cs typeface="Calibri" pitchFamily="34" charset="0"/>
              </a:rPr>
              <a:t>CHOP</a:t>
            </a:r>
            <a:endParaRPr lang="en-US" altLang="zh-CN" sz="1000" b="1" dirty="0">
              <a:latin typeface="Calibri" pitchFamily="34" charset="0"/>
              <a:ea typeface="宋体" charset="-122"/>
              <a:cs typeface="Calibri" pitchFamily="34" charset="0"/>
            </a:endParaRPr>
          </a:p>
        </p:txBody>
      </p:sp>
      <p:sp>
        <p:nvSpPr>
          <p:cNvPr id="37" name="TextBox 97"/>
          <p:cNvSpPr txBox="1">
            <a:spLocks noChangeArrowheads="1"/>
          </p:cNvSpPr>
          <p:nvPr/>
        </p:nvSpPr>
        <p:spPr bwMode="auto">
          <a:xfrm>
            <a:off x="2684996" y="4506374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44" name="TextBox 97"/>
          <p:cNvSpPr txBox="1">
            <a:spLocks noChangeArrowheads="1"/>
          </p:cNvSpPr>
          <p:nvPr/>
        </p:nvSpPr>
        <p:spPr bwMode="auto">
          <a:xfrm>
            <a:off x="2572503" y="4394844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45" name="TextBox 97"/>
          <p:cNvSpPr txBox="1">
            <a:spLocks noChangeArrowheads="1"/>
          </p:cNvSpPr>
          <p:nvPr/>
        </p:nvSpPr>
        <p:spPr bwMode="auto">
          <a:xfrm>
            <a:off x="2803937" y="4516129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46" name="TextBox 97"/>
          <p:cNvSpPr txBox="1">
            <a:spLocks noChangeArrowheads="1"/>
          </p:cNvSpPr>
          <p:nvPr/>
        </p:nvSpPr>
        <p:spPr bwMode="auto">
          <a:xfrm>
            <a:off x="2934457" y="4577199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47" name="TextBox 97"/>
          <p:cNvSpPr txBox="1">
            <a:spLocks noChangeArrowheads="1"/>
          </p:cNvSpPr>
          <p:nvPr/>
        </p:nvSpPr>
        <p:spPr bwMode="auto">
          <a:xfrm>
            <a:off x="3708455" y="4320475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48" name="TextBox 97"/>
          <p:cNvSpPr txBox="1">
            <a:spLocks noChangeArrowheads="1"/>
          </p:cNvSpPr>
          <p:nvPr/>
        </p:nvSpPr>
        <p:spPr bwMode="auto">
          <a:xfrm>
            <a:off x="3338731" y="3702870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54" name="TextBox 97"/>
          <p:cNvSpPr txBox="1">
            <a:spLocks noChangeArrowheads="1"/>
          </p:cNvSpPr>
          <p:nvPr/>
        </p:nvSpPr>
        <p:spPr bwMode="auto">
          <a:xfrm>
            <a:off x="3591624" y="3883467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55" name="TextBox 97"/>
          <p:cNvSpPr txBox="1">
            <a:spLocks noChangeArrowheads="1"/>
          </p:cNvSpPr>
          <p:nvPr/>
        </p:nvSpPr>
        <p:spPr bwMode="auto">
          <a:xfrm>
            <a:off x="3708455" y="4450116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62" name="TextBox 97"/>
          <p:cNvSpPr txBox="1">
            <a:spLocks noChangeArrowheads="1"/>
          </p:cNvSpPr>
          <p:nvPr/>
        </p:nvSpPr>
        <p:spPr bwMode="auto">
          <a:xfrm>
            <a:off x="5067267" y="4114040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64" name="TextBox 97"/>
          <p:cNvSpPr txBox="1">
            <a:spLocks noChangeArrowheads="1"/>
          </p:cNvSpPr>
          <p:nvPr/>
        </p:nvSpPr>
        <p:spPr bwMode="auto">
          <a:xfrm>
            <a:off x="4721596" y="3570238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65" name="TextBox 97"/>
          <p:cNvSpPr txBox="1">
            <a:spLocks noChangeArrowheads="1"/>
          </p:cNvSpPr>
          <p:nvPr/>
        </p:nvSpPr>
        <p:spPr bwMode="auto">
          <a:xfrm>
            <a:off x="4844365" y="3635774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66" name="TextBox 97"/>
          <p:cNvSpPr txBox="1">
            <a:spLocks noChangeArrowheads="1"/>
          </p:cNvSpPr>
          <p:nvPr/>
        </p:nvSpPr>
        <p:spPr bwMode="auto">
          <a:xfrm>
            <a:off x="4958665" y="3690808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3331745" y="2828179"/>
            <a:ext cx="61200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2609533" y="2828179"/>
            <a:ext cx="61200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4013015" y="2828179"/>
            <a:ext cx="61200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4695011" y="2828179"/>
            <a:ext cx="61200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5402407" y="2828179"/>
            <a:ext cx="61200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766230" y="3122526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B</a:t>
            </a:r>
            <a:endParaRPr lang="en-US" sz="15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1793064" y="638628"/>
            <a:ext cx="3016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A</a:t>
            </a:r>
            <a:endParaRPr lang="en-US" sz="1500" b="1" dirty="0"/>
          </a:p>
        </p:txBody>
      </p:sp>
      <p:sp>
        <p:nvSpPr>
          <p:cNvPr id="75" name="TextBox 97"/>
          <p:cNvSpPr txBox="1">
            <a:spLocks noChangeArrowheads="1"/>
          </p:cNvSpPr>
          <p:nvPr/>
        </p:nvSpPr>
        <p:spPr bwMode="auto">
          <a:xfrm>
            <a:off x="3460859" y="3582747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pic>
        <p:nvPicPr>
          <p:cNvPr id="76" name="图片 75" descr="ccaspase3-210s-3_副本.jpg"/>
          <p:cNvPicPr>
            <a:picLocks noChangeAspect="1"/>
          </p:cNvPicPr>
          <p:nvPr/>
        </p:nvPicPr>
        <p:blipFill>
          <a:blip r:embed="rId7" cstate="print">
            <a:lum bright="30000" contrast="40000"/>
          </a:blip>
          <a:stretch>
            <a:fillRect/>
          </a:stretch>
        </p:blipFill>
        <p:spPr>
          <a:xfrm>
            <a:off x="2569361" y="2060247"/>
            <a:ext cx="3456000" cy="425186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1926979" y="2060247"/>
            <a:ext cx="82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cleaved-</a:t>
            </a:r>
          </a:p>
          <a:p>
            <a:r>
              <a:rPr lang="en-US" altLang="zh-CN" sz="1000" b="1" dirty="0" err="1" smtClean="0"/>
              <a:t>Caspase</a:t>
            </a:r>
            <a:r>
              <a:rPr lang="en-US" altLang="zh-CN" sz="1000" b="1" dirty="0" smtClean="0"/>
              <a:t> 3</a:t>
            </a:r>
            <a:endParaRPr lang="zh-CN" altLang="en-US" sz="1000" b="1" dirty="0"/>
          </a:p>
        </p:txBody>
      </p:sp>
      <p:graphicFrame>
        <p:nvGraphicFramePr>
          <p:cNvPr id="87" name="图表 86"/>
          <p:cNvGraphicFramePr/>
          <p:nvPr/>
        </p:nvGraphicFramePr>
        <p:xfrm>
          <a:off x="5600863" y="3501814"/>
          <a:ext cx="126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88" name="TextBox 87"/>
          <p:cNvSpPr txBox="1"/>
          <p:nvPr/>
        </p:nvSpPr>
        <p:spPr>
          <a:xfrm>
            <a:off x="5841400" y="5163043"/>
            <a:ext cx="115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cleaved-</a:t>
            </a:r>
            <a:r>
              <a:rPr lang="en-US" altLang="zh-CN" sz="1000" b="1" dirty="0" err="1" smtClean="0"/>
              <a:t>caspase</a:t>
            </a:r>
            <a:r>
              <a:rPr lang="en-US" altLang="zh-CN" sz="1000" b="1" dirty="0" smtClean="0"/>
              <a:t> 3</a:t>
            </a:r>
            <a:endParaRPr lang="zh-CN" altLang="en-US" sz="1000" b="1" dirty="0"/>
          </a:p>
        </p:txBody>
      </p:sp>
      <p:sp>
        <p:nvSpPr>
          <p:cNvPr id="89" name="TextBox 97"/>
          <p:cNvSpPr txBox="1">
            <a:spLocks noChangeArrowheads="1"/>
          </p:cNvSpPr>
          <p:nvPr/>
        </p:nvSpPr>
        <p:spPr bwMode="auto">
          <a:xfrm>
            <a:off x="6149206" y="3844320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90" name="TextBox 97"/>
          <p:cNvSpPr txBox="1">
            <a:spLocks noChangeArrowheads="1"/>
          </p:cNvSpPr>
          <p:nvPr/>
        </p:nvSpPr>
        <p:spPr bwMode="auto">
          <a:xfrm>
            <a:off x="6253013" y="3709352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91" name="TextBox 97"/>
          <p:cNvSpPr txBox="1">
            <a:spLocks noChangeArrowheads="1"/>
          </p:cNvSpPr>
          <p:nvPr/>
        </p:nvSpPr>
        <p:spPr bwMode="auto">
          <a:xfrm>
            <a:off x="6481821" y="4099724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92" name="TextBox 97"/>
          <p:cNvSpPr txBox="1">
            <a:spLocks noChangeArrowheads="1"/>
          </p:cNvSpPr>
          <p:nvPr/>
        </p:nvSpPr>
        <p:spPr bwMode="auto">
          <a:xfrm>
            <a:off x="6363641" y="3703847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52" name="矩形 51"/>
          <p:cNvSpPr/>
          <p:nvPr/>
        </p:nvSpPr>
        <p:spPr>
          <a:xfrm>
            <a:off x="2569361" y="903528"/>
            <a:ext cx="3456000" cy="187224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3910318" y="3118584"/>
            <a:ext cx="2872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C</a:t>
            </a:r>
            <a:endParaRPr lang="en-US" sz="1500" b="1" dirty="0"/>
          </a:p>
        </p:txBody>
      </p:sp>
      <p:graphicFrame>
        <p:nvGraphicFramePr>
          <p:cNvPr id="134" name="图表 133"/>
          <p:cNvGraphicFramePr/>
          <p:nvPr/>
        </p:nvGraphicFramePr>
        <p:xfrm>
          <a:off x="2032588" y="3501814"/>
          <a:ext cx="2088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5" name="图表 134"/>
          <p:cNvGraphicFramePr/>
          <p:nvPr/>
        </p:nvGraphicFramePr>
        <p:xfrm>
          <a:off x="4206647" y="3501814"/>
          <a:ext cx="126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36" name="TextBox 135"/>
          <p:cNvSpPr txBox="1"/>
          <p:nvPr/>
        </p:nvSpPr>
        <p:spPr>
          <a:xfrm>
            <a:off x="5324484" y="3118762"/>
            <a:ext cx="3064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D</a:t>
            </a:r>
            <a:endParaRPr lang="en-US" sz="1500" b="1" dirty="0"/>
          </a:p>
        </p:txBody>
      </p:sp>
      <p:sp>
        <p:nvSpPr>
          <p:cNvPr id="137" name="TextBox 97"/>
          <p:cNvSpPr txBox="1">
            <a:spLocks noChangeArrowheads="1"/>
          </p:cNvSpPr>
          <p:nvPr/>
        </p:nvSpPr>
        <p:spPr bwMode="auto">
          <a:xfrm>
            <a:off x="4467755" y="5163043"/>
            <a:ext cx="9428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b="1" dirty="0" smtClean="0">
                <a:latin typeface="Calibri" pitchFamily="34" charset="0"/>
                <a:ea typeface="宋体" charset="-122"/>
                <a:cs typeface="Calibri" pitchFamily="34" charset="0"/>
              </a:rPr>
              <a:t>p-eIF2</a:t>
            </a:r>
            <a:r>
              <a:rPr lang="el-GR" altLang="zh-CN" sz="1000" b="1" dirty="0" smtClean="0">
                <a:latin typeface="Calibri" pitchFamily="34" charset="0"/>
                <a:ea typeface="宋体" charset="-122"/>
                <a:cs typeface="Calibri" pitchFamily="34" charset="0"/>
              </a:rPr>
              <a:t>α</a:t>
            </a:r>
            <a:r>
              <a:rPr lang="en-US" altLang="zh-CN" sz="1000" b="1" dirty="0" smtClean="0">
                <a:latin typeface="Calibri" pitchFamily="34" charset="0"/>
                <a:ea typeface="宋体" charset="-122"/>
                <a:cs typeface="Calibri" pitchFamily="34" charset="0"/>
              </a:rPr>
              <a:t>/eIF2α</a:t>
            </a:r>
            <a:endParaRPr lang="en-US" altLang="zh-CN" sz="1000" b="1" dirty="0">
              <a:latin typeface="Calibri" pitchFamily="34" charset="0"/>
              <a:ea typeface="宋体" charset="-122"/>
              <a:cs typeface="Calibri" pitchFamily="34" charset="0"/>
            </a:endParaRPr>
          </a:p>
        </p:txBody>
      </p:sp>
      <p:cxnSp>
        <p:nvCxnSpPr>
          <p:cNvPr id="110" name="直接连接符 109"/>
          <p:cNvCxnSpPr/>
          <p:nvPr/>
        </p:nvCxnSpPr>
        <p:spPr>
          <a:xfrm>
            <a:off x="3266112" y="931587"/>
            <a:ext cx="0" cy="180000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3958521" y="931587"/>
            <a:ext cx="0" cy="180000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>
            <a:off x="4634735" y="931587"/>
            <a:ext cx="0" cy="180000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5305301" y="931587"/>
            <a:ext cx="0" cy="180000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 rot="16200000">
            <a:off x="1034417" y="4246572"/>
            <a:ext cx="1908000" cy="24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altLang="zh-CN" sz="1000" dirty="0" smtClean="0"/>
              <a:t>Protein abundance (% of control)</a:t>
            </a:r>
            <a:endParaRPr lang="zh-CN" altLang="en-US" sz="1000" dirty="0"/>
          </a:p>
        </p:txBody>
      </p:sp>
      <p:sp>
        <p:nvSpPr>
          <p:cNvPr id="156" name="TextBox 155"/>
          <p:cNvSpPr txBox="1"/>
          <p:nvPr/>
        </p:nvSpPr>
        <p:spPr>
          <a:xfrm rot="16200000">
            <a:off x="4627988" y="4246572"/>
            <a:ext cx="1908000" cy="24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altLang="zh-CN" sz="1000" dirty="0" smtClean="0"/>
              <a:t>Protein abundance (% of control)</a:t>
            </a:r>
            <a:endParaRPr lang="zh-CN" altLang="en-US" sz="1000" dirty="0"/>
          </a:p>
        </p:txBody>
      </p:sp>
      <p:cxnSp>
        <p:nvCxnSpPr>
          <p:cNvPr id="82" name="直接连接符 81"/>
          <p:cNvCxnSpPr/>
          <p:nvPr/>
        </p:nvCxnSpPr>
        <p:spPr>
          <a:xfrm>
            <a:off x="2575979" y="1427674"/>
            <a:ext cx="3456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2566336" y="1988808"/>
            <a:ext cx="3456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 rot="16200000">
            <a:off x="3213265" y="4327005"/>
            <a:ext cx="1908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altLang="zh-CN" sz="1000" dirty="0" smtClean="0"/>
              <a:t>Ratio of p-eIF2</a:t>
            </a:r>
            <a:r>
              <a:rPr lang="el-GR" altLang="zh-CN" sz="1000" dirty="0" smtClean="0"/>
              <a:t>α</a:t>
            </a:r>
            <a:r>
              <a:rPr lang="en-US" altLang="zh-CN" sz="1000" dirty="0" smtClean="0"/>
              <a:t>/eIF2</a:t>
            </a:r>
            <a:r>
              <a:rPr lang="el-GR" altLang="zh-CN" sz="1000" dirty="0" smtClean="0"/>
              <a:t>α</a:t>
            </a:r>
            <a:endParaRPr lang="zh-CN" altLang="en-US" sz="1000" dirty="0"/>
          </a:p>
        </p:txBody>
      </p:sp>
      <p:grpSp>
        <p:nvGrpSpPr>
          <p:cNvPr id="86" name="组合 85"/>
          <p:cNvGrpSpPr/>
          <p:nvPr/>
        </p:nvGrpSpPr>
        <p:grpSpPr>
          <a:xfrm>
            <a:off x="6386130" y="2570343"/>
            <a:ext cx="961925" cy="846429"/>
            <a:chOff x="6502591" y="746224"/>
            <a:chExt cx="961925" cy="846429"/>
          </a:xfrm>
        </p:grpSpPr>
        <p:sp>
          <p:nvSpPr>
            <p:cNvPr id="93" name="TextBox 92"/>
            <p:cNvSpPr txBox="1"/>
            <p:nvPr/>
          </p:nvSpPr>
          <p:spPr>
            <a:xfrm>
              <a:off x="6621932" y="746224"/>
              <a:ext cx="4487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CTL</a:t>
              </a:r>
              <a:endParaRPr lang="zh-CN" altLang="en-US" sz="900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630724" y="903908"/>
              <a:ext cx="4399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PA</a:t>
              </a:r>
              <a:endParaRPr lang="zh-CN" altLang="en-US" sz="900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6630724" y="1053520"/>
              <a:ext cx="7055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PA+CMT</a:t>
              </a:r>
              <a:endParaRPr lang="zh-CN" altLang="en-US" sz="900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6630724" y="1196284"/>
              <a:ext cx="7055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err="1" smtClean="0"/>
                <a:t>PA+Ali</a:t>
              </a:r>
              <a:endParaRPr lang="zh-CN" altLang="en-US" sz="900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6630724" y="1360629"/>
              <a:ext cx="833792" cy="232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err="1" smtClean="0"/>
                <a:t>PA+CMT+Ali</a:t>
              </a:r>
              <a:endParaRPr lang="zh-CN" altLang="en-US" sz="900" dirty="0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6502591" y="818652"/>
              <a:ext cx="151611" cy="85048"/>
            </a:xfrm>
            <a:prstGeom prst="rect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6502591" y="972300"/>
              <a:ext cx="151611" cy="8504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6502591" y="1123891"/>
              <a:ext cx="151611" cy="85048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6502591" y="1268712"/>
              <a:ext cx="151611" cy="8504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6502591" y="1428781"/>
              <a:ext cx="151611" cy="85048"/>
            </a:xfrm>
            <a:prstGeom prst="rect">
              <a:avLst/>
            </a:prstGeom>
            <a:pattFill prst="dkHorz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</p:grpSp>
      <p:sp>
        <p:nvSpPr>
          <p:cNvPr id="74" name="TextBox 262"/>
          <p:cNvSpPr txBox="1">
            <a:spLocks noChangeArrowheads="1"/>
          </p:cNvSpPr>
          <p:nvPr/>
        </p:nvSpPr>
        <p:spPr bwMode="auto">
          <a:xfrm>
            <a:off x="2628240" y="2798916"/>
            <a:ext cx="3744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000" b="1" dirty="0" smtClean="0">
                <a:latin typeface="Calibri" pitchFamily="34" charset="0"/>
                <a:ea typeface="宋体" charset="-122"/>
              </a:rPr>
              <a:t>       CTL                PA             PA+CMT          PA+Ali       PA+CMT+Ali</a:t>
            </a:r>
            <a:endParaRPr lang="en-US" altLang="zh-CN" sz="1000" b="1" dirty="0">
              <a:latin typeface="Calibri" pitchFamily="34" charset="0"/>
              <a:ea typeface="宋体" charset="-122"/>
            </a:endParaRPr>
          </a:p>
        </p:txBody>
      </p:sp>
      <p:sp>
        <p:nvSpPr>
          <p:cNvPr id="78" name="TextBox 97"/>
          <p:cNvSpPr txBox="1">
            <a:spLocks noChangeArrowheads="1"/>
          </p:cNvSpPr>
          <p:nvPr/>
        </p:nvSpPr>
        <p:spPr bwMode="auto">
          <a:xfrm>
            <a:off x="6481308" y="4228948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79" name="TextBox 97"/>
          <p:cNvSpPr txBox="1">
            <a:spLocks noChangeArrowheads="1"/>
          </p:cNvSpPr>
          <p:nvPr/>
        </p:nvSpPr>
        <p:spPr bwMode="auto">
          <a:xfrm>
            <a:off x="5070004" y="4239108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80" name="TextBox 97"/>
          <p:cNvSpPr txBox="1">
            <a:spLocks noChangeArrowheads="1"/>
          </p:cNvSpPr>
          <p:nvPr/>
        </p:nvSpPr>
        <p:spPr bwMode="auto">
          <a:xfrm>
            <a:off x="2681748" y="4387224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343892" y="8544"/>
            <a:ext cx="1783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Supplementary Figure  3</a:t>
            </a:r>
            <a:endParaRPr lang="zh-CN" alt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19178</TotalTime>
  <Words>71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DFJY</dc:creator>
  <cp:lastModifiedBy>Ablong, Jaymon</cp:lastModifiedBy>
  <cp:revision>693</cp:revision>
  <dcterms:created xsi:type="dcterms:W3CDTF">2016-02-03T06:12:14Z</dcterms:created>
  <dcterms:modified xsi:type="dcterms:W3CDTF">2018-07-16T07:56:26Z</dcterms:modified>
</cp:coreProperties>
</file>