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116638" cy="828516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34" userDrawn="1">
          <p15:clr>
            <a:srgbClr val="A4A3A4"/>
          </p15:clr>
        </p15:guide>
        <p15:guide id="2" pos="12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小松田 隆夫" initials="" lastIdx="5" clrIdx="0"/>
  <p:cmAuthor id="1" name="Nadia" initials="N" lastIdx="7" clrIdx="1">
    <p:extLst/>
  </p:cmAuthor>
  <p:cmAuthor id="2" name="小松田　隆夫" initials="小松田　隆夫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0"/>
    <p:restoredTop sz="99807" autoAdjust="0"/>
  </p:normalViewPr>
  <p:slideViewPr>
    <p:cSldViewPr snapToGrid="0" snapToObjects="1">
      <p:cViewPr varScale="1">
        <p:scale>
          <a:sx n="172" d="100"/>
          <a:sy n="172" d="100"/>
        </p:scale>
        <p:origin x="1904" y="200"/>
      </p:cViewPr>
      <p:guideLst>
        <p:guide orient="horz" pos="2634"/>
        <p:guide pos="1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/D:\NADIA-dataSONY\Nadia,%20Barley\miRNA\docs\Manuscripts\Annals%20of%20botany\Distribution%20of%20sRNA%20rea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681852010517499"/>
          <c:y val="0.21439408377261701"/>
          <c:w val="0.69718101507332897"/>
          <c:h val="0.59380084994685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Read No.</c:v>
                </c:pt>
              </c:strCache>
            </c:strRef>
          </c:tx>
          <c:spPr>
            <a:solidFill>
              <a:sysClr val="window" lastClr="FFFFFF">
                <a:lumMod val="75000"/>
              </a:sysClr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[1]Sheet1!$E$3:$E$12</c:f>
                <c:numCache>
                  <c:formatCode>General</c:formatCode>
                  <c:ptCount val="6"/>
                  <c:pt idx="2">
                    <c:v>3.6985183297460698E-5</c:v>
                  </c:pt>
                  <c:pt idx="5">
                    <c:v>2.88195455089329E-4</c:v>
                  </c:pt>
                </c:numCache>
                <c:extLst/>
              </c:numRef>
            </c:plus>
            <c:minus>
              <c:numRef>
                <c:f>[1]Sheet1!$E$3:$E$12</c:f>
                <c:numCache>
                  <c:formatCode>General</c:formatCode>
                  <c:ptCount val="6"/>
                  <c:pt idx="2">
                    <c:v>3.6985183297460698E-5</c:v>
                  </c:pt>
                  <c:pt idx="5">
                    <c:v>2.88195455089329E-4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Sheet1!$A$2:$A$32</c:f>
              <c:numCache>
                <c:formatCode>General</c:formatCode>
                <c:ptCount val="25"/>
                <c:pt idx="0">
                  <c:v>14</c:v>
                </c:pt>
                <c:pt idx="1">
                  <c:v>15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  <c:pt idx="5">
                  <c:v>19</c:v>
                </c:pt>
                <c:pt idx="6">
                  <c:v>20</c:v>
                </c:pt>
                <c:pt idx="7">
                  <c:v>21</c:v>
                </c:pt>
                <c:pt idx="8">
                  <c:v>22</c:v>
                </c:pt>
                <c:pt idx="9">
                  <c:v>23</c:v>
                </c:pt>
                <c:pt idx="10">
                  <c:v>24</c:v>
                </c:pt>
                <c:pt idx="11">
                  <c:v>25</c:v>
                </c:pt>
                <c:pt idx="12">
                  <c:v>26</c:v>
                </c:pt>
                <c:pt idx="13">
                  <c:v>27</c:v>
                </c:pt>
                <c:pt idx="14">
                  <c:v>28</c:v>
                </c:pt>
                <c:pt idx="15">
                  <c:v>29</c:v>
                </c:pt>
                <c:pt idx="16">
                  <c:v>30</c:v>
                </c:pt>
                <c:pt idx="17">
                  <c:v>31</c:v>
                </c:pt>
                <c:pt idx="18">
                  <c:v>32</c:v>
                </c:pt>
                <c:pt idx="19">
                  <c:v>33</c:v>
                </c:pt>
                <c:pt idx="20">
                  <c:v>34</c:v>
                </c:pt>
                <c:pt idx="21">
                  <c:v>35</c:v>
                </c:pt>
                <c:pt idx="22">
                  <c:v>36</c:v>
                </c:pt>
                <c:pt idx="23">
                  <c:v>37</c:v>
                </c:pt>
                <c:pt idx="24">
                  <c:v>38</c:v>
                </c:pt>
              </c:numCache>
              <c:extLst/>
            </c:numRef>
          </c:cat>
          <c:val>
            <c:numRef>
              <c:f>Sheet1!$B$2:$B$32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202625</c:v>
                </c:pt>
                <c:pt idx="4">
                  <c:v>221887</c:v>
                </c:pt>
                <c:pt idx="5">
                  <c:v>298786</c:v>
                </c:pt>
                <c:pt idx="6">
                  <c:v>452278</c:v>
                </c:pt>
                <c:pt idx="7">
                  <c:v>1180821</c:v>
                </c:pt>
                <c:pt idx="8">
                  <c:v>1156423</c:v>
                </c:pt>
                <c:pt idx="9">
                  <c:v>2889911</c:v>
                </c:pt>
                <c:pt idx="10">
                  <c:v>13002758</c:v>
                </c:pt>
                <c:pt idx="11">
                  <c:v>1014553</c:v>
                </c:pt>
                <c:pt idx="12">
                  <c:v>178828</c:v>
                </c:pt>
                <c:pt idx="13">
                  <c:v>103792</c:v>
                </c:pt>
                <c:pt idx="14">
                  <c:v>79426</c:v>
                </c:pt>
                <c:pt idx="15">
                  <c:v>64868</c:v>
                </c:pt>
                <c:pt idx="16">
                  <c:v>60473</c:v>
                </c:pt>
                <c:pt idx="17">
                  <c:v>57314</c:v>
                </c:pt>
                <c:pt idx="18">
                  <c:v>54309</c:v>
                </c:pt>
                <c:pt idx="19">
                  <c:v>68591</c:v>
                </c:pt>
                <c:pt idx="20">
                  <c:v>0</c:v>
                </c:pt>
                <c:pt idx="21">
                  <c:v>0</c:v>
                </c:pt>
                <c:pt idx="22">
                  <c:v>1667836</c:v>
                </c:pt>
                <c:pt idx="23">
                  <c:v>0</c:v>
                </c:pt>
                <c:pt idx="24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589A-A448-A8D7-F7D475186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34"/>
        <c:axId val="1737021328"/>
        <c:axId val="2130136704"/>
      </c:barChart>
      <c:dateAx>
        <c:axId val="1737021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solidFill>
                      <a:schemeClr val="tx1"/>
                    </a:solidFill>
                  </a:rPr>
                  <a:t>Read length (</a:t>
                </a:r>
                <a:r>
                  <a:rPr lang="en-US" sz="1200" b="1" dirty="0" err="1">
                    <a:solidFill>
                      <a:schemeClr val="tx1"/>
                    </a:solidFill>
                  </a:rPr>
                  <a:t>nt</a:t>
                </a:r>
                <a:r>
                  <a:rPr lang="en-US" sz="1200" b="1" dirty="0">
                    <a:solidFill>
                      <a:schemeClr val="tx1"/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.37363916927139801"/>
              <c:y val="0.901659223573745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130136704"/>
        <c:crosses val="autoZero"/>
        <c:auto val="0"/>
        <c:lblOffset val="100"/>
        <c:baseTimeUnit val="days"/>
        <c:majorUnit val="2"/>
        <c:majorTimeUnit val="days"/>
      </c:dateAx>
      <c:valAx>
        <c:axId val="2130136704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>
                    <a:solidFill>
                      <a:schemeClr val="tx1"/>
                    </a:solidFill>
                  </a:rPr>
                  <a:t>Read number per</a:t>
                </a:r>
                <a:r>
                  <a:rPr lang="en-US" sz="1200" b="1" baseline="0" dirty="0">
                    <a:solidFill>
                      <a:schemeClr val="tx1"/>
                    </a:solidFill>
                  </a:rPr>
                  <a:t> </a:t>
                </a:r>
                <a:r>
                  <a:rPr lang="en-US" sz="1200" b="1" dirty="0">
                    <a:solidFill>
                      <a:schemeClr val="tx1"/>
                    </a:solidFill>
                  </a:rPr>
                  <a:t>10</a:t>
                </a:r>
                <a:r>
                  <a:rPr lang="en-US" sz="1200" b="1" baseline="30000" dirty="0">
                    <a:solidFill>
                      <a:schemeClr val="tx1"/>
                    </a:solidFill>
                  </a:rPr>
                  <a:t>6</a:t>
                </a:r>
                <a:r>
                  <a:rPr lang="en-US" sz="1200" b="1" baseline="0" dirty="0">
                    <a:solidFill>
                      <a:schemeClr val="tx1"/>
                    </a:solidFill>
                  </a:rPr>
                  <a:t> (RPM)</a:t>
                </a:r>
                <a:endParaRPr lang="en-US" baseline="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6.4354512634191299E-2"/>
              <c:y val="0.206359079951196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37021328"/>
        <c:crosses val="autoZero"/>
        <c:crossBetween val="between"/>
        <c:dispUnits>
          <c:builtInUnit val="millions"/>
        </c:dispUnits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12700" cap="flat" cmpd="sng" algn="ctr">
      <a:noFill/>
      <a:round/>
    </a:ln>
    <a:effectLst/>
  </c:spPr>
  <c:txPr>
    <a:bodyPr/>
    <a:lstStyle/>
    <a:p>
      <a:pPr>
        <a:defRPr sz="900" baseline="0"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8748" y="2573771"/>
            <a:ext cx="5199142" cy="177594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17496" y="4694926"/>
            <a:ext cx="4281647" cy="211731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2069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528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966994" y="400834"/>
            <a:ext cx="919620" cy="85402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04951" y="400834"/>
            <a:ext cx="2660100" cy="85402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79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473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3172" y="5323985"/>
            <a:ext cx="5199142" cy="16455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3172" y="3511606"/>
            <a:ext cx="5199142" cy="181237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25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04950" y="2335956"/>
            <a:ext cx="1789329" cy="66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096223" y="2335956"/>
            <a:ext cx="1790391" cy="66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432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5832" y="331790"/>
            <a:ext cx="5504974" cy="138086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5832" y="1854573"/>
            <a:ext cx="2702577" cy="7728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5832" y="2627470"/>
            <a:ext cx="2702577" cy="47735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07167" y="1854573"/>
            <a:ext cx="2703639" cy="7728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07167" y="2627470"/>
            <a:ext cx="2703639" cy="47735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0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913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7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5832" y="329872"/>
            <a:ext cx="2012332" cy="1403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91435" y="329873"/>
            <a:ext cx="3419371" cy="707115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5832" y="1733748"/>
            <a:ext cx="2012332" cy="56672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74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8904" y="5799614"/>
            <a:ext cx="3669983" cy="6846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98904" y="740295"/>
            <a:ext cx="3669983" cy="49710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98904" y="6484292"/>
            <a:ext cx="3669983" cy="9723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70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05832" y="331790"/>
            <a:ext cx="5504974" cy="1380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5832" y="1933205"/>
            <a:ext cx="5504974" cy="546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05832" y="7679119"/>
            <a:ext cx="1427216" cy="441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CD723-7468-8D49-8F46-DDE759F6B76E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089852" y="7679119"/>
            <a:ext cx="1936935" cy="441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383590" y="7679119"/>
            <a:ext cx="1427216" cy="441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D5AD5-E43E-DE4E-89B3-59B512573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56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187466" y="5758808"/>
            <a:ext cx="5784708" cy="176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900" b="1" dirty="0">
                <a:latin typeface="+mj-lt"/>
              </a:rPr>
              <a:t>FIG. S1. </a:t>
            </a:r>
            <a:r>
              <a:rPr lang="en-US" altLang="ja-JP" sz="900" dirty="0">
                <a:latin typeface="+mj-lt"/>
                <a:ea typeface="Osaka" charset="-128"/>
              </a:rPr>
              <a:t>Detection of barley miRNAs capable of interaction with </a:t>
            </a:r>
            <a:r>
              <a:rPr lang="en-US" altLang="ja-JP" sz="900" i="1" dirty="0">
                <a:latin typeface="+mj-lt"/>
                <a:ea typeface="Osaka" charset="-128"/>
              </a:rPr>
              <a:t>cly1</a:t>
            </a:r>
            <a:r>
              <a:rPr lang="en-US" altLang="ja-JP" sz="900" dirty="0">
                <a:latin typeface="+mj-lt"/>
                <a:ea typeface="Osaka" charset="-128"/>
              </a:rPr>
              <a:t> in cv. </a:t>
            </a:r>
            <a:r>
              <a:rPr lang="en-US" altLang="ja-JP" sz="900" dirty="0" err="1">
                <a:latin typeface="+mj-lt"/>
                <a:ea typeface="Osaka" charset="-128"/>
              </a:rPr>
              <a:t>Morex</a:t>
            </a:r>
            <a:r>
              <a:rPr lang="en-US" altLang="ja-JP" sz="900" dirty="0">
                <a:latin typeface="+mj-lt"/>
                <a:ea typeface="Osaka" charset="-128"/>
              </a:rPr>
              <a:t> </a:t>
            </a:r>
            <a:r>
              <a:rPr lang="en-US" altLang="ja-JP" sz="900" dirty="0">
                <a:ea typeface="Osaka" charset="-128"/>
              </a:rPr>
              <a:t>immature </a:t>
            </a:r>
            <a:r>
              <a:rPr lang="en-US" altLang="ja-JP" sz="900" dirty="0">
                <a:latin typeface="+mj-lt"/>
                <a:ea typeface="Osaka" charset="-128"/>
              </a:rPr>
              <a:t>spikes. (A) Structure of </a:t>
            </a:r>
            <a:r>
              <a:rPr lang="en-US" altLang="ja-JP" sz="900" i="1" dirty="0">
                <a:latin typeface="+mj-lt"/>
                <a:ea typeface="Osaka" charset="-128"/>
              </a:rPr>
              <a:t>cly1</a:t>
            </a:r>
            <a:r>
              <a:rPr lang="en-US" altLang="ja-JP" sz="900" dirty="0">
                <a:latin typeface="+mj-lt"/>
                <a:ea typeface="Osaka" charset="-128"/>
              </a:rPr>
              <a:t> flcDNA showing 5’-UTR and 3’-UTR (empty boxes), exons (black boxes), introns (black lines) and miR172 binding site (red bar). </a:t>
            </a:r>
            <a:r>
              <a:rPr lang="en-US" altLang="ja-JP" sz="900" dirty="0">
                <a:ea typeface="Osaka" charset="-128"/>
              </a:rPr>
              <a:t>Variation in </a:t>
            </a:r>
            <a:r>
              <a:rPr lang="en-US" altLang="ja-JP" sz="900" i="1" dirty="0">
                <a:ea typeface="Osaka" charset="-128"/>
              </a:rPr>
              <a:t>cly1</a:t>
            </a:r>
            <a:r>
              <a:rPr lang="en-US" altLang="ja-JP" sz="900" dirty="0">
                <a:ea typeface="Osaka" charset="-128"/>
              </a:rPr>
              <a:t> coding sequence between non-</a:t>
            </a:r>
            <a:r>
              <a:rPr lang="en-US" altLang="ja-JP" sz="900" dirty="0" err="1">
                <a:ea typeface="Osaka" charset="-128"/>
              </a:rPr>
              <a:t>cleistogamous</a:t>
            </a:r>
            <a:r>
              <a:rPr lang="en-US" altLang="ja-JP" sz="900" dirty="0">
                <a:ea typeface="Osaka" charset="-128"/>
              </a:rPr>
              <a:t> cv. AZ and </a:t>
            </a:r>
            <a:r>
              <a:rPr lang="en-US" altLang="ja-JP" sz="900" dirty="0" err="1">
                <a:ea typeface="Osaka" charset="-128"/>
              </a:rPr>
              <a:t>cleistogamous</a:t>
            </a:r>
            <a:r>
              <a:rPr lang="en-US" altLang="ja-JP" sz="900" dirty="0">
                <a:ea typeface="Osaka" charset="-128"/>
              </a:rPr>
              <a:t> cv. KNG, located on miR172</a:t>
            </a:r>
            <a:r>
              <a:rPr lang="en-US" altLang="ja-JP" sz="900" i="1" dirty="0">
                <a:ea typeface="Osaka" charset="-128"/>
              </a:rPr>
              <a:t> </a:t>
            </a:r>
            <a:r>
              <a:rPr lang="en-US" altLang="ja-JP" sz="900" dirty="0">
                <a:ea typeface="Osaka" charset="-128"/>
              </a:rPr>
              <a:t>binding site (Position 1850-1870) was shown (adapted after Nair </a:t>
            </a:r>
            <a:r>
              <a:rPr lang="en-US" altLang="ja-JP" sz="900" i="1" dirty="0">
                <a:ea typeface="Osaka" charset="-128"/>
              </a:rPr>
              <a:t>et al., </a:t>
            </a:r>
            <a:r>
              <a:rPr lang="en-US" altLang="ja-JP" sz="900" dirty="0">
                <a:ea typeface="Osaka" charset="-128"/>
              </a:rPr>
              <a:t>2010). </a:t>
            </a:r>
            <a:r>
              <a:rPr lang="en-US" altLang="ja-JP" sz="900" dirty="0">
                <a:latin typeface="+mj-lt"/>
                <a:ea typeface="Osaka" charset="-128"/>
              </a:rPr>
              <a:t>Alignment of </a:t>
            </a:r>
            <a:r>
              <a:rPr lang="en-US" altLang="ja-JP" sz="900" dirty="0" err="1">
                <a:latin typeface="+mj-lt"/>
                <a:ea typeface="Osaka" charset="-128"/>
              </a:rPr>
              <a:t>sRNAs</a:t>
            </a:r>
            <a:r>
              <a:rPr lang="en-US" altLang="ja-JP" sz="900" dirty="0">
                <a:latin typeface="+mj-lt"/>
                <a:ea typeface="Osaka" charset="-128"/>
              </a:rPr>
              <a:t> from immature spikes of non-</a:t>
            </a:r>
            <a:r>
              <a:rPr lang="en-US" altLang="ja-JP" sz="900" dirty="0" err="1">
                <a:latin typeface="+mj-lt"/>
                <a:ea typeface="Osaka" charset="-128"/>
              </a:rPr>
              <a:t>cleistogamous</a:t>
            </a:r>
            <a:r>
              <a:rPr lang="en-US" altLang="ja-JP" sz="900" dirty="0">
                <a:latin typeface="+mj-lt"/>
                <a:ea typeface="Osaka" charset="-128"/>
              </a:rPr>
              <a:t> cv. </a:t>
            </a:r>
            <a:r>
              <a:rPr lang="en-US" altLang="ja-JP" sz="900" dirty="0" err="1">
                <a:latin typeface="+mj-lt"/>
                <a:ea typeface="Osaka" charset="-128"/>
              </a:rPr>
              <a:t>Morex</a:t>
            </a:r>
            <a:r>
              <a:rPr lang="en-US" altLang="ja-JP" sz="900" dirty="0">
                <a:latin typeface="+mj-lt"/>
                <a:ea typeface="Osaka" charset="-128"/>
              </a:rPr>
              <a:t> against </a:t>
            </a:r>
            <a:r>
              <a:rPr lang="en-US" altLang="ja-JP" sz="900" i="1" dirty="0">
                <a:latin typeface="+mj-lt"/>
                <a:ea typeface="Osaka" charset="-128"/>
              </a:rPr>
              <a:t>cly1</a:t>
            </a:r>
            <a:r>
              <a:rPr lang="en-US" altLang="ja-JP" sz="900" dirty="0">
                <a:latin typeface="+mj-lt"/>
                <a:ea typeface="Osaka" charset="-128"/>
              </a:rPr>
              <a:t> flcDNA was shown below </a:t>
            </a:r>
            <a:r>
              <a:rPr lang="en-US" altLang="ja-JP" sz="900" i="1" dirty="0">
                <a:latin typeface="+mj-lt"/>
                <a:ea typeface="Osaka" charset="-128"/>
              </a:rPr>
              <a:t>cly1</a:t>
            </a:r>
            <a:r>
              <a:rPr lang="en-US" altLang="ja-JP" sz="900" dirty="0">
                <a:latin typeface="+mj-lt"/>
                <a:ea typeface="Osaka" charset="-128"/>
              </a:rPr>
              <a:t> structure. The pink bars indicate sRNA reads homologous to the </a:t>
            </a:r>
            <a:r>
              <a:rPr lang="en-US" altLang="ja-JP" sz="900" i="1" dirty="0">
                <a:latin typeface="+mj-lt"/>
                <a:ea typeface="Osaka" charset="-128"/>
              </a:rPr>
              <a:t>cly1 </a:t>
            </a:r>
            <a:r>
              <a:rPr lang="en-US" altLang="ja-JP" sz="900" dirty="0">
                <a:latin typeface="+mj-lt"/>
                <a:ea typeface="Osaka" charset="-128"/>
              </a:rPr>
              <a:t>sequence, and the blue bars show complementary reads. </a:t>
            </a:r>
            <a:r>
              <a:rPr lang="en-US" altLang="ja-JP" sz="900" dirty="0">
                <a:ea typeface="Osaka" charset="-128"/>
              </a:rPr>
              <a:t>The blue box</a:t>
            </a:r>
            <a:r>
              <a:rPr lang="en-US" altLang="ja-JP" sz="900" dirty="0">
                <a:latin typeface="+mj-lt"/>
                <a:ea typeface="Osaka" charset="-128"/>
              </a:rPr>
              <a:t> shows RNA peak against miR172 binding site. </a:t>
            </a:r>
            <a:r>
              <a:rPr lang="en-US" altLang="ja-JP" sz="900" dirty="0">
                <a:ea typeface="Osaka" charset="-128"/>
              </a:rPr>
              <a:t>(B) Distribution of sRNA reads in cv. </a:t>
            </a:r>
            <a:r>
              <a:rPr lang="en-US" altLang="ja-JP" sz="900" dirty="0" err="1">
                <a:ea typeface="Osaka" charset="-128"/>
              </a:rPr>
              <a:t>Morex</a:t>
            </a:r>
            <a:r>
              <a:rPr lang="en-US" altLang="ja-JP" sz="900" dirty="0">
                <a:ea typeface="Osaka" charset="-128"/>
              </a:rPr>
              <a:t> immature spikes. </a:t>
            </a:r>
            <a:r>
              <a:rPr lang="en-US" altLang="ja-JP" sz="900" dirty="0">
                <a:latin typeface="+mj-lt"/>
                <a:ea typeface="Osaka" charset="-128"/>
              </a:rPr>
              <a:t>(C) Alignment of barley miR172 isoforms with the mature miR172s</a:t>
            </a:r>
            <a:r>
              <a:rPr lang="en-US" altLang="ja-JP" sz="900" i="1" dirty="0">
                <a:latin typeface="+mj-lt"/>
                <a:ea typeface="Osaka" charset="-128"/>
              </a:rPr>
              <a:t> </a:t>
            </a:r>
            <a:r>
              <a:rPr lang="en-US" altLang="ja-JP" sz="900" dirty="0">
                <a:latin typeface="+mj-lt"/>
                <a:ea typeface="Osaka" charset="-128"/>
              </a:rPr>
              <a:t>from various plants in </a:t>
            </a:r>
            <a:r>
              <a:rPr lang="en-US" altLang="ja-JP" sz="900" dirty="0" err="1">
                <a:latin typeface="+mj-lt"/>
                <a:ea typeface="Osaka" charset="-128"/>
              </a:rPr>
              <a:t>miRBase</a:t>
            </a:r>
            <a:r>
              <a:rPr lang="en-US" altLang="ja-JP" sz="900" dirty="0">
                <a:latin typeface="+mj-lt"/>
                <a:ea typeface="Osaka" charset="-128"/>
              </a:rPr>
              <a:t>. </a:t>
            </a:r>
            <a:r>
              <a:rPr lang="en-US" altLang="ja-JP" sz="900" dirty="0" err="1">
                <a:latin typeface="+mj-lt"/>
                <a:ea typeface="Osaka" charset="-128"/>
              </a:rPr>
              <a:t>Hv</a:t>
            </a:r>
            <a:r>
              <a:rPr lang="en-US" altLang="ja-JP" sz="900" dirty="0">
                <a:latin typeface="+mj-lt"/>
                <a:ea typeface="Osaka" charset="-128"/>
              </a:rPr>
              <a:t> = </a:t>
            </a:r>
            <a:r>
              <a:rPr lang="en-US" altLang="ja-JP" sz="900" i="1" dirty="0" err="1">
                <a:latin typeface="+mj-lt"/>
                <a:ea typeface="Osaka" charset="-128"/>
              </a:rPr>
              <a:t>Hordeum</a:t>
            </a:r>
            <a:r>
              <a:rPr lang="en-US" altLang="ja-JP" sz="900" i="1" dirty="0">
                <a:latin typeface="+mj-lt"/>
                <a:ea typeface="Osaka" charset="-128"/>
              </a:rPr>
              <a:t> vulgare</a:t>
            </a:r>
            <a:r>
              <a:rPr lang="en-US" altLang="ja-JP" sz="900" dirty="0">
                <a:latin typeface="+mj-lt"/>
                <a:ea typeface="Osaka" charset="-128"/>
              </a:rPr>
              <a:t>, </a:t>
            </a:r>
            <a:r>
              <a:rPr lang="en-US" altLang="ja-JP" sz="900" dirty="0" err="1">
                <a:latin typeface="+mj-lt"/>
                <a:ea typeface="Osaka" charset="-128"/>
              </a:rPr>
              <a:t>ath</a:t>
            </a:r>
            <a:r>
              <a:rPr lang="en-US" altLang="ja-JP" sz="900" dirty="0">
                <a:latin typeface="+mj-lt"/>
                <a:ea typeface="Osaka" charset="-128"/>
              </a:rPr>
              <a:t> = </a:t>
            </a:r>
            <a:r>
              <a:rPr lang="en-US" altLang="ja-JP" sz="900" i="1" dirty="0">
                <a:latin typeface="+mj-lt"/>
                <a:ea typeface="Osaka" charset="-128"/>
              </a:rPr>
              <a:t>Arabidopsis thaliana</a:t>
            </a:r>
            <a:r>
              <a:rPr lang="en-US" altLang="ja-JP" sz="900" dirty="0">
                <a:latin typeface="+mj-lt"/>
                <a:ea typeface="Osaka" charset="-128"/>
              </a:rPr>
              <a:t>, </a:t>
            </a:r>
            <a:r>
              <a:rPr lang="en-US" altLang="ja-JP" sz="900" dirty="0" err="1">
                <a:latin typeface="+mj-lt"/>
                <a:ea typeface="Osaka" charset="-128"/>
              </a:rPr>
              <a:t>bdi</a:t>
            </a:r>
            <a:r>
              <a:rPr lang="en-US" altLang="ja-JP" sz="900" dirty="0">
                <a:latin typeface="+mj-lt"/>
                <a:ea typeface="Osaka" charset="-128"/>
              </a:rPr>
              <a:t> = </a:t>
            </a:r>
            <a:r>
              <a:rPr lang="en-US" altLang="ja-JP" sz="900" i="1" dirty="0" err="1"/>
              <a:t>Brachypodium</a:t>
            </a:r>
            <a:r>
              <a:rPr lang="en-US" altLang="ja-JP" sz="900" i="1" dirty="0"/>
              <a:t> </a:t>
            </a:r>
            <a:r>
              <a:rPr lang="en-US" altLang="ja-JP" sz="900" i="1" dirty="0" err="1"/>
              <a:t>distachyon</a:t>
            </a:r>
            <a:r>
              <a:rPr lang="en-US" altLang="ja-JP" sz="900" i="1" dirty="0"/>
              <a:t>, </a:t>
            </a:r>
            <a:r>
              <a:rPr lang="en-US" altLang="ja-JP" sz="900" dirty="0" err="1"/>
              <a:t>bol</a:t>
            </a:r>
            <a:r>
              <a:rPr lang="en-US" altLang="ja-JP" sz="900" dirty="0"/>
              <a:t> =</a:t>
            </a:r>
            <a:r>
              <a:rPr lang="en-US" altLang="ja-JP" sz="900" i="1" dirty="0"/>
              <a:t> Brassica </a:t>
            </a:r>
            <a:r>
              <a:rPr lang="en-US" altLang="ja-JP" sz="900" i="1" dirty="0" err="1"/>
              <a:t>oleracea</a:t>
            </a:r>
            <a:r>
              <a:rPr lang="en-US" altLang="ja-JP" sz="900" i="1" dirty="0"/>
              <a:t>, </a:t>
            </a:r>
            <a:r>
              <a:rPr lang="en-US" altLang="ja-JP" sz="900" dirty="0"/>
              <a:t>bra =</a:t>
            </a:r>
            <a:r>
              <a:rPr lang="en-US" altLang="ja-JP" sz="900" i="1" dirty="0"/>
              <a:t> Brassica </a:t>
            </a:r>
            <a:r>
              <a:rPr lang="en-US" altLang="ja-JP" sz="900" i="1" dirty="0" err="1"/>
              <a:t>rapa</a:t>
            </a:r>
            <a:r>
              <a:rPr lang="en-US" altLang="ja-JP" sz="900" i="1" dirty="0"/>
              <a:t>, </a:t>
            </a:r>
            <a:r>
              <a:rPr lang="en-US" altLang="ja-JP" sz="900" dirty="0" err="1"/>
              <a:t>gma</a:t>
            </a:r>
            <a:r>
              <a:rPr lang="en-US" altLang="ja-JP" sz="900" dirty="0"/>
              <a:t> =</a:t>
            </a:r>
            <a:r>
              <a:rPr lang="en-US" altLang="ja-JP" sz="900" i="1" dirty="0"/>
              <a:t> Glycine max, </a:t>
            </a:r>
            <a:r>
              <a:rPr lang="en-US" altLang="ja-JP" sz="900" dirty="0" err="1"/>
              <a:t>osa</a:t>
            </a:r>
            <a:r>
              <a:rPr lang="en-US" altLang="ja-JP" sz="900" dirty="0"/>
              <a:t> =</a:t>
            </a:r>
            <a:r>
              <a:rPr lang="en-US" altLang="ja-JP" sz="900" i="1" dirty="0"/>
              <a:t> </a:t>
            </a:r>
            <a:r>
              <a:rPr lang="en-US" altLang="ja-JP" sz="900" i="1" dirty="0" err="1"/>
              <a:t>Oryza</a:t>
            </a:r>
            <a:r>
              <a:rPr lang="en-US" altLang="ja-JP" sz="900" i="1" dirty="0"/>
              <a:t> sativa, </a:t>
            </a:r>
            <a:r>
              <a:rPr lang="en-US" altLang="ja-JP" sz="900" dirty="0" err="1"/>
              <a:t>ptc</a:t>
            </a:r>
            <a:r>
              <a:rPr lang="en-US" altLang="ja-JP" sz="900" dirty="0"/>
              <a:t> = </a:t>
            </a:r>
            <a:r>
              <a:rPr lang="en-US" altLang="ja-JP" sz="900" i="1" dirty="0" err="1"/>
              <a:t>Populus</a:t>
            </a:r>
            <a:r>
              <a:rPr lang="en-US" altLang="ja-JP" sz="900" i="1" dirty="0"/>
              <a:t> </a:t>
            </a:r>
            <a:r>
              <a:rPr lang="en-US" altLang="ja-JP" sz="900" i="1" dirty="0" err="1"/>
              <a:t>trichocarpa</a:t>
            </a:r>
            <a:r>
              <a:rPr lang="en-US" altLang="ja-JP" sz="900" i="1" dirty="0"/>
              <a:t>, </a:t>
            </a:r>
            <a:r>
              <a:rPr lang="en-US" altLang="ja-JP" sz="900" dirty="0" err="1"/>
              <a:t>sbi</a:t>
            </a:r>
            <a:r>
              <a:rPr lang="en-US" altLang="ja-JP" sz="900" dirty="0"/>
              <a:t> = </a:t>
            </a:r>
            <a:r>
              <a:rPr lang="en-US" altLang="ja-JP" sz="900" i="1" dirty="0"/>
              <a:t>Sorghum bicolor, </a:t>
            </a:r>
            <a:r>
              <a:rPr lang="en-US" altLang="ja-JP" sz="900" dirty="0" err="1"/>
              <a:t>vvi</a:t>
            </a:r>
            <a:r>
              <a:rPr lang="en-US" altLang="ja-JP" sz="900" dirty="0"/>
              <a:t> = </a:t>
            </a:r>
            <a:r>
              <a:rPr lang="en-US" altLang="ja-JP" sz="900" i="1" dirty="0" err="1"/>
              <a:t>Vitis</a:t>
            </a:r>
            <a:r>
              <a:rPr lang="en-US" altLang="ja-JP" sz="900" i="1" dirty="0"/>
              <a:t> </a:t>
            </a:r>
            <a:r>
              <a:rPr lang="en-US" altLang="ja-JP" sz="900" i="1" dirty="0" err="1"/>
              <a:t>vinifera</a:t>
            </a:r>
            <a:r>
              <a:rPr lang="en-US" altLang="ja-JP" sz="900" i="1" dirty="0"/>
              <a:t>, </a:t>
            </a:r>
            <a:r>
              <a:rPr lang="en-US" altLang="ja-JP" sz="900" dirty="0" err="1"/>
              <a:t>zma</a:t>
            </a:r>
            <a:r>
              <a:rPr lang="en-US" altLang="ja-JP" sz="900" dirty="0"/>
              <a:t> =</a:t>
            </a:r>
            <a:r>
              <a:rPr lang="en-US" altLang="ja-JP" sz="900" i="1" dirty="0"/>
              <a:t> </a:t>
            </a:r>
            <a:r>
              <a:rPr lang="en-US" altLang="ja-JP" sz="900" i="1" dirty="0" err="1"/>
              <a:t>Zea</a:t>
            </a:r>
            <a:r>
              <a:rPr lang="en-US" altLang="ja-JP" sz="900" i="1" dirty="0"/>
              <a:t> mays.</a:t>
            </a:r>
          </a:p>
          <a:p>
            <a:pPr lv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900" dirty="0">
              <a:latin typeface="+mj-lt"/>
              <a:ea typeface="Osaka" charset="-128"/>
            </a:endParaRPr>
          </a:p>
        </p:txBody>
      </p:sp>
      <p:graphicFrame>
        <p:nvGraphicFramePr>
          <p:cNvPr id="44" name="Chart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6410577"/>
              </p:ext>
            </p:extLst>
          </p:nvPr>
        </p:nvGraphicFramePr>
        <p:xfrm>
          <a:off x="0" y="3141371"/>
          <a:ext cx="4245006" cy="2544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/>
          <p:cNvSpPr txBox="1">
            <a:spLocks/>
          </p:cNvSpPr>
          <p:nvPr/>
        </p:nvSpPr>
        <p:spPr>
          <a:xfrm>
            <a:off x="3901092" y="582742"/>
            <a:ext cx="2059212" cy="4993675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altLang="ja-JP" sz="650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Hv-miR172a   :GGAAUCUUGAUGAUGCUGCAU---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Hv-miR172b 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Hv-miR172c   :GGAAUCUUGAUGAUGCUGCA----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ath-miR172a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ath-miR172b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ath-miR172c  :AGAAUCUUGAUGAUGCUGCAG---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ath-miR172d  :AGAAUCUUGAUGAUGCUGCAG---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ath-miR172e  :GGAAUCUUGAUGAUGCUGCAU---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bdi-miR172a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bdi-miR172b  :GGAAUCUUGAUGAUGCUGCAU---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bdi-miR172d  :AGAAUCCUGAUGAUGCUGCAG---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bol-miR172a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bol-miR172b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bra-miR172a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bra-miR172b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gma-miR172a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gma-miR172b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gma-miR172c  :GGAAUCUUGAUGAUGCUGCAG---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gma-miR172d  :GGAAUCUUGAUGAUGCUGCAGCAG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gma-miR172e  :GGAAUCUUGAUGAUGCUGCAGCAG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osa-miR172a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osa-miR172b  :GGAAUCUUGAUGAUGCUGCAU---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osa-miR172c  :UGAAUCUUGAUGAUGCUGCAC---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osa-miR172d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ptc-miR172a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ptc-miR172b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ptc-miR172c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ptc-miR172d  :GGAAUCUUGAUGAUGCUGCAU---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ptc-miR172e  :GGAAUCUUGAUGAUGCUGCAU---</a:t>
            </a:r>
          </a:p>
          <a:p>
            <a:r>
              <a:rPr lang="en-US" altLang="ja-JP" sz="645" dirty="0">
                <a:latin typeface="Courier New"/>
                <a:cs typeface="Courier New"/>
              </a:rPr>
              <a:t>ptc-miR172f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ptc-miR172g  :GGAAUCUUGAUGAUGCUGCAG---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ptc-miR172h  :GGAAUCUUGAUGAUGCUGCAG---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ptc-miR172i  :AGAAUCCUGAUGAUGCUGCAA---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sbi-miR172a  :AGAAUCUUGAUGAUGCUGCA----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sbi-miR172b  :GGAAUCUUGAUGAUGCUGCA----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sbi-miR172c  :AGAAUCUUGAUGAUGCUGCA----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sbi-miR172d  :AGAAUCUUGAUGAUGCUGCA----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sbi-miR172e  :UGAAUCUUGAUGAUGCUGCAC---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vvi-miR172a  :UGAAUCUUGAUGAUGCUACAU---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vvi-miR172b  :UGAAUCUUGAUGAUGCUACAC---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vvi-miR172c  :GGAAUCUUGAUGAUGCUGCAG---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vvi-miR172d  :AGAAUCUUGAUGAUGCUGCAU---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zma-miR172a  :AGAAUCUUGAUGAUGCUGCA----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zma-miR172b  :AGAAUCUUGAUGAUGCUGCA----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zma-miR172c  :AGAAUCUUGAUGAUGCUGCA----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zma-miR172d  :AGAAUCUUGAUGAUGCUGCA----                                     </a:t>
            </a:r>
            <a:endParaRPr lang="ja-JP" altLang="ja-JP" sz="645" dirty="0">
              <a:latin typeface="Courier New"/>
              <a:cs typeface="Courier New"/>
            </a:endParaRPr>
          </a:p>
          <a:p>
            <a:r>
              <a:rPr lang="en-US" altLang="ja-JP" sz="645" dirty="0">
                <a:latin typeface="Courier New"/>
                <a:cs typeface="Courier New"/>
              </a:rPr>
              <a:t>zma-miR172e  :GGAAUCUUGAUGAUGCUGCAU---                                     </a:t>
            </a:r>
          </a:p>
          <a:p>
            <a:r>
              <a:rPr lang="en-US" altLang="ja-JP" sz="645" dirty="0">
                <a:latin typeface="Courier New"/>
                <a:cs typeface="Courier New"/>
              </a:rPr>
              <a:t>              .*****.**********.**. </a:t>
            </a:r>
            <a:endParaRPr kumimoji="1" lang="ja-JP" altLang="en-US" sz="645" dirty="0">
              <a:latin typeface="Courier New"/>
              <a:cs typeface="Courier New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0372" y="3316132"/>
            <a:ext cx="468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cs typeface="Times New Roman" panose="02020603050405020304" pitchFamily="18" charset="0"/>
              </a:rPr>
              <a:t>(B)</a:t>
            </a:r>
            <a:endParaRPr lang="ja-JP" altLang="en-US" b="1" dirty="0">
              <a:cs typeface="Times New Roman" panose="02020603050405020304" pitchFamily="18" charset="0"/>
            </a:endParaRPr>
          </a:p>
        </p:txBody>
      </p:sp>
      <p:sp>
        <p:nvSpPr>
          <p:cNvPr id="26" name="Rectangle 22"/>
          <p:cNvSpPr/>
          <p:nvPr/>
        </p:nvSpPr>
        <p:spPr>
          <a:xfrm>
            <a:off x="3785770" y="280960"/>
            <a:ext cx="4369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+mj-lt"/>
                <a:cs typeface="Times New Roman" panose="02020603050405020304" pitchFamily="18" charset="0"/>
              </a:rPr>
              <a:t>(C)</a:t>
            </a:r>
            <a:endParaRPr lang="ja-JP" altLang="en-US" sz="1600" b="1" dirty="0">
              <a:latin typeface="+mj-lt"/>
              <a:cs typeface="Times New Roman" panose="02020603050405020304" pitchFamily="18" charset="0"/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18568" y="288222"/>
            <a:ext cx="3820886" cy="2940615"/>
            <a:chOff x="75248" y="2635802"/>
            <a:chExt cx="3820886" cy="2940615"/>
          </a:xfrm>
        </p:grpSpPr>
        <p:pic>
          <p:nvPicPr>
            <p:cNvPr id="11" name="図 3"/>
            <p:cNvPicPr preferRelativeResize="0">
              <a:picLocks/>
            </p:cNvPicPr>
            <p:nvPr/>
          </p:nvPicPr>
          <p:blipFill rotWithShape="1">
            <a:blip r:embed="rId3" cstate="print"/>
            <a:srcRect l="52346" t="30333" r="2177" b="25118"/>
            <a:stretch/>
          </p:blipFill>
          <p:spPr>
            <a:xfrm>
              <a:off x="210076" y="4199822"/>
              <a:ext cx="3566160" cy="1376595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13" name="Rectangle 25"/>
            <p:cNvSpPr/>
            <p:nvPr/>
          </p:nvSpPr>
          <p:spPr>
            <a:xfrm>
              <a:off x="3171216" y="4321528"/>
              <a:ext cx="219075" cy="1188720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1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1" name="Rectangle 21"/>
            <p:cNvSpPr/>
            <p:nvPr/>
          </p:nvSpPr>
          <p:spPr>
            <a:xfrm>
              <a:off x="121841" y="2635802"/>
              <a:ext cx="4602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latin typeface="+mj-lt"/>
                  <a:cs typeface="Times New Roman" panose="02020603050405020304" pitchFamily="18" charset="0"/>
                </a:rPr>
                <a:t>(A)</a:t>
              </a:r>
              <a:endParaRPr lang="ja-JP" altLang="en-US" sz="1600" b="1" dirty="0"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6"/>
            <p:cNvSpPr txBox="1"/>
            <p:nvPr/>
          </p:nvSpPr>
          <p:spPr>
            <a:xfrm>
              <a:off x="75248" y="3635264"/>
              <a:ext cx="499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b="1" i="1" dirty="0"/>
                <a:t>cly1</a:t>
              </a:r>
              <a:endParaRPr lang="ja-JP" altLang="en-US" sz="1200" b="1" dirty="0"/>
            </a:p>
          </p:txBody>
        </p:sp>
        <p:grpSp>
          <p:nvGrpSpPr>
            <p:cNvPr id="27" name="Group 4"/>
            <p:cNvGrpSpPr>
              <a:grpSpLocks noChangeAspect="1"/>
            </p:cNvGrpSpPr>
            <p:nvPr/>
          </p:nvGrpSpPr>
          <p:grpSpPr>
            <a:xfrm>
              <a:off x="235700" y="3898285"/>
              <a:ext cx="3471888" cy="181271"/>
              <a:chOff x="-2810600" y="2164014"/>
              <a:chExt cx="8498038" cy="100186"/>
            </a:xfrm>
          </p:grpSpPr>
          <p:sp>
            <p:nvSpPr>
              <p:cNvPr id="28" name="Rectangle 11"/>
              <p:cNvSpPr/>
              <p:nvPr/>
            </p:nvSpPr>
            <p:spPr>
              <a:xfrm>
                <a:off x="-2810600" y="2170866"/>
                <a:ext cx="699409" cy="9094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Rectangle 12"/>
              <p:cNvSpPr/>
              <p:nvPr/>
            </p:nvSpPr>
            <p:spPr>
              <a:xfrm>
                <a:off x="4876760" y="2173566"/>
                <a:ext cx="810678" cy="9063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Rectangle 13"/>
              <p:cNvSpPr/>
              <p:nvPr/>
            </p:nvSpPr>
            <p:spPr>
              <a:xfrm>
                <a:off x="-2133581" y="2170867"/>
                <a:ext cx="1399020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Rectangle 14"/>
              <p:cNvSpPr/>
              <p:nvPr/>
            </p:nvSpPr>
            <p:spPr>
              <a:xfrm>
                <a:off x="3918979" y="2173253"/>
                <a:ext cx="990254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Rectangle 15"/>
              <p:cNvSpPr/>
              <p:nvPr/>
            </p:nvSpPr>
            <p:spPr>
              <a:xfrm>
                <a:off x="2743178" y="2164020"/>
                <a:ext cx="457197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Rectangle 16"/>
              <p:cNvSpPr/>
              <p:nvPr/>
            </p:nvSpPr>
            <p:spPr>
              <a:xfrm>
                <a:off x="3459298" y="2165327"/>
                <a:ext cx="219455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Rectangle 17"/>
              <p:cNvSpPr/>
              <p:nvPr/>
            </p:nvSpPr>
            <p:spPr>
              <a:xfrm>
                <a:off x="2175132" y="2164014"/>
                <a:ext cx="219455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Rectangle 18"/>
              <p:cNvSpPr/>
              <p:nvPr/>
            </p:nvSpPr>
            <p:spPr>
              <a:xfrm>
                <a:off x="1750999" y="2164873"/>
                <a:ext cx="100584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Rectangle 19"/>
              <p:cNvSpPr/>
              <p:nvPr/>
            </p:nvSpPr>
            <p:spPr>
              <a:xfrm>
                <a:off x="939426" y="2164873"/>
                <a:ext cx="347469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Rectangle 20"/>
              <p:cNvSpPr/>
              <p:nvPr/>
            </p:nvSpPr>
            <p:spPr>
              <a:xfrm>
                <a:off x="-70391" y="2170861"/>
                <a:ext cx="64007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Rectangle 21"/>
              <p:cNvSpPr/>
              <p:nvPr/>
            </p:nvSpPr>
            <p:spPr>
              <a:xfrm>
                <a:off x="228599" y="2164872"/>
                <a:ext cx="76200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Rectangle 22"/>
              <p:cNvSpPr/>
              <p:nvPr/>
            </p:nvSpPr>
            <p:spPr>
              <a:xfrm>
                <a:off x="521564" y="2164877"/>
                <a:ext cx="210309" cy="90946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0" name="Straight Connector 23"/>
              <p:cNvCxnSpPr/>
              <p:nvPr/>
            </p:nvCxnSpPr>
            <p:spPr>
              <a:xfrm flipV="1">
                <a:off x="-2118341" y="2214920"/>
                <a:ext cx="6309307" cy="5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Rectangle 24"/>
              <p:cNvSpPr/>
              <p:nvPr/>
            </p:nvSpPr>
            <p:spPr>
              <a:xfrm>
                <a:off x="4596785" y="2173254"/>
                <a:ext cx="67144" cy="90946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" name="TextBox 6"/>
            <p:cNvSpPr txBox="1"/>
            <p:nvPr/>
          </p:nvSpPr>
          <p:spPr>
            <a:xfrm>
              <a:off x="2683585" y="3282999"/>
              <a:ext cx="8696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750" b="1" dirty="0">
                  <a:latin typeface="Courier New"/>
                  <a:cs typeface="Courier New"/>
                </a:rPr>
                <a:t>miR172 binding site</a:t>
              </a:r>
              <a:endParaRPr lang="ja-JP" altLang="en-US" sz="750" b="1" dirty="0">
                <a:latin typeface="Courier New"/>
                <a:cs typeface="Courier New"/>
              </a:endParaRPr>
            </a:p>
          </p:txBody>
        </p:sp>
        <p:sp>
          <p:nvSpPr>
            <p:cNvPr id="46" name="TextBox 29"/>
            <p:cNvSpPr txBox="1"/>
            <p:nvPr/>
          </p:nvSpPr>
          <p:spPr>
            <a:xfrm>
              <a:off x="980800" y="2873360"/>
              <a:ext cx="2915334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750" b="1" dirty="0">
                  <a:latin typeface="Courier New"/>
                  <a:cs typeface="Courier New"/>
                </a:rPr>
                <a:t>AZ (</a:t>
              </a:r>
              <a:r>
                <a:rPr lang="en-US" altLang="ja-JP" sz="750" b="1" i="1" dirty="0">
                  <a:latin typeface="Courier New"/>
                  <a:cs typeface="Courier New"/>
                </a:rPr>
                <a:t>Cly1.a</a:t>
              </a:r>
              <a:r>
                <a:rPr lang="en-US" altLang="ja-JP" sz="750" b="1" dirty="0">
                  <a:latin typeface="Courier New"/>
                  <a:cs typeface="Courier New"/>
                </a:rPr>
                <a:t>) mRNA 5’cagcagcaucaucacgauucc 3’</a:t>
              </a:r>
            </a:p>
          </p:txBody>
        </p:sp>
        <p:sp>
          <p:nvSpPr>
            <p:cNvPr id="47" name="TextBox 30"/>
            <p:cNvSpPr txBox="1"/>
            <p:nvPr/>
          </p:nvSpPr>
          <p:spPr>
            <a:xfrm>
              <a:off x="801757" y="3091181"/>
              <a:ext cx="3094377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750" b="1" dirty="0">
                  <a:latin typeface="Courier New"/>
                  <a:cs typeface="Courier New"/>
                </a:rPr>
                <a:t>KNG (</a:t>
              </a:r>
              <a:r>
                <a:rPr lang="en-US" altLang="ja-JP" sz="750" b="1" i="1" dirty="0">
                  <a:latin typeface="Courier New"/>
                  <a:cs typeface="Courier New"/>
                </a:rPr>
                <a:t>cly1.b</a:t>
              </a:r>
              <a:r>
                <a:rPr lang="en-US" altLang="ja-JP" sz="750" b="1" dirty="0">
                  <a:latin typeface="Courier New"/>
                  <a:cs typeface="Courier New"/>
                </a:rPr>
                <a:t>) mRNA 5’cagcagc</a:t>
              </a:r>
              <a:r>
                <a:rPr lang="en-US" altLang="ja-JP" sz="750" b="1" dirty="0">
                  <a:solidFill>
                    <a:srgbClr val="FF0000"/>
                  </a:solidFill>
                  <a:latin typeface="Courier New"/>
                  <a:cs typeface="Courier New"/>
                </a:rPr>
                <a:t>g</a:t>
              </a:r>
              <a:r>
                <a:rPr lang="en-US" altLang="ja-JP" sz="750" b="1" dirty="0">
                  <a:latin typeface="Courier New"/>
                  <a:cs typeface="Courier New"/>
                </a:rPr>
                <a:t>ucaucacgauucc 3’</a:t>
              </a:r>
            </a:p>
          </p:txBody>
        </p:sp>
        <p:cxnSp>
          <p:nvCxnSpPr>
            <p:cNvPr id="48" name="Straight Connector 31"/>
            <p:cNvCxnSpPr/>
            <p:nvPr/>
          </p:nvCxnSpPr>
          <p:spPr>
            <a:xfrm>
              <a:off x="2458583" y="3293422"/>
              <a:ext cx="798344" cy="621581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34"/>
            <p:cNvCxnSpPr/>
            <p:nvPr/>
          </p:nvCxnSpPr>
          <p:spPr>
            <a:xfrm flipH="1">
              <a:off x="3290955" y="3298930"/>
              <a:ext cx="331607" cy="611744"/>
            </a:xfrm>
            <a:prstGeom prst="line">
              <a:avLst/>
            </a:prstGeom>
            <a:ln w="95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212593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464</Words>
  <Application>Microsoft Macintosh PowerPoint</Application>
  <PresentationFormat>ユーザー設定</PresentationFormat>
  <Paragraphs>59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Osaka</vt:lpstr>
      <vt:lpstr>Arial</vt:lpstr>
      <vt:lpstr>Calibri</vt:lpstr>
      <vt:lpstr>Courier New</vt:lpstr>
      <vt:lpstr>Times New Roman</vt:lpstr>
      <vt:lpstr>ホワイト</vt:lpstr>
      <vt:lpstr>PowerPoint プレゼンテーション</vt:lpstr>
    </vt:vector>
  </TitlesOfParts>
  <Company>農業生物資源研究所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小松田 隆夫</dc:creator>
  <cp:lastModifiedBy>Microsoft Office ユーザー</cp:lastModifiedBy>
  <cp:revision>132</cp:revision>
  <cp:lastPrinted>2016-01-21T10:26:48Z</cp:lastPrinted>
  <dcterms:created xsi:type="dcterms:W3CDTF">2016-01-21T09:04:11Z</dcterms:created>
  <dcterms:modified xsi:type="dcterms:W3CDTF">2018-04-23T09:36:40Z</dcterms:modified>
</cp:coreProperties>
</file>