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9359900" cy="14400213"/>
  <p:notesSz cx="7099300" cy="10234613"/>
  <p:defaultTextStyle>
    <a:defPPr>
      <a:defRPr lang="zh-CN"/>
    </a:defPPr>
    <a:lvl1pPr marL="0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1pPr>
    <a:lvl2pPr marL="549783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2pPr>
    <a:lvl3pPr marL="1099566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3pPr>
    <a:lvl4pPr marL="1649349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4pPr>
    <a:lvl5pPr marL="2199132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5pPr>
    <a:lvl6pPr marL="2748915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6pPr>
    <a:lvl7pPr marL="3298698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7pPr>
    <a:lvl8pPr marL="3848481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8pPr>
    <a:lvl9pPr marL="4398264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22" userDrawn="1">
          <p15:clr>
            <a:srgbClr val="A4A3A4"/>
          </p15:clr>
        </p15:guide>
        <p15:guide id="2" pos="3311" userDrawn="1">
          <p15:clr>
            <a:srgbClr val="A4A3A4"/>
          </p15:clr>
        </p15:guide>
        <p15:guide id="3" pos="181" userDrawn="1">
          <p15:clr>
            <a:srgbClr val="A4A3A4"/>
          </p15:clr>
        </p15:guide>
        <p15:guide id="4" pos="3719" userDrawn="1">
          <p15:clr>
            <a:srgbClr val="A4A3A4"/>
          </p15:clr>
        </p15:guide>
        <p15:guide id="5" orient="horz" pos="1995" userDrawn="1">
          <p15:clr>
            <a:srgbClr val="A4A3A4"/>
          </p15:clr>
        </p15:guide>
        <p15:guide id="6" orient="horz" pos="3810" userDrawn="1">
          <p15:clr>
            <a:srgbClr val="A4A3A4"/>
          </p15:clr>
        </p15:guide>
        <p15:guide id="7" pos="6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BE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2778" y="-636"/>
      </p:cViewPr>
      <p:guideLst>
        <p:guide orient="horz" pos="6622"/>
        <p:guide pos="3311"/>
        <p:guide pos="181"/>
        <p:guide pos="3719"/>
        <p:guide orient="horz" pos="1995"/>
        <p:guide orient="horz" pos="3810"/>
        <p:guide pos="6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cm\Desktop\sex-biased%20all%20analysis\0128analysis\tcga\choromsomal%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cm\Desktop\sex-biased%20all%20analysis\0128analysis\tcga\original_resul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395013123359585E-2"/>
          <c:y val="0.12480330912742252"/>
          <c:w val="0.90745347172512525"/>
          <c:h val="0.726443254876922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chr_count!$F$1</c:f>
              <c:strCache>
                <c:ptCount val="1"/>
                <c:pt idx="0">
                  <c:v>FmiR gene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chr_count!$D$2:$E$24</c:f>
              <c:strCache>
                <c:ptCount val="23"/>
                <c:pt idx="0">
                  <c:v>Chr1</c:v>
                </c:pt>
                <c:pt idx="1">
                  <c:v>Chr2</c:v>
                </c:pt>
                <c:pt idx="2">
                  <c:v>Chr3</c:v>
                </c:pt>
                <c:pt idx="3">
                  <c:v>Chr4</c:v>
                </c:pt>
                <c:pt idx="4">
                  <c:v>Chr5</c:v>
                </c:pt>
                <c:pt idx="5">
                  <c:v>Chr6</c:v>
                </c:pt>
                <c:pt idx="6">
                  <c:v>Chr7</c:v>
                </c:pt>
                <c:pt idx="7">
                  <c:v>Chr8</c:v>
                </c:pt>
                <c:pt idx="8">
                  <c:v>Chr9</c:v>
                </c:pt>
                <c:pt idx="9">
                  <c:v>Chr10</c:v>
                </c:pt>
                <c:pt idx="10">
                  <c:v>Chr11</c:v>
                </c:pt>
                <c:pt idx="11">
                  <c:v>Chr12</c:v>
                </c:pt>
                <c:pt idx="12">
                  <c:v>Chr13</c:v>
                </c:pt>
                <c:pt idx="13">
                  <c:v>Chr14</c:v>
                </c:pt>
                <c:pt idx="14">
                  <c:v>Chr15</c:v>
                </c:pt>
                <c:pt idx="15">
                  <c:v>Chr16</c:v>
                </c:pt>
                <c:pt idx="16">
                  <c:v>Chr17</c:v>
                </c:pt>
                <c:pt idx="17">
                  <c:v>Chr18</c:v>
                </c:pt>
                <c:pt idx="18">
                  <c:v>Chr19</c:v>
                </c:pt>
                <c:pt idx="19">
                  <c:v>Chr20</c:v>
                </c:pt>
                <c:pt idx="20">
                  <c:v>Chr21</c:v>
                </c:pt>
                <c:pt idx="21">
                  <c:v>Chr22</c:v>
                </c:pt>
                <c:pt idx="22">
                  <c:v>ChrX</c:v>
                </c:pt>
              </c:strCache>
            </c:strRef>
          </c:cat>
          <c:val>
            <c:numRef>
              <c:f>chr_count!$H$2:$H$24</c:f>
              <c:numCache>
                <c:formatCode>General</c:formatCode>
                <c:ptCount val="23"/>
                <c:pt idx="0">
                  <c:v>1.89873417721519</c:v>
                </c:pt>
                <c:pt idx="1">
                  <c:v>4.3478260869565215</c:v>
                </c:pt>
                <c:pt idx="2">
                  <c:v>3.1914893617021276</c:v>
                </c:pt>
                <c:pt idx="3">
                  <c:v>1.6129032258064515</c:v>
                </c:pt>
                <c:pt idx="4">
                  <c:v>5.4054054054054053</c:v>
                </c:pt>
                <c:pt idx="5">
                  <c:v>0</c:v>
                </c:pt>
                <c:pt idx="6">
                  <c:v>2.5641025641025639</c:v>
                </c:pt>
                <c:pt idx="7">
                  <c:v>4.5454545454545459</c:v>
                </c:pt>
                <c:pt idx="8">
                  <c:v>10.714285714285714</c:v>
                </c:pt>
                <c:pt idx="9">
                  <c:v>2.8985507246376812</c:v>
                </c:pt>
                <c:pt idx="10">
                  <c:v>4.9019607843137258</c:v>
                </c:pt>
                <c:pt idx="11">
                  <c:v>1.3157894736842104</c:v>
                </c:pt>
                <c:pt idx="12">
                  <c:v>5</c:v>
                </c:pt>
                <c:pt idx="13">
                  <c:v>13.26530612244898</c:v>
                </c:pt>
                <c:pt idx="14">
                  <c:v>4.3478260869565215</c:v>
                </c:pt>
                <c:pt idx="15">
                  <c:v>0</c:v>
                </c:pt>
                <c:pt idx="16">
                  <c:v>3.669724770642202</c:v>
                </c:pt>
                <c:pt idx="17">
                  <c:v>2.8571428571428572</c:v>
                </c:pt>
                <c:pt idx="18">
                  <c:v>0.70921985815602839</c:v>
                </c:pt>
                <c:pt idx="19">
                  <c:v>4.1666666666666661</c:v>
                </c:pt>
                <c:pt idx="20">
                  <c:v>0</c:v>
                </c:pt>
                <c:pt idx="21">
                  <c:v>6.5217391304347823</c:v>
                </c:pt>
                <c:pt idx="22">
                  <c:v>5.9322033898305087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76-438C-BE4B-DC5947C40662}"/>
            </c:ext>
          </c:extLst>
        </c:ser>
        <c:ser>
          <c:idx val="1"/>
          <c:order val="1"/>
          <c:tx>
            <c:strRef>
              <c:f>chr_count!$G$1</c:f>
              <c:strCache>
                <c:ptCount val="1"/>
                <c:pt idx="0">
                  <c:v>MmiR gene</c:v>
                </c:pt>
              </c:strCache>
            </c:strRef>
          </c:tx>
          <c:spPr>
            <a:solidFill>
              <a:srgbClr val="4A8522"/>
            </a:solidFill>
            <a:ln>
              <a:noFill/>
            </a:ln>
            <a:effectLst/>
          </c:spPr>
          <c:invertIfNegative val="0"/>
          <c:cat>
            <c:strRef>
              <c:f>chr_count!$D$2:$E$24</c:f>
              <c:strCache>
                <c:ptCount val="23"/>
                <c:pt idx="0">
                  <c:v>Chr1</c:v>
                </c:pt>
                <c:pt idx="1">
                  <c:v>Chr2</c:v>
                </c:pt>
                <c:pt idx="2">
                  <c:v>Chr3</c:v>
                </c:pt>
                <c:pt idx="3">
                  <c:v>Chr4</c:v>
                </c:pt>
                <c:pt idx="4">
                  <c:v>Chr5</c:v>
                </c:pt>
                <c:pt idx="5">
                  <c:v>Chr6</c:v>
                </c:pt>
                <c:pt idx="6">
                  <c:v>Chr7</c:v>
                </c:pt>
                <c:pt idx="7">
                  <c:v>Chr8</c:v>
                </c:pt>
                <c:pt idx="8">
                  <c:v>Chr9</c:v>
                </c:pt>
                <c:pt idx="9">
                  <c:v>Chr10</c:v>
                </c:pt>
                <c:pt idx="10">
                  <c:v>Chr11</c:v>
                </c:pt>
                <c:pt idx="11">
                  <c:v>Chr12</c:v>
                </c:pt>
                <c:pt idx="12">
                  <c:v>Chr13</c:v>
                </c:pt>
                <c:pt idx="13">
                  <c:v>Chr14</c:v>
                </c:pt>
                <c:pt idx="14">
                  <c:v>Chr15</c:v>
                </c:pt>
                <c:pt idx="15">
                  <c:v>Chr16</c:v>
                </c:pt>
                <c:pt idx="16">
                  <c:v>Chr17</c:v>
                </c:pt>
                <c:pt idx="17">
                  <c:v>Chr18</c:v>
                </c:pt>
                <c:pt idx="18">
                  <c:v>Chr19</c:v>
                </c:pt>
                <c:pt idx="19">
                  <c:v>Chr20</c:v>
                </c:pt>
                <c:pt idx="20">
                  <c:v>Chr21</c:v>
                </c:pt>
                <c:pt idx="21">
                  <c:v>Chr22</c:v>
                </c:pt>
                <c:pt idx="22">
                  <c:v>ChrX</c:v>
                </c:pt>
              </c:strCache>
            </c:strRef>
          </c:cat>
          <c:val>
            <c:numRef>
              <c:f>chr_count!$I$2:$I$24</c:f>
              <c:numCache>
                <c:formatCode>General</c:formatCode>
                <c:ptCount val="23"/>
                <c:pt idx="0">
                  <c:v>3.79746835443038</c:v>
                </c:pt>
                <c:pt idx="1">
                  <c:v>0.86956521739130432</c:v>
                </c:pt>
                <c:pt idx="2">
                  <c:v>1.0638297872340425</c:v>
                </c:pt>
                <c:pt idx="3">
                  <c:v>0</c:v>
                </c:pt>
                <c:pt idx="4">
                  <c:v>1.3513513513513513</c:v>
                </c:pt>
                <c:pt idx="5">
                  <c:v>5.9701492537313428</c:v>
                </c:pt>
                <c:pt idx="6">
                  <c:v>2.5641025641025639</c:v>
                </c:pt>
                <c:pt idx="7">
                  <c:v>1.1363636363636365</c:v>
                </c:pt>
                <c:pt idx="8">
                  <c:v>1.1904761904761905</c:v>
                </c:pt>
                <c:pt idx="9">
                  <c:v>1.4492753623188406</c:v>
                </c:pt>
                <c:pt idx="10">
                  <c:v>1.9607843137254901</c:v>
                </c:pt>
                <c:pt idx="11">
                  <c:v>1.3157894736842104</c:v>
                </c:pt>
                <c:pt idx="12">
                  <c:v>10</c:v>
                </c:pt>
                <c:pt idx="13">
                  <c:v>2.0408163265306123</c:v>
                </c:pt>
                <c:pt idx="14">
                  <c:v>0</c:v>
                </c:pt>
                <c:pt idx="15">
                  <c:v>1.2658227848101267</c:v>
                </c:pt>
                <c:pt idx="16">
                  <c:v>8.2568807339449553</c:v>
                </c:pt>
                <c:pt idx="17">
                  <c:v>2.8571428571428572</c:v>
                </c:pt>
                <c:pt idx="18">
                  <c:v>4.2553191489361701</c:v>
                </c:pt>
                <c:pt idx="19">
                  <c:v>0</c:v>
                </c:pt>
                <c:pt idx="20">
                  <c:v>0</c:v>
                </c:pt>
                <c:pt idx="21">
                  <c:v>4.3478260869565215</c:v>
                </c:pt>
                <c:pt idx="22">
                  <c:v>11.864406779661017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76-438C-BE4B-DC5947C40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91618192"/>
        <c:axId val="387702416"/>
      </c:barChart>
      <c:catAx>
        <c:axId val="39161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387702416"/>
        <c:crosses val="autoZero"/>
        <c:auto val="1"/>
        <c:lblAlgn val="ctr"/>
        <c:lblOffset val="100"/>
        <c:noMultiLvlLbl val="0"/>
      </c:catAx>
      <c:valAx>
        <c:axId val="3877024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Percentage of </a:t>
                </a:r>
                <a:r>
                  <a:rPr lang="en-US" altLang="zh-CN" sz="1000" b="1" i="0" baseline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sex-biased </a:t>
                </a:r>
                <a:r>
                  <a:rPr lang="en-US" altLang="zh-CN" sz="1000" b="1" i="0" baseline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miRNA genes </a:t>
                </a:r>
                <a:endParaRPr lang="en-US" altLang="zh-CN" sz="1000" b="1" i="0" baseline="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altLang="zh-CN" sz="1000" b="1" i="0" baseline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on each chromosome (%) </a:t>
                </a:r>
              </a:p>
            </c:rich>
          </c:tx>
          <c:layout>
            <c:manualLayout>
              <c:xMode val="edge"/>
              <c:yMode val="edge"/>
              <c:x val="6.0114753438578489E-3"/>
              <c:y val="0.21487355558389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39161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9.4920864901848284E-2"/>
          <c:y val="0.1907936191249468"/>
          <c:w val="0.13031860303661444"/>
          <c:h val="0.113583162126907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56315196988132"/>
          <c:y val="0.1018517512554528"/>
          <c:w val="0.56578423769396513"/>
          <c:h val="0.65991326456797117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data_details!$N$9</c:f>
              <c:strCache>
                <c:ptCount val="1"/>
                <c:pt idx="0">
                  <c:v>Sex chromesome</c:v>
                </c:pt>
              </c:strCache>
            </c:strRef>
          </c:tx>
          <c:spPr>
            <a:solidFill>
              <a:srgbClr val="E779D7"/>
            </a:solidFill>
            <a:ln>
              <a:noFill/>
            </a:ln>
            <a:effectLst/>
          </c:spPr>
          <c:invertIfNegative val="0"/>
          <c:cat>
            <c:strRef>
              <c:f>data_details!$L$10:$L$17</c:f>
              <c:strCache>
                <c:ptCount val="8"/>
                <c:pt idx="0">
                  <c:v>Bile duct</c:v>
                </c:pt>
                <c:pt idx="1">
                  <c:v>Bladder</c:v>
                </c:pt>
                <c:pt idx="2">
                  <c:v>Head and neck</c:v>
                </c:pt>
                <c:pt idx="3">
                  <c:v>Kidney</c:v>
                </c:pt>
                <c:pt idx="4">
                  <c:v>Liver</c:v>
                </c:pt>
                <c:pt idx="5">
                  <c:v>Lung</c:v>
                </c:pt>
                <c:pt idx="6">
                  <c:v>Stomach</c:v>
                </c:pt>
                <c:pt idx="7">
                  <c:v>Thyroid</c:v>
                </c:pt>
              </c:strCache>
            </c:strRef>
          </c:cat>
          <c:val>
            <c:numRef>
              <c:f>data_details!$N$18:$N$24</c:f>
              <c:numCache>
                <c:formatCode>General</c:formatCode>
                <c:ptCount val="7"/>
                <c:pt idx="0">
                  <c:v>0</c:v>
                </c:pt>
                <c:pt idx="1">
                  <c:v>9.0909090909090917</c:v>
                </c:pt>
                <c:pt idx="2">
                  <c:v>11.764705882352942</c:v>
                </c:pt>
                <c:pt idx="3">
                  <c:v>20</c:v>
                </c:pt>
                <c:pt idx="4">
                  <c:v>8.3333333333333339</c:v>
                </c:pt>
                <c:pt idx="5">
                  <c:v>14.545454545454545</c:v>
                </c:pt>
                <c:pt idx="6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2A-4FF6-A93F-983A55139842}"/>
            </c:ext>
          </c:extLst>
        </c:ser>
        <c:ser>
          <c:idx val="0"/>
          <c:order val="1"/>
          <c:tx>
            <c:strRef>
              <c:f>data_details!$M$9</c:f>
              <c:strCache>
                <c:ptCount val="1"/>
                <c:pt idx="0">
                  <c:v>Autosome</c:v>
                </c:pt>
              </c:strCache>
            </c:strRef>
          </c:tx>
          <c:spPr>
            <a:solidFill>
              <a:srgbClr val="3FCDFF"/>
            </a:solidFill>
            <a:ln>
              <a:noFill/>
            </a:ln>
            <a:effectLst/>
          </c:spPr>
          <c:invertIfNegative val="0"/>
          <c:cat>
            <c:strRef>
              <c:f>data_details!$L$10:$L$17</c:f>
              <c:strCache>
                <c:ptCount val="8"/>
                <c:pt idx="0">
                  <c:v>Bile duct</c:v>
                </c:pt>
                <c:pt idx="1">
                  <c:v>Bladder</c:v>
                </c:pt>
                <c:pt idx="2">
                  <c:v>Head and neck</c:v>
                </c:pt>
                <c:pt idx="3">
                  <c:v>Kidney</c:v>
                </c:pt>
                <c:pt idx="4">
                  <c:v>Liver</c:v>
                </c:pt>
                <c:pt idx="5">
                  <c:v>Lung</c:v>
                </c:pt>
                <c:pt idx="6">
                  <c:v>Stomach</c:v>
                </c:pt>
                <c:pt idx="7">
                  <c:v>Thyroid</c:v>
                </c:pt>
              </c:strCache>
            </c:strRef>
          </c:cat>
          <c:val>
            <c:numRef>
              <c:f>data_details!$M$18:$M$24</c:f>
              <c:numCache>
                <c:formatCode>General</c:formatCode>
                <c:ptCount val="7"/>
                <c:pt idx="0">
                  <c:v>100</c:v>
                </c:pt>
                <c:pt idx="1">
                  <c:v>90.909090909090907</c:v>
                </c:pt>
                <c:pt idx="2">
                  <c:v>88.235294117647058</c:v>
                </c:pt>
                <c:pt idx="3">
                  <c:v>80</c:v>
                </c:pt>
                <c:pt idx="4">
                  <c:v>91.666666666666671</c:v>
                </c:pt>
                <c:pt idx="5">
                  <c:v>85.454545454545453</c:v>
                </c:pt>
                <c:pt idx="6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42A-4FF6-A93F-983A55139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7704096"/>
        <c:axId val="387704656"/>
      </c:barChart>
      <c:catAx>
        <c:axId val="38770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18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387704656"/>
        <c:crosses val="autoZero"/>
        <c:auto val="1"/>
        <c:lblAlgn val="ctr"/>
        <c:lblOffset val="100"/>
        <c:noMultiLvlLbl val="0"/>
      </c:catAx>
      <c:valAx>
        <c:axId val="387704656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lvl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defRPr lang="en-US" altLang="zh-CN" sz="900" b="1" i="0" u="none" strike="noStrike" kern="1200" baseline="0" smtClean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9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Percentage of sex-biased </a:t>
                </a:r>
                <a:r>
                  <a:rPr lang="en-US" altLang="zh-CN" sz="900" b="1" i="0" u="none" strike="noStrike" kern="1200" baseline="0" smtClean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miRNA genes</a:t>
                </a:r>
                <a:endParaRPr lang="en-US" altLang="zh-CN" sz="9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lvl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defRPr lang="en-US" altLang="zh-CN" sz="900" b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altLang="zh-CN" sz="9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on sex chromesome and autosome</a:t>
                </a:r>
              </a:p>
              <a:p>
                <a:pPr marL="0" lvl="0" algn="ctr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defRPr lang="en-US" altLang="zh-CN" sz="900" b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altLang="zh-CN" sz="9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(%)</a:t>
                </a:r>
              </a:p>
            </c:rich>
          </c:tx>
          <c:layout>
            <c:manualLayout>
              <c:xMode val="edge"/>
              <c:yMode val="edge"/>
              <c:x val="5.1779464894565301E-2"/>
              <c:y val="5.965753273429540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lvl="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lang="en-US" altLang="zh-CN" sz="900" b="1" i="0" u="none" strike="noStrike" kern="1200" baseline="0" smtClean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lang="zh-CN"/>
          </a:p>
        </c:txPr>
        <c:crossAx val="38770409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842371276450094"/>
          <c:y val="3.8165468516106024E-3"/>
          <c:w val="0.58881419901251064"/>
          <c:h val="9.01293926458578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1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7A836-E678-40BB-8945-3FE616D06AF2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288" y="1279525"/>
            <a:ext cx="22447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A21C4-9269-4B71-92A1-A9A9CFAC6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A21C4-9269-4B71-92A1-A9A9CFAC6E3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970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01994" y="4473402"/>
            <a:ext cx="7955915" cy="308671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985" y="8160122"/>
            <a:ext cx="6551930" cy="36800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6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5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3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2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0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7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089445" y="833345"/>
            <a:ext cx="1579484" cy="177469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0997" y="833345"/>
            <a:ext cx="4582452" cy="177469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9368" y="9253473"/>
            <a:ext cx="7955915" cy="2860042"/>
          </a:xfrm>
        </p:spPr>
        <p:txBody>
          <a:bodyPr anchor="t"/>
          <a:lstStyle>
            <a:lvl1pPr algn="l">
              <a:defRPr sz="4361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9368" y="6103426"/>
            <a:ext cx="7955915" cy="3150046"/>
          </a:xfrm>
        </p:spPr>
        <p:txBody>
          <a:bodyPr anchor="b"/>
          <a:lstStyle>
            <a:lvl1pPr marL="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1pPr>
            <a:lvl2pPr marL="498439" indent="0">
              <a:buNone/>
              <a:defRPr sz="1962">
                <a:solidFill>
                  <a:schemeClr val="tx1">
                    <a:tint val="75000"/>
                  </a:schemeClr>
                </a:solidFill>
              </a:defRPr>
            </a:lvl2pPr>
            <a:lvl3pPr marL="996879" indent="0">
              <a:buNone/>
              <a:defRPr sz="1744">
                <a:solidFill>
                  <a:schemeClr val="tx1">
                    <a:tint val="75000"/>
                  </a:schemeClr>
                </a:solidFill>
              </a:defRPr>
            </a:lvl3pPr>
            <a:lvl4pPr marL="1495318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4pPr>
            <a:lvl5pPr marL="1993758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5pPr>
            <a:lvl6pPr marL="2492197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6pPr>
            <a:lvl7pPr marL="2990637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7pPr>
            <a:lvl8pPr marL="3489076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8pPr>
            <a:lvl9pPr marL="3987516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0998" y="4853407"/>
            <a:ext cx="3080967" cy="13726870"/>
          </a:xfrm>
        </p:spPr>
        <p:txBody>
          <a:bodyPr/>
          <a:lstStyle>
            <a:lvl1pPr>
              <a:defRPr sz="3053"/>
            </a:lvl1pPr>
            <a:lvl2pPr>
              <a:defRPr sz="2616"/>
            </a:lvl2pPr>
            <a:lvl3pPr>
              <a:defRPr sz="2180"/>
            </a:lvl3pPr>
            <a:lvl4pPr>
              <a:defRPr sz="1962"/>
            </a:lvl4pPr>
            <a:lvl5pPr>
              <a:defRPr sz="1962"/>
            </a:lvl5pPr>
            <a:lvl6pPr>
              <a:defRPr sz="1962"/>
            </a:lvl6pPr>
            <a:lvl7pPr>
              <a:defRPr sz="1962"/>
            </a:lvl7pPr>
            <a:lvl8pPr>
              <a:defRPr sz="1962"/>
            </a:lvl8pPr>
            <a:lvl9pPr>
              <a:defRPr sz="19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87963" y="4853407"/>
            <a:ext cx="3080967" cy="13726870"/>
          </a:xfrm>
        </p:spPr>
        <p:txBody>
          <a:bodyPr/>
          <a:lstStyle>
            <a:lvl1pPr>
              <a:defRPr sz="3053"/>
            </a:lvl1pPr>
            <a:lvl2pPr>
              <a:defRPr sz="2616"/>
            </a:lvl2pPr>
            <a:lvl3pPr>
              <a:defRPr sz="2180"/>
            </a:lvl3pPr>
            <a:lvl4pPr>
              <a:defRPr sz="1962"/>
            </a:lvl4pPr>
            <a:lvl5pPr>
              <a:defRPr sz="1962"/>
            </a:lvl5pPr>
            <a:lvl6pPr>
              <a:defRPr sz="1962"/>
            </a:lvl6pPr>
            <a:lvl7pPr>
              <a:defRPr sz="1962"/>
            </a:lvl7pPr>
            <a:lvl8pPr>
              <a:defRPr sz="1962"/>
            </a:lvl8pPr>
            <a:lvl9pPr>
              <a:defRPr sz="19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95" y="576677"/>
            <a:ext cx="8423910" cy="240003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97" y="3223383"/>
            <a:ext cx="4135581" cy="1343352"/>
          </a:xfrm>
        </p:spPr>
        <p:txBody>
          <a:bodyPr anchor="b"/>
          <a:lstStyle>
            <a:lvl1pPr marL="0" indent="0">
              <a:buNone/>
              <a:defRPr sz="2616" b="1"/>
            </a:lvl1pPr>
            <a:lvl2pPr marL="498439" indent="0">
              <a:buNone/>
              <a:defRPr sz="2180" b="1"/>
            </a:lvl2pPr>
            <a:lvl3pPr marL="996879" indent="0">
              <a:buNone/>
              <a:defRPr sz="1962" b="1"/>
            </a:lvl3pPr>
            <a:lvl4pPr marL="1495318" indent="0">
              <a:buNone/>
              <a:defRPr sz="1744" b="1"/>
            </a:lvl4pPr>
            <a:lvl5pPr marL="1993758" indent="0">
              <a:buNone/>
              <a:defRPr sz="1744" b="1"/>
            </a:lvl5pPr>
            <a:lvl6pPr marL="2492197" indent="0">
              <a:buNone/>
              <a:defRPr sz="1744" b="1"/>
            </a:lvl6pPr>
            <a:lvl7pPr marL="2990637" indent="0">
              <a:buNone/>
              <a:defRPr sz="1744" b="1"/>
            </a:lvl7pPr>
            <a:lvl8pPr marL="3489076" indent="0">
              <a:buNone/>
              <a:defRPr sz="1744" b="1"/>
            </a:lvl8pPr>
            <a:lvl9pPr marL="3987516" indent="0">
              <a:buNone/>
              <a:defRPr sz="17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97" y="4566734"/>
            <a:ext cx="4135581" cy="8296790"/>
          </a:xfrm>
        </p:spPr>
        <p:txBody>
          <a:bodyPr/>
          <a:lstStyle>
            <a:lvl1pPr>
              <a:defRPr sz="2616"/>
            </a:lvl1pPr>
            <a:lvl2pPr>
              <a:defRPr sz="2180"/>
            </a:lvl2pPr>
            <a:lvl3pPr>
              <a:defRPr sz="1962"/>
            </a:lvl3pPr>
            <a:lvl4pPr>
              <a:defRPr sz="1744"/>
            </a:lvl4pPr>
            <a:lvl5pPr>
              <a:defRPr sz="1744"/>
            </a:lvl5pPr>
            <a:lvl6pPr>
              <a:defRPr sz="1744"/>
            </a:lvl6pPr>
            <a:lvl7pPr>
              <a:defRPr sz="1744"/>
            </a:lvl7pPr>
            <a:lvl8pPr>
              <a:defRPr sz="1744"/>
            </a:lvl8pPr>
            <a:lvl9pPr>
              <a:defRPr sz="174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54701" y="3223383"/>
            <a:ext cx="4137205" cy="1343352"/>
          </a:xfrm>
        </p:spPr>
        <p:txBody>
          <a:bodyPr anchor="b"/>
          <a:lstStyle>
            <a:lvl1pPr marL="0" indent="0">
              <a:buNone/>
              <a:defRPr sz="2616" b="1"/>
            </a:lvl1pPr>
            <a:lvl2pPr marL="498439" indent="0">
              <a:buNone/>
              <a:defRPr sz="2180" b="1"/>
            </a:lvl2pPr>
            <a:lvl3pPr marL="996879" indent="0">
              <a:buNone/>
              <a:defRPr sz="1962" b="1"/>
            </a:lvl3pPr>
            <a:lvl4pPr marL="1495318" indent="0">
              <a:buNone/>
              <a:defRPr sz="1744" b="1"/>
            </a:lvl4pPr>
            <a:lvl5pPr marL="1993758" indent="0">
              <a:buNone/>
              <a:defRPr sz="1744" b="1"/>
            </a:lvl5pPr>
            <a:lvl6pPr marL="2492197" indent="0">
              <a:buNone/>
              <a:defRPr sz="1744" b="1"/>
            </a:lvl6pPr>
            <a:lvl7pPr marL="2990637" indent="0">
              <a:buNone/>
              <a:defRPr sz="1744" b="1"/>
            </a:lvl7pPr>
            <a:lvl8pPr marL="3489076" indent="0">
              <a:buNone/>
              <a:defRPr sz="1744" b="1"/>
            </a:lvl8pPr>
            <a:lvl9pPr marL="3987516" indent="0">
              <a:buNone/>
              <a:defRPr sz="17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54701" y="4566734"/>
            <a:ext cx="4137205" cy="8296790"/>
          </a:xfrm>
        </p:spPr>
        <p:txBody>
          <a:bodyPr/>
          <a:lstStyle>
            <a:lvl1pPr>
              <a:defRPr sz="2616"/>
            </a:lvl1pPr>
            <a:lvl2pPr>
              <a:defRPr sz="2180"/>
            </a:lvl2pPr>
            <a:lvl3pPr>
              <a:defRPr sz="1962"/>
            </a:lvl3pPr>
            <a:lvl4pPr>
              <a:defRPr sz="1744"/>
            </a:lvl4pPr>
            <a:lvl5pPr>
              <a:defRPr sz="1744"/>
            </a:lvl5pPr>
            <a:lvl6pPr>
              <a:defRPr sz="1744"/>
            </a:lvl6pPr>
            <a:lvl7pPr>
              <a:defRPr sz="1744"/>
            </a:lvl7pPr>
            <a:lvl8pPr>
              <a:defRPr sz="1744"/>
            </a:lvl8pPr>
            <a:lvl9pPr>
              <a:defRPr sz="174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97" y="573343"/>
            <a:ext cx="3079343" cy="2440036"/>
          </a:xfrm>
        </p:spPr>
        <p:txBody>
          <a:bodyPr anchor="b"/>
          <a:lstStyle>
            <a:lvl1pPr algn="l">
              <a:defRPr sz="21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9462" y="573345"/>
            <a:ext cx="5232445" cy="12290183"/>
          </a:xfrm>
        </p:spPr>
        <p:txBody>
          <a:bodyPr/>
          <a:lstStyle>
            <a:lvl1pPr>
              <a:defRPr sz="3489"/>
            </a:lvl1pPr>
            <a:lvl2pPr>
              <a:defRPr sz="3053"/>
            </a:lvl2pPr>
            <a:lvl3pPr>
              <a:defRPr sz="2616"/>
            </a:lvl3pPr>
            <a:lvl4pPr>
              <a:defRPr sz="2180"/>
            </a:lvl4pPr>
            <a:lvl5pPr>
              <a:defRPr sz="2180"/>
            </a:lvl5pPr>
            <a:lvl6pPr>
              <a:defRPr sz="2180"/>
            </a:lvl6pPr>
            <a:lvl7pPr>
              <a:defRPr sz="2180"/>
            </a:lvl7pPr>
            <a:lvl8pPr>
              <a:defRPr sz="2180"/>
            </a:lvl8pPr>
            <a:lvl9pPr>
              <a:defRPr sz="218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97" y="3013379"/>
            <a:ext cx="3079343" cy="9850147"/>
          </a:xfrm>
        </p:spPr>
        <p:txBody>
          <a:bodyPr/>
          <a:lstStyle>
            <a:lvl1pPr marL="0" indent="0">
              <a:buNone/>
              <a:defRPr sz="1526"/>
            </a:lvl1pPr>
            <a:lvl2pPr marL="498439" indent="0">
              <a:buNone/>
              <a:defRPr sz="1308"/>
            </a:lvl2pPr>
            <a:lvl3pPr marL="996879" indent="0">
              <a:buNone/>
              <a:defRPr sz="1090"/>
            </a:lvl3pPr>
            <a:lvl4pPr marL="1495318" indent="0">
              <a:buNone/>
              <a:defRPr sz="981"/>
            </a:lvl4pPr>
            <a:lvl5pPr marL="1993758" indent="0">
              <a:buNone/>
              <a:defRPr sz="981"/>
            </a:lvl5pPr>
            <a:lvl6pPr marL="2492197" indent="0">
              <a:buNone/>
              <a:defRPr sz="981"/>
            </a:lvl6pPr>
            <a:lvl7pPr marL="2990637" indent="0">
              <a:buNone/>
              <a:defRPr sz="981"/>
            </a:lvl7pPr>
            <a:lvl8pPr marL="3489076" indent="0">
              <a:buNone/>
              <a:defRPr sz="981"/>
            </a:lvl8pPr>
            <a:lvl9pPr marL="3987516" indent="0">
              <a:buNone/>
              <a:defRPr sz="9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34606" y="10080149"/>
            <a:ext cx="5615940" cy="1190020"/>
          </a:xfrm>
        </p:spPr>
        <p:txBody>
          <a:bodyPr anchor="b"/>
          <a:lstStyle>
            <a:lvl1pPr algn="l">
              <a:defRPr sz="21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34606" y="1286685"/>
            <a:ext cx="5615940" cy="8640128"/>
          </a:xfrm>
        </p:spPr>
        <p:txBody>
          <a:bodyPr/>
          <a:lstStyle>
            <a:lvl1pPr marL="0" indent="0">
              <a:buNone/>
              <a:defRPr sz="3489"/>
            </a:lvl1pPr>
            <a:lvl2pPr marL="498439" indent="0">
              <a:buNone/>
              <a:defRPr sz="3053"/>
            </a:lvl2pPr>
            <a:lvl3pPr marL="996879" indent="0">
              <a:buNone/>
              <a:defRPr sz="2616"/>
            </a:lvl3pPr>
            <a:lvl4pPr marL="1495318" indent="0">
              <a:buNone/>
              <a:defRPr sz="2180"/>
            </a:lvl4pPr>
            <a:lvl5pPr marL="1993758" indent="0">
              <a:buNone/>
              <a:defRPr sz="2180"/>
            </a:lvl5pPr>
            <a:lvl6pPr marL="2492197" indent="0">
              <a:buNone/>
              <a:defRPr sz="2180"/>
            </a:lvl6pPr>
            <a:lvl7pPr marL="2990637" indent="0">
              <a:buNone/>
              <a:defRPr sz="2180"/>
            </a:lvl7pPr>
            <a:lvl8pPr marL="3489076" indent="0">
              <a:buNone/>
              <a:defRPr sz="2180"/>
            </a:lvl8pPr>
            <a:lvl9pPr marL="3987516" indent="0">
              <a:buNone/>
              <a:defRPr sz="218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34606" y="11270170"/>
            <a:ext cx="5615940" cy="1690023"/>
          </a:xfrm>
        </p:spPr>
        <p:txBody>
          <a:bodyPr/>
          <a:lstStyle>
            <a:lvl1pPr marL="0" indent="0">
              <a:buNone/>
              <a:defRPr sz="1526"/>
            </a:lvl1pPr>
            <a:lvl2pPr marL="498439" indent="0">
              <a:buNone/>
              <a:defRPr sz="1308"/>
            </a:lvl2pPr>
            <a:lvl3pPr marL="996879" indent="0">
              <a:buNone/>
              <a:defRPr sz="1090"/>
            </a:lvl3pPr>
            <a:lvl4pPr marL="1495318" indent="0">
              <a:buNone/>
              <a:defRPr sz="981"/>
            </a:lvl4pPr>
            <a:lvl5pPr marL="1993758" indent="0">
              <a:buNone/>
              <a:defRPr sz="981"/>
            </a:lvl5pPr>
            <a:lvl6pPr marL="2492197" indent="0">
              <a:buNone/>
              <a:defRPr sz="981"/>
            </a:lvl6pPr>
            <a:lvl7pPr marL="2990637" indent="0">
              <a:buNone/>
              <a:defRPr sz="981"/>
            </a:lvl7pPr>
            <a:lvl8pPr marL="3489076" indent="0">
              <a:buNone/>
              <a:defRPr sz="981"/>
            </a:lvl8pPr>
            <a:lvl9pPr marL="3987516" indent="0">
              <a:buNone/>
              <a:defRPr sz="9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67995" y="576677"/>
            <a:ext cx="8423910" cy="2400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95" y="3360052"/>
            <a:ext cx="8423910" cy="9503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67996" y="13346865"/>
            <a:ext cx="2183977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97966" y="13346865"/>
            <a:ext cx="2963968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707929" y="13346865"/>
            <a:ext cx="2183977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6879" rtl="0" eaLnBrk="1" latinLnBrk="0" hangingPunct="1">
        <a:spcBef>
          <a:spcPct val="0"/>
        </a:spcBef>
        <a:buNone/>
        <a:defRPr sz="47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830" indent="-373830" algn="l" defTabSz="996879" rtl="0" eaLnBrk="1" latinLnBrk="0" hangingPunct="1">
        <a:spcBef>
          <a:spcPct val="20000"/>
        </a:spcBef>
        <a:buFont typeface="Arial" pitchFamily="34" charset="0"/>
        <a:buChar char="•"/>
        <a:defRPr sz="3489" kern="1200">
          <a:solidFill>
            <a:schemeClr val="tx1"/>
          </a:solidFill>
          <a:latin typeface="+mn-lt"/>
          <a:ea typeface="+mn-ea"/>
          <a:cs typeface="+mn-cs"/>
        </a:defRPr>
      </a:lvl1pPr>
      <a:lvl2pPr marL="809964" indent="-311525" algn="l" defTabSz="996879" rtl="0" eaLnBrk="1" latinLnBrk="0" hangingPunct="1">
        <a:spcBef>
          <a:spcPct val="20000"/>
        </a:spcBef>
        <a:buFont typeface="Arial" pitchFamily="34" charset="0"/>
        <a:buChar char="–"/>
        <a:defRPr sz="3053" kern="1200">
          <a:solidFill>
            <a:schemeClr val="tx1"/>
          </a:solidFill>
          <a:latin typeface="+mn-lt"/>
          <a:ea typeface="+mn-ea"/>
          <a:cs typeface="+mn-cs"/>
        </a:defRPr>
      </a:lvl2pPr>
      <a:lvl3pPr marL="1246099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616" kern="1200">
          <a:solidFill>
            <a:schemeClr val="tx1"/>
          </a:solidFill>
          <a:latin typeface="+mn-lt"/>
          <a:ea typeface="+mn-ea"/>
          <a:cs typeface="+mn-cs"/>
        </a:defRPr>
      </a:lvl3pPr>
      <a:lvl4pPr marL="1744538" indent="-249220" algn="l" defTabSz="996879" rtl="0" eaLnBrk="1" latinLnBrk="0" hangingPunct="1">
        <a:spcBef>
          <a:spcPct val="20000"/>
        </a:spcBef>
        <a:buFont typeface="Arial" pitchFamily="34" charset="0"/>
        <a:buChar char="–"/>
        <a:defRPr sz="2180" kern="1200">
          <a:solidFill>
            <a:schemeClr val="tx1"/>
          </a:solidFill>
          <a:latin typeface="+mn-lt"/>
          <a:ea typeface="+mn-ea"/>
          <a:cs typeface="+mn-cs"/>
        </a:defRPr>
      </a:lvl4pPr>
      <a:lvl5pPr marL="2242977" indent="-249220" algn="l" defTabSz="996879" rtl="0" eaLnBrk="1" latinLnBrk="0" hangingPunct="1">
        <a:spcBef>
          <a:spcPct val="20000"/>
        </a:spcBef>
        <a:buFont typeface="Arial" pitchFamily="34" charset="0"/>
        <a:buChar char="»"/>
        <a:defRPr sz="2180" kern="1200">
          <a:solidFill>
            <a:schemeClr val="tx1"/>
          </a:solidFill>
          <a:latin typeface="+mn-lt"/>
          <a:ea typeface="+mn-ea"/>
          <a:cs typeface="+mn-cs"/>
        </a:defRPr>
      </a:lvl5pPr>
      <a:lvl6pPr marL="2741417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6pPr>
      <a:lvl7pPr marL="3239856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7pPr>
      <a:lvl8pPr marL="3738296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8pPr>
      <a:lvl9pPr marL="4236735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1pPr>
      <a:lvl2pPr marL="498439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2pPr>
      <a:lvl3pPr marL="996879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3pPr>
      <a:lvl4pPr marL="1495318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4pPr>
      <a:lvl5pPr marL="1993758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5pPr>
      <a:lvl6pPr marL="2492197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6pPr>
      <a:lvl7pPr marL="2990637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7pPr>
      <a:lvl8pPr marL="3489076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8pPr>
      <a:lvl9pPr marL="3987516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/>
        </p:nvSpPr>
        <p:spPr>
          <a:xfrm>
            <a:off x="239458" y="2489969"/>
            <a:ext cx="1344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itchFamily="34" charset="0"/>
                <a:cs typeface="Arial" pitchFamily="34" charset="0"/>
              </a:rPr>
              <a:t>A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9" name="图片 11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58" y="6372729"/>
            <a:ext cx="4831035" cy="4831035"/>
          </a:xfrm>
          <a:prstGeom prst="rect">
            <a:avLst/>
          </a:prstGeom>
        </p:spPr>
      </p:pic>
      <p:grpSp>
        <p:nvGrpSpPr>
          <p:cNvPr id="177" name="组合 176"/>
          <p:cNvGrpSpPr/>
          <p:nvPr/>
        </p:nvGrpSpPr>
        <p:grpSpPr>
          <a:xfrm>
            <a:off x="4196531" y="10585947"/>
            <a:ext cx="1026364" cy="635088"/>
            <a:chOff x="7426283" y="5130803"/>
            <a:chExt cx="1202364" cy="738157"/>
          </a:xfrm>
        </p:grpSpPr>
        <p:sp>
          <p:nvSpPr>
            <p:cNvPr id="178" name="矩形 177"/>
            <p:cNvSpPr/>
            <p:nvPr/>
          </p:nvSpPr>
          <p:spPr>
            <a:xfrm>
              <a:off x="7426288" y="5216305"/>
              <a:ext cx="264919" cy="59820"/>
            </a:xfrm>
            <a:prstGeom prst="rect">
              <a:avLst/>
            </a:prstGeom>
            <a:solidFill>
              <a:srgbClr val="FB6C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文本框 178"/>
            <p:cNvSpPr txBox="1"/>
            <p:nvPr/>
          </p:nvSpPr>
          <p:spPr>
            <a:xfrm>
              <a:off x="7691207" y="5130803"/>
              <a:ext cx="907394" cy="26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 smtClean="0">
                  <a:latin typeface="Arial" panose="020B0604020202020204" pitchFamily="34" charset="0"/>
                  <a:cs typeface="Arial" panose="020B0604020202020204" pitchFamily="34" charset="0"/>
                </a:rPr>
                <a:t>FmiR gene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7426288" y="5369641"/>
              <a:ext cx="264919" cy="59820"/>
            </a:xfrm>
            <a:prstGeom prst="rect">
              <a:avLst/>
            </a:prstGeom>
            <a:solidFill>
              <a:srgbClr val="77C5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文本框 180"/>
            <p:cNvSpPr txBox="1"/>
            <p:nvPr/>
          </p:nvSpPr>
          <p:spPr>
            <a:xfrm>
              <a:off x="7691207" y="5284135"/>
              <a:ext cx="937440" cy="26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 smtClean="0">
                  <a:latin typeface="Arial" panose="020B0604020202020204" pitchFamily="34" charset="0"/>
                  <a:cs typeface="Arial" panose="020B0604020202020204" pitchFamily="34" charset="0"/>
                </a:rPr>
                <a:t>MmiR gene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矩形 181"/>
            <p:cNvSpPr/>
            <p:nvPr/>
          </p:nvSpPr>
          <p:spPr>
            <a:xfrm>
              <a:off x="7426283" y="5531322"/>
              <a:ext cx="264919" cy="59820"/>
            </a:xfrm>
            <a:prstGeom prst="rect">
              <a:avLst/>
            </a:prstGeom>
            <a:solidFill>
              <a:srgbClr val="A29E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文本框 182"/>
            <p:cNvSpPr txBox="1"/>
            <p:nvPr/>
          </p:nvSpPr>
          <p:spPr>
            <a:xfrm>
              <a:off x="7691203" y="5445823"/>
              <a:ext cx="404121" cy="26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FG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矩形 183"/>
            <p:cNvSpPr/>
            <p:nvPr/>
          </p:nvSpPr>
          <p:spPr>
            <a:xfrm>
              <a:off x="7426287" y="5686158"/>
              <a:ext cx="264919" cy="59820"/>
            </a:xfrm>
            <a:prstGeom prst="rect">
              <a:avLst/>
            </a:prstGeom>
            <a:solidFill>
              <a:srgbClr val="2372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文本框 184"/>
            <p:cNvSpPr txBox="1"/>
            <p:nvPr/>
          </p:nvSpPr>
          <p:spPr>
            <a:xfrm>
              <a:off x="7691213" y="5600666"/>
              <a:ext cx="434167" cy="268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MG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685781"/>
              </p:ext>
            </p:extLst>
          </p:nvPr>
        </p:nvGraphicFramePr>
        <p:xfrm>
          <a:off x="508528" y="2406403"/>
          <a:ext cx="7950960" cy="3959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1" name="TextBox 5"/>
          <p:cNvSpPr txBox="1"/>
          <p:nvPr/>
        </p:nvSpPr>
        <p:spPr>
          <a:xfrm>
            <a:off x="234417" y="6305666"/>
            <a:ext cx="103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itchFamily="34" charset="0"/>
                <a:cs typeface="Arial" pitchFamily="34" charset="0"/>
              </a:rPr>
              <a:t>B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5"/>
          <p:cNvSpPr txBox="1"/>
          <p:nvPr/>
        </p:nvSpPr>
        <p:spPr>
          <a:xfrm>
            <a:off x="5013820" y="6344691"/>
            <a:ext cx="103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latin typeface="Arial" pitchFamily="34" charset="0"/>
                <a:cs typeface="Arial" pitchFamily="34" charset="0"/>
              </a:rPr>
              <a:t>C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5"/>
          <p:cNvSpPr txBox="1"/>
          <p:nvPr/>
        </p:nvSpPr>
        <p:spPr>
          <a:xfrm>
            <a:off x="5060248" y="8684820"/>
            <a:ext cx="103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latin typeface="Arial" pitchFamily="34" charset="0"/>
                <a:cs typeface="Arial" pitchFamily="34" charset="0"/>
              </a:rPr>
              <a:t>D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5" name="图表 1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5879521"/>
              </p:ext>
            </p:extLst>
          </p:nvPr>
        </p:nvGraphicFramePr>
        <p:xfrm>
          <a:off x="4980796" y="8947482"/>
          <a:ext cx="4506439" cy="2853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5222895" y="6487782"/>
            <a:ext cx="3338331" cy="2447781"/>
            <a:chOff x="5086805" y="6457330"/>
            <a:chExt cx="3338331" cy="2447781"/>
          </a:xfrm>
        </p:grpSpPr>
        <p:sp>
          <p:nvSpPr>
            <p:cNvPr id="62" name="Rectangle 5"/>
            <p:cNvSpPr>
              <a:spLocks noChangeArrowheads="1"/>
            </p:cNvSpPr>
            <p:nvPr/>
          </p:nvSpPr>
          <p:spPr bwMode="auto">
            <a:xfrm>
              <a:off x="6181014" y="8098225"/>
              <a:ext cx="245006" cy="514308"/>
            </a:xfrm>
            <a:prstGeom prst="rect">
              <a:avLst/>
            </a:prstGeom>
            <a:solidFill>
              <a:srgbClr val="C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3" name="Line 6"/>
            <p:cNvSpPr>
              <a:spLocks noChangeShapeType="1"/>
            </p:cNvSpPr>
            <p:nvPr/>
          </p:nvSpPr>
          <p:spPr bwMode="auto">
            <a:xfrm>
              <a:off x="6181014" y="8524407"/>
              <a:ext cx="24500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4" name="Freeform 7"/>
            <p:cNvSpPr>
              <a:spLocks noEditPoints="1"/>
            </p:cNvSpPr>
            <p:nvPr/>
          </p:nvSpPr>
          <p:spPr bwMode="auto">
            <a:xfrm>
              <a:off x="6303924" y="7392496"/>
              <a:ext cx="0" cy="705729"/>
            </a:xfrm>
            <a:custGeom>
              <a:avLst/>
              <a:gdLst>
                <a:gd name="T0" fmla="*/ 0 h 136"/>
                <a:gd name="T1" fmla="*/ 4 h 136"/>
                <a:gd name="T2" fmla="*/ 8 h 136"/>
                <a:gd name="T3" fmla="*/ 12 h 136"/>
                <a:gd name="T4" fmla="*/ 16 h 136"/>
                <a:gd name="T5" fmla="*/ 20 h 136"/>
                <a:gd name="T6" fmla="*/ 24 h 136"/>
                <a:gd name="T7" fmla="*/ 28 h 136"/>
                <a:gd name="T8" fmla="*/ 32 h 136"/>
                <a:gd name="T9" fmla="*/ 36 h 136"/>
                <a:gd name="T10" fmla="*/ 40 h 136"/>
                <a:gd name="T11" fmla="*/ 44 h 136"/>
                <a:gd name="T12" fmla="*/ 48 h 136"/>
                <a:gd name="T13" fmla="*/ 52 h 136"/>
                <a:gd name="T14" fmla="*/ 56 h 136"/>
                <a:gd name="T15" fmla="*/ 60 h 136"/>
                <a:gd name="T16" fmla="*/ 64 h 136"/>
                <a:gd name="T17" fmla="*/ 68 h 136"/>
                <a:gd name="T18" fmla="*/ 72 h 136"/>
                <a:gd name="T19" fmla="*/ 76 h 136"/>
                <a:gd name="T20" fmla="*/ 80 h 136"/>
                <a:gd name="T21" fmla="*/ 84 h 136"/>
                <a:gd name="T22" fmla="*/ 88 h 136"/>
                <a:gd name="T23" fmla="*/ 92 h 136"/>
                <a:gd name="T24" fmla="*/ 96 h 136"/>
                <a:gd name="T25" fmla="*/ 100 h 136"/>
                <a:gd name="T26" fmla="*/ 104 h 136"/>
                <a:gd name="T27" fmla="*/ 108 h 136"/>
                <a:gd name="T28" fmla="*/ 112 h 136"/>
                <a:gd name="T29" fmla="*/ 116 h 136"/>
                <a:gd name="T30" fmla="*/ 120 h 136"/>
                <a:gd name="T31" fmla="*/ 124 h 136"/>
                <a:gd name="T32" fmla="*/ 128 h 136"/>
                <a:gd name="T33" fmla="*/ 132 h 13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</a:cxnLst>
              <a:rect l="0" t="0" r="r" b="b"/>
              <a:pathLst>
                <a:path h="136">
                  <a:moveTo>
                    <a:pt x="0" y="4"/>
                  </a:moveTo>
                  <a:lnTo>
                    <a:pt x="0" y="8"/>
                  </a:lnTo>
                  <a:moveTo>
                    <a:pt x="0" y="12"/>
                  </a:moveTo>
                  <a:lnTo>
                    <a:pt x="0" y="16"/>
                  </a:lnTo>
                  <a:moveTo>
                    <a:pt x="0" y="20"/>
                  </a:moveTo>
                  <a:lnTo>
                    <a:pt x="0" y="24"/>
                  </a:lnTo>
                  <a:moveTo>
                    <a:pt x="0" y="28"/>
                  </a:moveTo>
                  <a:lnTo>
                    <a:pt x="0" y="32"/>
                  </a:lnTo>
                  <a:moveTo>
                    <a:pt x="0" y="36"/>
                  </a:moveTo>
                  <a:lnTo>
                    <a:pt x="0" y="40"/>
                  </a:lnTo>
                  <a:moveTo>
                    <a:pt x="0" y="44"/>
                  </a:moveTo>
                  <a:lnTo>
                    <a:pt x="0" y="48"/>
                  </a:lnTo>
                  <a:moveTo>
                    <a:pt x="0" y="52"/>
                  </a:moveTo>
                  <a:lnTo>
                    <a:pt x="0" y="56"/>
                  </a:lnTo>
                  <a:moveTo>
                    <a:pt x="0" y="60"/>
                  </a:moveTo>
                  <a:lnTo>
                    <a:pt x="0" y="64"/>
                  </a:lnTo>
                  <a:moveTo>
                    <a:pt x="0" y="68"/>
                  </a:moveTo>
                  <a:lnTo>
                    <a:pt x="0" y="72"/>
                  </a:lnTo>
                  <a:moveTo>
                    <a:pt x="0" y="76"/>
                  </a:moveTo>
                  <a:lnTo>
                    <a:pt x="0" y="80"/>
                  </a:lnTo>
                  <a:moveTo>
                    <a:pt x="0" y="84"/>
                  </a:moveTo>
                  <a:lnTo>
                    <a:pt x="0" y="88"/>
                  </a:lnTo>
                  <a:moveTo>
                    <a:pt x="0" y="92"/>
                  </a:moveTo>
                  <a:lnTo>
                    <a:pt x="0" y="96"/>
                  </a:lnTo>
                  <a:moveTo>
                    <a:pt x="0" y="100"/>
                  </a:moveTo>
                  <a:lnTo>
                    <a:pt x="0" y="104"/>
                  </a:lnTo>
                  <a:moveTo>
                    <a:pt x="0" y="108"/>
                  </a:moveTo>
                  <a:lnTo>
                    <a:pt x="0" y="112"/>
                  </a:lnTo>
                  <a:moveTo>
                    <a:pt x="0" y="116"/>
                  </a:moveTo>
                  <a:lnTo>
                    <a:pt x="0" y="120"/>
                  </a:lnTo>
                  <a:moveTo>
                    <a:pt x="0" y="124"/>
                  </a:moveTo>
                  <a:lnTo>
                    <a:pt x="0" y="128"/>
                  </a:lnTo>
                  <a:moveTo>
                    <a:pt x="0" y="132"/>
                  </a:move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5" name="Line 8"/>
            <p:cNvSpPr>
              <a:spLocks noChangeShapeType="1"/>
            </p:cNvSpPr>
            <p:nvPr/>
          </p:nvSpPr>
          <p:spPr bwMode="auto">
            <a:xfrm>
              <a:off x="6245318" y="8612533"/>
              <a:ext cx="122910" cy="0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6" name="Line 9"/>
            <p:cNvSpPr>
              <a:spLocks noChangeShapeType="1"/>
            </p:cNvSpPr>
            <p:nvPr/>
          </p:nvSpPr>
          <p:spPr bwMode="auto">
            <a:xfrm>
              <a:off x="6245318" y="7372270"/>
              <a:ext cx="122910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7" name="Rectangle 10"/>
            <p:cNvSpPr>
              <a:spLocks noChangeArrowheads="1"/>
            </p:cNvSpPr>
            <p:nvPr/>
          </p:nvSpPr>
          <p:spPr bwMode="auto">
            <a:xfrm>
              <a:off x="6181014" y="8098225"/>
              <a:ext cx="245006" cy="514308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8" name="Rectangle 11"/>
            <p:cNvSpPr>
              <a:spLocks noChangeArrowheads="1"/>
            </p:cNvSpPr>
            <p:nvPr/>
          </p:nvSpPr>
          <p:spPr bwMode="auto">
            <a:xfrm>
              <a:off x="6993359" y="7709604"/>
              <a:ext cx="239308" cy="855976"/>
            </a:xfrm>
            <a:prstGeom prst="rect">
              <a:avLst/>
            </a:prstGeom>
            <a:solidFill>
              <a:srgbClr val="4A852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69" name="Line 12"/>
            <p:cNvSpPr>
              <a:spLocks noChangeShapeType="1"/>
            </p:cNvSpPr>
            <p:nvPr/>
          </p:nvSpPr>
          <p:spPr bwMode="auto">
            <a:xfrm>
              <a:off x="6993359" y="8290368"/>
              <a:ext cx="23930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7116268" y="8565581"/>
              <a:ext cx="0" cy="26004"/>
            </a:xfrm>
            <a:custGeom>
              <a:avLst/>
              <a:gdLst>
                <a:gd name="T0" fmla="*/ 5 h 5"/>
                <a:gd name="T1" fmla="*/ 1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">
                  <a:moveTo>
                    <a:pt x="0" y="1"/>
                  </a:move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1" name="Freeform 14"/>
            <p:cNvSpPr>
              <a:spLocks noEditPoints="1"/>
            </p:cNvSpPr>
            <p:nvPr/>
          </p:nvSpPr>
          <p:spPr bwMode="auto">
            <a:xfrm>
              <a:off x="7116268" y="7284144"/>
              <a:ext cx="0" cy="425460"/>
            </a:xfrm>
            <a:custGeom>
              <a:avLst/>
              <a:gdLst>
                <a:gd name="T0" fmla="*/ 0 h 82"/>
                <a:gd name="T1" fmla="*/ 4 h 82"/>
                <a:gd name="T2" fmla="*/ 8 h 82"/>
                <a:gd name="T3" fmla="*/ 12 h 82"/>
                <a:gd name="T4" fmla="*/ 16 h 82"/>
                <a:gd name="T5" fmla="*/ 20 h 82"/>
                <a:gd name="T6" fmla="*/ 24 h 82"/>
                <a:gd name="T7" fmla="*/ 28 h 82"/>
                <a:gd name="T8" fmla="*/ 32 h 82"/>
                <a:gd name="T9" fmla="*/ 36 h 82"/>
                <a:gd name="T10" fmla="*/ 40 h 82"/>
                <a:gd name="T11" fmla="*/ 44 h 82"/>
                <a:gd name="T12" fmla="*/ 48 h 82"/>
                <a:gd name="T13" fmla="*/ 52 h 82"/>
                <a:gd name="T14" fmla="*/ 56 h 82"/>
                <a:gd name="T15" fmla="*/ 60 h 82"/>
                <a:gd name="T16" fmla="*/ 64 h 82"/>
                <a:gd name="T17" fmla="*/ 68 h 82"/>
                <a:gd name="T18" fmla="*/ 72 h 82"/>
                <a:gd name="T19" fmla="*/ 76 h 82"/>
                <a:gd name="T20" fmla="*/ 80 h 8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</a:cxnLst>
              <a:rect l="0" t="0" r="r" b="b"/>
              <a:pathLst>
                <a:path h="82">
                  <a:moveTo>
                    <a:pt x="0" y="4"/>
                  </a:moveTo>
                  <a:lnTo>
                    <a:pt x="0" y="8"/>
                  </a:lnTo>
                  <a:moveTo>
                    <a:pt x="0" y="12"/>
                  </a:moveTo>
                  <a:lnTo>
                    <a:pt x="0" y="16"/>
                  </a:lnTo>
                  <a:moveTo>
                    <a:pt x="0" y="20"/>
                  </a:moveTo>
                  <a:lnTo>
                    <a:pt x="0" y="24"/>
                  </a:lnTo>
                  <a:moveTo>
                    <a:pt x="0" y="28"/>
                  </a:moveTo>
                  <a:lnTo>
                    <a:pt x="0" y="32"/>
                  </a:lnTo>
                  <a:moveTo>
                    <a:pt x="0" y="36"/>
                  </a:moveTo>
                  <a:lnTo>
                    <a:pt x="0" y="40"/>
                  </a:lnTo>
                  <a:moveTo>
                    <a:pt x="0" y="44"/>
                  </a:moveTo>
                  <a:lnTo>
                    <a:pt x="0" y="48"/>
                  </a:lnTo>
                  <a:moveTo>
                    <a:pt x="0" y="52"/>
                  </a:moveTo>
                  <a:lnTo>
                    <a:pt x="0" y="56"/>
                  </a:lnTo>
                  <a:moveTo>
                    <a:pt x="0" y="60"/>
                  </a:moveTo>
                  <a:lnTo>
                    <a:pt x="0" y="64"/>
                  </a:lnTo>
                  <a:moveTo>
                    <a:pt x="0" y="68"/>
                  </a:moveTo>
                  <a:lnTo>
                    <a:pt x="0" y="72"/>
                  </a:lnTo>
                  <a:moveTo>
                    <a:pt x="0" y="76"/>
                  </a:moveTo>
                  <a:lnTo>
                    <a:pt x="0" y="80"/>
                  </a:ln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2" name="Line 15"/>
            <p:cNvSpPr>
              <a:spLocks noChangeShapeType="1"/>
            </p:cNvSpPr>
            <p:nvPr/>
          </p:nvSpPr>
          <p:spPr bwMode="auto">
            <a:xfrm>
              <a:off x="7051965" y="8612533"/>
              <a:ext cx="122096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3" name="Line 16"/>
            <p:cNvSpPr>
              <a:spLocks noChangeShapeType="1"/>
            </p:cNvSpPr>
            <p:nvPr/>
          </p:nvSpPr>
          <p:spPr bwMode="auto">
            <a:xfrm>
              <a:off x="7051965" y="7263196"/>
              <a:ext cx="122096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4" name="Rectangle 17"/>
            <p:cNvSpPr>
              <a:spLocks noChangeArrowheads="1"/>
            </p:cNvSpPr>
            <p:nvPr/>
          </p:nvSpPr>
          <p:spPr bwMode="auto">
            <a:xfrm>
              <a:off x="6993359" y="7709604"/>
              <a:ext cx="239308" cy="855976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5" name="Rectangle 18"/>
            <p:cNvSpPr>
              <a:spLocks noChangeArrowheads="1"/>
            </p:cNvSpPr>
            <p:nvPr/>
          </p:nvSpPr>
          <p:spPr bwMode="auto">
            <a:xfrm>
              <a:off x="7800005" y="7776782"/>
              <a:ext cx="245006" cy="695616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6" name="Line 19"/>
            <p:cNvSpPr>
              <a:spLocks noChangeShapeType="1"/>
            </p:cNvSpPr>
            <p:nvPr/>
          </p:nvSpPr>
          <p:spPr bwMode="auto">
            <a:xfrm>
              <a:off x="7800005" y="8192129"/>
              <a:ext cx="24500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7" name="Freeform 20"/>
            <p:cNvSpPr>
              <a:spLocks noEditPoints="1"/>
            </p:cNvSpPr>
            <p:nvPr/>
          </p:nvSpPr>
          <p:spPr bwMode="auto">
            <a:xfrm>
              <a:off x="7922101" y="8472399"/>
              <a:ext cx="0" cy="119187"/>
            </a:xfrm>
            <a:custGeom>
              <a:avLst/>
              <a:gdLst>
                <a:gd name="T0" fmla="*/ 23 h 23"/>
                <a:gd name="T1" fmla="*/ 19 h 23"/>
                <a:gd name="T2" fmla="*/ 15 h 23"/>
                <a:gd name="T3" fmla="*/ 11 h 23"/>
                <a:gd name="T4" fmla="*/ 7 h 23"/>
                <a:gd name="T5" fmla="*/ 3 h 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3">
                  <a:moveTo>
                    <a:pt x="0" y="19"/>
                  </a:moveTo>
                  <a:lnTo>
                    <a:pt x="0" y="15"/>
                  </a:lnTo>
                  <a:moveTo>
                    <a:pt x="0" y="11"/>
                  </a:moveTo>
                  <a:lnTo>
                    <a:pt x="0" y="7"/>
                  </a:lnTo>
                  <a:moveTo>
                    <a:pt x="0" y="3"/>
                  </a:move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8" name="Freeform 21"/>
            <p:cNvSpPr>
              <a:spLocks noEditPoints="1"/>
            </p:cNvSpPr>
            <p:nvPr/>
          </p:nvSpPr>
          <p:spPr bwMode="auto">
            <a:xfrm>
              <a:off x="7922101" y="6754667"/>
              <a:ext cx="0" cy="1022115"/>
            </a:xfrm>
            <a:custGeom>
              <a:avLst/>
              <a:gdLst>
                <a:gd name="T0" fmla="*/ 0 h 197"/>
                <a:gd name="T1" fmla="*/ 4 h 197"/>
                <a:gd name="T2" fmla="*/ 8 h 197"/>
                <a:gd name="T3" fmla="*/ 12 h 197"/>
                <a:gd name="T4" fmla="*/ 16 h 197"/>
                <a:gd name="T5" fmla="*/ 20 h 197"/>
                <a:gd name="T6" fmla="*/ 24 h 197"/>
                <a:gd name="T7" fmla="*/ 28 h 197"/>
                <a:gd name="T8" fmla="*/ 32 h 197"/>
                <a:gd name="T9" fmla="*/ 36 h 197"/>
                <a:gd name="T10" fmla="*/ 40 h 197"/>
                <a:gd name="T11" fmla="*/ 44 h 197"/>
                <a:gd name="T12" fmla="*/ 48 h 197"/>
                <a:gd name="T13" fmla="*/ 52 h 197"/>
                <a:gd name="T14" fmla="*/ 56 h 197"/>
                <a:gd name="T15" fmla="*/ 60 h 197"/>
                <a:gd name="T16" fmla="*/ 64 h 197"/>
                <a:gd name="T17" fmla="*/ 68 h 197"/>
                <a:gd name="T18" fmla="*/ 72 h 197"/>
                <a:gd name="T19" fmla="*/ 76 h 197"/>
                <a:gd name="T20" fmla="*/ 80 h 197"/>
                <a:gd name="T21" fmla="*/ 84 h 197"/>
                <a:gd name="T22" fmla="*/ 88 h 197"/>
                <a:gd name="T23" fmla="*/ 92 h 197"/>
                <a:gd name="T24" fmla="*/ 96 h 197"/>
                <a:gd name="T25" fmla="*/ 100 h 197"/>
                <a:gd name="T26" fmla="*/ 104 h 197"/>
                <a:gd name="T27" fmla="*/ 108 h 197"/>
                <a:gd name="T28" fmla="*/ 112 h 197"/>
                <a:gd name="T29" fmla="*/ 116 h 197"/>
                <a:gd name="T30" fmla="*/ 120 h 197"/>
                <a:gd name="T31" fmla="*/ 124 h 197"/>
                <a:gd name="T32" fmla="*/ 128 h 197"/>
                <a:gd name="T33" fmla="*/ 132 h 197"/>
                <a:gd name="T34" fmla="*/ 136 h 197"/>
                <a:gd name="T35" fmla="*/ 140 h 197"/>
                <a:gd name="T36" fmla="*/ 144 h 197"/>
                <a:gd name="T37" fmla="*/ 148 h 197"/>
                <a:gd name="T38" fmla="*/ 152 h 197"/>
                <a:gd name="T39" fmla="*/ 156 h 197"/>
                <a:gd name="T40" fmla="*/ 160 h 197"/>
                <a:gd name="T41" fmla="*/ 164 h 197"/>
                <a:gd name="T42" fmla="*/ 168 h 197"/>
                <a:gd name="T43" fmla="*/ 172 h 197"/>
                <a:gd name="T44" fmla="*/ 176 h 197"/>
                <a:gd name="T45" fmla="*/ 180 h 197"/>
                <a:gd name="T46" fmla="*/ 184 h 197"/>
                <a:gd name="T47" fmla="*/ 188 h 197"/>
                <a:gd name="T48" fmla="*/ 192 h 197"/>
                <a:gd name="T49" fmla="*/ 196 h 19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  <a:cxn ang="0">
                  <a:pos x="0" y="T45"/>
                </a:cxn>
                <a:cxn ang="0">
                  <a:pos x="0" y="T46"/>
                </a:cxn>
                <a:cxn ang="0">
                  <a:pos x="0" y="T47"/>
                </a:cxn>
                <a:cxn ang="0">
                  <a:pos x="0" y="T48"/>
                </a:cxn>
                <a:cxn ang="0">
                  <a:pos x="0" y="T49"/>
                </a:cxn>
              </a:cxnLst>
              <a:rect l="0" t="0" r="r" b="b"/>
              <a:pathLst>
                <a:path h="197">
                  <a:moveTo>
                    <a:pt x="0" y="4"/>
                  </a:moveTo>
                  <a:lnTo>
                    <a:pt x="0" y="8"/>
                  </a:lnTo>
                  <a:moveTo>
                    <a:pt x="0" y="12"/>
                  </a:moveTo>
                  <a:lnTo>
                    <a:pt x="0" y="16"/>
                  </a:lnTo>
                  <a:moveTo>
                    <a:pt x="0" y="20"/>
                  </a:moveTo>
                  <a:lnTo>
                    <a:pt x="0" y="24"/>
                  </a:lnTo>
                  <a:moveTo>
                    <a:pt x="0" y="28"/>
                  </a:moveTo>
                  <a:lnTo>
                    <a:pt x="0" y="32"/>
                  </a:lnTo>
                  <a:moveTo>
                    <a:pt x="0" y="36"/>
                  </a:moveTo>
                  <a:lnTo>
                    <a:pt x="0" y="40"/>
                  </a:lnTo>
                  <a:moveTo>
                    <a:pt x="0" y="44"/>
                  </a:moveTo>
                  <a:lnTo>
                    <a:pt x="0" y="48"/>
                  </a:lnTo>
                  <a:moveTo>
                    <a:pt x="0" y="52"/>
                  </a:moveTo>
                  <a:lnTo>
                    <a:pt x="0" y="56"/>
                  </a:lnTo>
                  <a:moveTo>
                    <a:pt x="0" y="60"/>
                  </a:moveTo>
                  <a:lnTo>
                    <a:pt x="0" y="64"/>
                  </a:lnTo>
                  <a:moveTo>
                    <a:pt x="0" y="68"/>
                  </a:moveTo>
                  <a:lnTo>
                    <a:pt x="0" y="72"/>
                  </a:lnTo>
                  <a:moveTo>
                    <a:pt x="0" y="76"/>
                  </a:moveTo>
                  <a:lnTo>
                    <a:pt x="0" y="80"/>
                  </a:lnTo>
                  <a:moveTo>
                    <a:pt x="0" y="84"/>
                  </a:moveTo>
                  <a:lnTo>
                    <a:pt x="0" y="88"/>
                  </a:lnTo>
                  <a:moveTo>
                    <a:pt x="0" y="92"/>
                  </a:moveTo>
                  <a:lnTo>
                    <a:pt x="0" y="96"/>
                  </a:lnTo>
                  <a:moveTo>
                    <a:pt x="0" y="100"/>
                  </a:moveTo>
                  <a:lnTo>
                    <a:pt x="0" y="104"/>
                  </a:lnTo>
                  <a:moveTo>
                    <a:pt x="0" y="108"/>
                  </a:moveTo>
                  <a:lnTo>
                    <a:pt x="0" y="112"/>
                  </a:lnTo>
                  <a:moveTo>
                    <a:pt x="0" y="116"/>
                  </a:moveTo>
                  <a:lnTo>
                    <a:pt x="0" y="120"/>
                  </a:lnTo>
                  <a:moveTo>
                    <a:pt x="0" y="124"/>
                  </a:moveTo>
                  <a:lnTo>
                    <a:pt x="0" y="128"/>
                  </a:lnTo>
                  <a:moveTo>
                    <a:pt x="0" y="132"/>
                  </a:moveTo>
                  <a:lnTo>
                    <a:pt x="0" y="136"/>
                  </a:lnTo>
                  <a:moveTo>
                    <a:pt x="0" y="140"/>
                  </a:moveTo>
                  <a:lnTo>
                    <a:pt x="0" y="144"/>
                  </a:lnTo>
                  <a:moveTo>
                    <a:pt x="0" y="148"/>
                  </a:moveTo>
                  <a:lnTo>
                    <a:pt x="0" y="152"/>
                  </a:lnTo>
                  <a:moveTo>
                    <a:pt x="0" y="156"/>
                  </a:moveTo>
                  <a:lnTo>
                    <a:pt x="0" y="160"/>
                  </a:lnTo>
                  <a:moveTo>
                    <a:pt x="0" y="164"/>
                  </a:moveTo>
                  <a:lnTo>
                    <a:pt x="0" y="168"/>
                  </a:lnTo>
                  <a:moveTo>
                    <a:pt x="0" y="172"/>
                  </a:moveTo>
                  <a:lnTo>
                    <a:pt x="0" y="176"/>
                  </a:lnTo>
                  <a:moveTo>
                    <a:pt x="0" y="180"/>
                  </a:moveTo>
                  <a:lnTo>
                    <a:pt x="0" y="184"/>
                  </a:lnTo>
                  <a:moveTo>
                    <a:pt x="0" y="188"/>
                  </a:moveTo>
                  <a:lnTo>
                    <a:pt x="0" y="192"/>
                  </a:lnTo>
                  <a:moveTo>
                    <a:pt x="0" y="196"/>
                  </a:moveTo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79" name="Line 22"/>
            <p:cNvSpPr>
              <a:spLocks noChangeShapeType="1"/>
            </p:cNvSpPr>
            <p:nvPr/>
          </p:nvSpPr>
          <p:spPr bwMode="auto">
            <a:xfrm>
              <a:off x="7864309" y="8612533"/>
              <a:ext cx="122096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0" name="Line 23"/>
            <p:cNvSpPr>
              <a:spLocks noChangeShapeType="1"/>
            </p:cNvSpPr>
            <p:nvPr/>
          </p:nvSpPr>
          <p:spPr bwMode="auto">
            <a:xfrm>
              <a:off x="7864309" y="6733719"/>
              <a:ext cx="122096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1" name="Rectangle 24"/>
            <p:cNvSpPr>
              <a:spLocks noChangeArrowheads="1"/>
            </p:cNvSpPr>
            <p:nvPr/>
          </p:nvSpPr>
          <p:spPr bwMode="auto">
            <a:xfrm>
              <a:off x="7800005" y="7776782"/>
              <a:ext cx="245006" cy="695616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3" name="Line 26"/>
            <p:cNvSpPr>
              <a:spLocks noChangeShapeType="1"/>
            </p:cNvSpPr>
            <p:nvPr/>
          </p:nvSpPr>
          <p:spPr bwMode="auto">
            <a:xfrm>
              <a:off x="6303924" y="8689824"/>
              <a:ext cx="0" cy="46952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4" name="Line 27"/>
            <p:cNvSpPr>
              <a:spLocks noChangeShapeType="1"/>
            </p:cNvSpPr>
            <p:nvPr/>
          </p:nvSpPr>
          <p:spPr bwMode="auto">
            <a:xfrm>
              <a:off x="7116268" y="8689824"/>
              <a:ext cx="0" cy="46952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5" name="Line 28"/>
            <p:cNvSpPr>
              <a:spLocks noChangeShapeType="1"/>
            </p:cNvSpPr>
            <p:nvPr/>
          </p:nvSpPr>
          <p:spPr bwMode="auto">
            <a:xfrm>
              <a:off x="7922101" y="8689824"/>
              <a:ext cx="0" cy="46952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sp>
          <p:nvSpPr>
            <p:cNvPr id="86" name="Rectangle 29"/>
            <p:cNvSpPr>
              <a:spLocks noChangeArrowheads="1"/>
            </p:cNvSpPr>
            <p:nvPr/>
          </p:nvSpPr>
          <p:spPr bwMode="auto">
            <a:xfrm>
              <a:off x="5984020" y="8751223"/>
              <a:ext cx="65402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01985"/>
              <a:r>
                <a:rPr lang="en-US" altLang="zh-CN" sz="1000" b="1" smtClean="0">
                  <a:solidFill>
                    <a:srgbClr val="000000"/>
                  </a:solidFill>
                  <a:cs typeface="Arial" panose="020B0604020202020204" pitchFamily="34" charset="0"/>
                </a:rPr>
                <a:t>FmiR gene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87" name="Rectangle 30"/>
            <p:cNvSpPr>
              <a:spLocks noChangeArrowheads="1"/>
            </p:cNvSpPr>
            <p:nvPr/>
          </p:nvSpPr>
          <p:spPr bwMode="auto">
            <a:xfrm>
              <a:off x="6784154" y="8751223"/>
              <a:ext cx="68287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01985"/>
              <a:r>
                <a:rPr lang="en-US" altLang="zh-CN" sz="1000" b="1" smtClean="0">
                  <a:solidFill>
                    <a:srgbClr val="000000"/>
                  </a:solidFill>
                  <a:cs typeface="Arial" panose="020B0604020202020204" pitchFamily="34" charset="0"/>
                </a:rPr>
                <a:t>MmiR gene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88" name="Rectangle 31"/>
            <p:cNvSpPr>
              <a:spLocks noChangeArrowheads="1"/>
            </p:cNvSpPr>
            <p:nvPr/>
          </p:nvSpPr>
          <p:spPr bwMode="auto">
            <a:xfrm>
              <a:off x="7596499" y="8751223"/>
              <a:ext cx="66845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701985"/>
              <a:r>
                <a:rPr lang="en-US" altLang="zh-CN" sz="1000" b="1" smtClean="0">
                  <a:solidFill>
                    <a:srgbClr val="000000"/>
                  </a:solidFill>
                  <a:cs typeface="Arial" panose="020B0604020202020204" pitchFamily="34" charset="0"/>
                </a:rPr>
                <a:t>NmiR gene</a:t>
              </a:r>
              <a:endParaRPr lang="zh-CN" altLang="zh-CN" sz="1000" b="1" dirty="0">
                <a:cs typeface="Arial" panose="020B0604020202020204" pitchFamily="34" charset="0"/>
              </a:endParaRPr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5800889" y="6655706"/>
              <a:ext cx="2624247" cy="2034118"/>
            </a:xfrm>
            <a:custGeom>
              <a:avLst/>
              <a:gdLst>
                <a:gd name="T0" fmla="*/ 0 w 449"/>
                <a:gd name="T1" fmla="*/ 0 h 392"/>
                <a:gd name="T2" fmla="*/ 0 w 449"/>
                <a:gd name="T3" fmla="*/ 392 h 392"/>
                <a:gd name="T4" fmla="*/ 449 w 449"/>
                <a:gd name="T5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9" h="392">
                  <a:moveTo>
                    <a:pt x="0" y="0"/>
                  </a:moveTo>
                  <a:lnTo>
                    <a:pt x="0" y="392"/>
                  </a:lnTo>
                  <a:lnTo>
                    <a:pt x="449" y="392"/>
                  </a:ln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0199" tIns="35100" rIns="70199" bIns="3510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62"/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6302532" y="6457330"/>
              <a:ext cx="1622825" cy="873766"/>
              <a:chOff x="5936586" y="3607366"/>
              <a:chExt cx="1622825" cy="873766"/>
            </a:xfrm>
          </p:grpSpPr>
          <p:cxnSp>
            <p:nvCxnSpPr>
              <p:cNvPr id="109" name="直接连接符 108"/>
              <p:cNvCxnSpPr/>
              <p:nvPr/>
            </p:nvCxnSpPr>
            <p:spPr>
              <a:xfrm flipH="1">
                <a:off x="5936586" y="3727320"/>
                <a:ext cx="986" cy="75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6750323" y="3843962"/>
                <a:ext cx="0" cy="52809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flipH="1">
                <a:off x="7556157" y="3727320"/>
                <a:ext cx="3254" cy="13043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5950604" y="3843962"/>
                <a:ext cx="27025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>
                <a:off x="6453298" y="3843489"/>
                <a:ext cx="293768" cy="4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 flipV="1">
                <a:off x="6747067" y="3843489"/>
                <a:ext cx="298396" cy="4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 flipV="1">
                <a:off x="7305573" y="3843489"/>
                <a:ext cx="249675" cy="4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 flipV="1">
                <a:off x="5936586" y="3727320"/>
                <a:ext cx="605260" cy="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>
                <a:off x="6956915" y="3727320"/>
                <a:ext cx="59833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文本框 117"/>
              <p:cNvSpPr txBox="1"/>
              <p:nvPr/>
            </p:nvSpPr>
            <p:spPr>
              <a:xfrm>
                <a:off x="6148679" y="3735364"/>
                <a:ext cx="4016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>
                    <a:latin typeface="Arial" pitchFamily="34" charset="0"/>
                    <a:cs typeface="Arial" pitchFamily="34" charset="0"/>
                  </a:rPr>
                  <a:t>***</a:t>
                </a:r>
                <a:endParaRPr lang="zh-CN" altLang="en-US" sz="14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7019980" y="3729866"/>
                <a:ext cx="4016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>
                    <a:latin typeface="Arial" pitchFamily="34" charset="0"/>
                    <a:cs typeface="Arial" pitchFamily="34" charset="0"/>
                  </a:rPr>
                  <a:t>**</a:t>
                </a:r>
                <a:endParaRPr lang="zh-CN" altLang="en-US" sz="14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6" name="文本框 175"/>
              <p:cNvSpPr txBox="1"/>
              <p:nvPr/>
            </p:nvSpPr>
            <p:spPr>
              <a:xfrm>
                <a:off x="6575001" y="3607366"/>
                <a:ext cx="4016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>
                    <a:latin typeface="Arial" pitchFamily="34" charset="0"/>
                    <a:cs typeface="Arial" pitchFamily="34" charset="0"/>
                  </a:rPr>
                  <a:t>***</a:t>
                </a:r>
                <a:endParaRPr lang="zh-CN" altLang="en-US" sz="14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2" name="Rectangle 41"/>
            <p:cNvSpPr>
              <a:spLocks noChangeArrowheads="1"/>
            </p:cNvSpPr>
            <p:nvPr/>
          </p:nvSpPr>
          <p:spPr bwMode="auto">
            <a:xfrm rot="16200000">
              <a:off x="4275044" y="7451277"/>
              <a:ext cx="203902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defTabSz="914400"/>
              <a:r>
                <a:rPr lang="en-US" altLang="zh-CN" sz="900" b="1" dirty="0">
                  <a:solidFill>
                    <a:srgbClr val="000000"/>
                  </a:solidFill>
                  <a:cs typeface="Arial" pitchFamily="34" charset="0"/>
                </a:rPr>
                <a:t>Intra-chromosomal </a:t>
              </a:r>
              <a:r>
                <a:rPr lang="en-US" altLang="zh-CN" sz="900" b="1">
                  <a:solidFill>
                    <a:srgbClr val="000000"/>
                  </a:solidFill>
                  <a:cs typeface="Arial" pitchFamily="34" charset="0"/>
                </a:rPr>
                <a:t>d</a:t>
              </a:r>
              <a:r>
                <a:rPr lang="zh-CN" altLang="zh-CN" sz="900" b="1">
                  <a:solidFill>
                    <a:srgbClr val="000000"/>
                  </a:solidFill>
                  <a:cs typeface="Arial" pitchFamily="34" charset="0"/>
                </a:rPr>
                <a:t>istance</a:t>
              </a:r>
              <a:r>
                <a:rPr lang="en-US" altLang="zh-CN" sz="900" b="1">
                  <a:solidFill>
                    <a:srgbClr val="000000"/>
                  </a:solidFill>
                  <a:cs typeface="Arial" pitchFamily="34" charset="0"/>
                </a:rPr>
                <a:t> </a:t>
              </a:r>
              <a:r>
                <a:rPr lang="en-US" altLang="zh-CN" sz="900" b="1" smtClean="0">
                  <a:solidFill>
                    <a:srgbClr val="000000"/>
                  </a:solidFill>
                  <a:cs typeface="Arial" pitchFamily="34" charset="0"/>
                </a:rPr>
                <a:t>between</a:t>
              </a:r>
            </a:p>
            <a:p>
              <a:pPr lvl="0" algn="ctr" defTabSz="914400"/>
              <a:r>
                <a:rPr lang="en-US" altLang="zh-CN" sz="900" b="1" smtClean="0">
                  <a:solidFill>
                    <a:srgbClr val="000000"/>
                  </a:solidFill>
                  <a:cs typeface="Arial" pitchFamily="34" charset="0"/>
                </a:rPr>
                <a:t>two miRNA genes in </a:t>
              </a:r>
              <a:r>
                <a:rPr lang="en-US" altLang="zh-CN" sz="900" b="1">
                  <a:solidFill>
                    <a:srgbClr val="000000"/>
                  </a:solidFill>
                  <a:cs typeface="Arial" pitchFamily="34" charset="0"/>
                </a:rPr>
                <a:t>three </a:t>
              </a:r>
              <a:r>
                <a:rPr lang="en-US" altLang="zh-CN" sz="900" b="1" smtClean="0">
                  <a:solidFill>
                    <a:srgbClr val="000000"/>
                  </a:solidFill>
                  <a:cs typeface="Arial" pitchFamily="34" charset="0"/>
                </a:rPr>
                <a:t>groups </a:t>
              </a:r>
            </a:p>
            <a:p>
              <a:pPr lvl="0" algn="ctr" defTabSz="914400"/>
              <a:r>
                <a:rPr lang="en-US" altLang="zh-CN" sz="900" b="1" smtClean="0">
                  <a:solidFill>
                    <a:srgbClr val="000000"/>
                  </a:solidFill>
                  <a:cs typeface="Arial" pitchFamily="34" charset="0"/>
                </a:rPr>
                <a:t>(</a:t>
              </a:r>
              <a:r>
                <a:rPr lang="en-US" altLang="zh-CN" sz="900" b="1" dirty="0">
                  <a:solidFill>
                    <a:srgbClr val="000000"/>
                  </a:solidFill>
                  <a:cs typeface="Arial" pitchFamily="34" charset="0"/>
                </a:rPr>
                <a:t>bpx10</a:t>
              </a:r>
              <a:r>
                <a:rPr lang="en-US" altLang="zh-CN" sz="900" b="1" baseline="30000" dirty="0">
                  <a:solidFill>
                    <a:srgbClr val="000000"/>
                  </a:solidFill>
                  <a:cs typeface="Arial" pitchFamily="34" charset="0"/>
                </a:rPr>
                <a:t>7</a:t>
              </a:r>
              <a:r>
                <a:rPr lang="en-US" altLang="zh-CN" sz="900" b="1" dirty="0">
                  <a:solidFill>
                    <a:srgbClr val="000000"/>
                  </a:solidFill>
                  <a:cs typeface="Arial" pitchFamily="34" charset="0"/>
                </a:rPr>
                <a:t>)</a:t>
              </a:r>
              <a:endParaRPr lang="zh-CN" altLang="zh-CN" sz="900" b="1" dirty="0">
                <a:cs typeface="Arial" pitchFamily="34" charset="0"/>
              </a:endParaRPr>
            </a:p>
          </p:txBody>
        </p:sp>
        <p:sp>
          <p:nvSpPr>
            <p:cNvPr id="93" name="Line 35"/>
            <p:cNvSpPr>
              <a:spLocks noChangeShapeType="1"/>
            </p:cNvSpPr>
            <p:nvPr/>
          </p:nvSpPr>
          <p:spPr bwMode="auto">
            <a:xfrm flipH="1">
              <a:off x="5745211" y="7515593"/>
              <a:ext cx="508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Line 36"/>
            <p:cNvSpPr>
              <a:spLocks noChangeShapeType="1"/>
            </p:cNvSpPr>
            <p:nvPr/>
          </p:nvSpPr>
          <p:spPr bwMode="auto">
            <a:xfrm flipH="1">
              <a:off x="5745211" y="6947638"/>
              <a:ext cx="508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8"/>
            <p:cNvSpPr>
              <a:spLocks noChangeArrowheads="1"/>
            </p:cNvSpPr>
            <p:nvPr/>
          </p:nvSpPr>
          <p:spPr bwMode="auto">
            <a:xfrm>
              <a:off x="5565702" y="8007305"/>
              <a:ext cx="1603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5.0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6" name="Rectangle 39"/>
            <p:cNvSpPr>
              <a:spLocks noChangeArrowheads="1"/>
            </p:cNvSpPr>
            <p:nvPr/>
          </p:nvSpPr>
          <p:spPr bwMode="auto">
            <a:xfrm>
              <a:off x="5506368" y="7443326"/>
              <a:ext cx="2244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r>
                <a:rPr kumimoji="0" lang="en-US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7" name="Rectangle 40"/>
            <p:cNvSpPr>
              <a:spLocks noChangeArrowheads="1"/>
            </p:cNvSpPr>
            <p:nvPr/>
          </p:nvSpPr>
          <p:spPr bwMode="auto">
            <a:xfrm>
              <a:off x="5506368" y="6876033"/>
              <a:ext cx="2244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itchFamily="34" charset="0"/>
                </a:rPr>
                <a:t>1</a:t>
              </a:r>
              <a:r>
                <a:rPr kumimoji="0" lang="en-US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itchFamily="34" charset="0"/>
                </a:rPr>
                <a:t>5.0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98" name="Line 34"/>
            <p:cNvSpPr>
              <a:spLocks noChangeShapeType="1"/>
            </p:cNvSpPr>
            <p:nvPr/>
          </p:nvSpPr>
          <p:spPr bwMode="auto">
            <a:xfrm flipH="1">
              <a:off x="5743486" y="8370615"/>
              <a:ext cx="512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Line 35"/>
            <p:cNvSpPr>
              <a:spLocks noChangeShapeType="1"/>
            </p:cNvSpPr>
            <p:nvPr/>
          </p:nvSpPr>
          <p:spPr bwMode="auto">
            <a:xfrm flipH="1">
              <a:off x="5743486" y="7807297"/>
              <a:ext cx="512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Line 36"/>
            <p:cNvSpPr>
              <a:spLocks noChangeShapeType="1"/>
            </p:cNvSpPr>
            <p:nvPr/>
          </p:nvSpPr>
          <p:spPr bwMode="auto">
            <a:xfrm flipH="1">
              <a:off x="5743486" y="7239342"/>
              <a:ext cx="512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8"/>
            <p:cNvSpPr>
              <a:spLocks noChangeArrowheads="1"/>
            </p:cNvSpPr>
            <p:nvPr/>
          </p:nvSpPr>
          <p:spPr bwMode="auto">
            <a:xfrm>
              <a:off x="5565646" y="8307068"/>
              <a:ext cx="1603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9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2.5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2" name="Rectangle 39"/>
            <p:cNvSpPr>
              <a:spLocks noChangeArrowheads="1"/>
            </p:cNvSpPr>
            <p:nvPr/>
          </p:nvSpPr>
          <p:spPr bwMode="auto">
            <a:xfrm>
              <a:off x="5565646" y="7743088"/>
              <a:ext cx="1603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9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7.5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3" name="Rectangle 40"/>
            <p:cNvSpPr>
              <a:spLocks noChangeArrowheads="1"/>
            </p:cNvSpPr>
            <p:nvPr/>
          </p:nvSpPr>
          <p:spPr bwMode="auto">
            <a:xfrm>
              <a:off x="5506570" y="7175795"/>
              <a:ext cx="2244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r>
                <a:rPr kumimoji="0" lang="en-US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2.5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4" name="Line 34"/>
            <p:cNvSpPr>
              <a:spLocks noChangeShapeType="1"/>
            </p:cNvSpPr>
            <p:nvPr/>
          </p:nvSpPr>
          <p:spPr bwMode="auto">
            <a:xfrm flipH="1">
              <a:off x="5743486" y="8649205"/>
              <a:ext cx="512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38"/>
            <p:cNvSpPr>
              <a:spLocks noChangeArrowheads="1"/>
            </p:cNvSpPr>
            <p:nvPr/>
          </p:nvSpPr>
          <p:spPr bwMode="auto">
            <a:xfrm>
              <a:off x="5574697" y="8585658"/>
              <a:ext cx="1603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9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0.0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6" name="Line 36"/>
            <p:cNvSpPr>
              <a:spLocks noChangeShapeType="1"/>
            </p:cNvSpPr>
            <p:nvPr/>
          </p:nvSpPr>
          <p:spPr bwMode="auto">
            <a:xfrm flipH="1">
              <a:off x="5745069" y="6666825"/>
              <a:ext cx="508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1" dirty="0"/>
            </a:p>
          </p:txBody>
        </p:sp>
        <p:sp>
          <p:nvSpPr>
            <p:cNvPr id="107" name="Rectangle 40"/>
            <p:cNvSpPr>
              <a:spLocks noChangeArrowheads="1"/>
            </p:cNvSpPr>
            <p:nvPr/>
          </p:nvSpPr>
          <p:spPr bwMode="auto">
            <a:xfrm>
              <a:off x="5506226" y="6595220"/>
              <a:ext cx="22442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</a:t>
              </a:r>
              <a:r>
                <a:rPr lang="en-US" altLang="zh-CN" sz="9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7</a:t>
              </a:r>
              <a:r>
                <a:rPr kumimoji="0" lang="en-US" altLang="zh-CN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.5</a:t>
              </a:r>
              <a:endParaRPr kumimoji="0" lang="zh-CN" altLang="zh-CN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8" name="Line 35"/>
            <p:cNvSpPr>
              <a:spLocks noChangeShapeType="1"/>
            </p:cNvSpPr>
            <p:nvPr/>
          </p:nvSpPr>
          <p:spPr bwMode="auto">
            <a:xfrm flipH="1">
              <a:off x="5743486" y="8078759"/>
              <a:ext cx="51258" cy="0"/>
            </a:xfrm>
            <a:prstGeom prst="line">
              <a:avLst/>
            </a:prstGeom>
            <a:noFill/>
            <a:ln w="25400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8AEE63C-944A-4823-97B5-7B4EFBD27A37}"/>
              </a:ext>
            </a:extLst>
          </p:cNvPr>
          <p:cNvSpPr/>
          <p:nvPr/>
        </p:nvSpPr>
        <p:spPr>
          <a:xfrm>
            <a:off x="5891989" y="6542530"/>
            <a:ext cx="134338" cy="128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79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67</Words>
  <Application>Microsoft Office PowerPoint</Application>
  <PresentationFormat>自定义</PresentationFormat>
  <Paragraphs>31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ccm</cp:lastModifiedBy>
  <cp:revision>158</cp:revision>
  <dcterms:created xsi:type="dcterms:W3CDTF">2017-07-18T13:30:22Z</dcterms:created>
  <dcterms:modified xsi:type="dcterms:W3CDTF">2018-07-01T13:11:02Z</dcterms:modified>
</cp:coreProperties>
</file>