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9" r:id="rId2"/>
  </p:sldIdLst>
  <p:sldSz cx="9359900" cy="14400213"/>
  <p:notesSz cx="7099300" cy="10234613"/>
  <p:defaultTextStyle>
    <a:defPPr>
      <a:defRPr lang="zh-CN"/>
    </a:defPPr>
    <a:lvl1pPr marL="0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1pPr>
    <a:lvl2pPr marL="549783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2pPr>
    <a:lvl3pPr marL="1099566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3pPr>
    <a:lvl4pPr marL="1649349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4pPr>
    <a:lvl5pPr marL="2199132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5pPr>
    <a:lvl6pPr marL="2748915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6pPr>
    <a:lvl7pPr marL="3298698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7pPr>
    <a:lvl8pPr marL="3848481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8pPr>
    <a:lvl9pPr marL="4398264" algn="l" defTabSz="1099566" rtl="0" eaLnBrk="1" latinLnBrk="0" hangingPunct="1">
      <a:defRPr sz="21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22" userDrawn="1">
          <p15:clr>
            <a:srgbClr val="A4A3A4"/>
          </p15:clr>
        </p15:guide>
        <p15:guide id="2" pos="3492" userDrawn="1">
          <p15:clr>
            <a:srgbClr val="A4A3A4"/>
          </p15:clr>
        </p15:guide>
        <p15:guide id="3" pos="181" userDrawn="1">
          <p15:clr>
            <a:srgbClr val="A4A3A4"/>
          </p15:clr>
        </p15:guide>
        <p15:guide id="4" pos="3674" userDrawn="1">
          <p15:clr>
            <a:srgbClr val="A4A3A4"/>
          </p15:clr>
        </p15:guide>
        <p15:guide id="5" orient="horz" pos="1995" userDrawn="1">
          <p15:clr>
            <a:srgbClr val="A4A3A4"/>
          </p15:clr>
        </p15:guide>
        <p15:guide id="6" orient="horz" pos="3946" userDrawn="1">
          <p15:clr>
            <a:srgbClr val="A4A3A4"/>
          </p15:clr>
        </p15:guide>
        <p15:guide id="7" pos="6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BEBE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848" y="-1110"/>
      </p:cViewPr>
      <p:guideLst>
        <p:guide orient="horz" pos="6622"/>
        <p:guide pos="3492"/>
        <p:guide pos="181"/>
        <p:guide pos="3674"/>
        <p:guide orient="horz" pos="1995"/>
        <p:guide orient="horz" pos="3946"/>
        <p:guide pos="6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cm\Desktop\sex-biased%20all%20analysis\0128analysis\tcga\functional%20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cm\Desktop\sex-biased%20all%20analysis\0128analysis\tcga\functional%20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1031386123042608"/>
          <c:y val="6.8875610749263363E-2"/>
          <c:w val="0.26879192355250575"/>
          <c:h val="0.7901277960514390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HMDD_graph!$C$36</c:f>
              <c:strCache>
                <c:ptCount val="1"/>
                <c:pt idx="0">
                  <c:v>MmiR</c:v>
                </c:pt>
              </c:strCache>
            </c:strRef>
          </c:tx>
          <c:spPr>
            <a:solidFill>
              <a:srgbClr val="4A8522"/>
            </a:solidFill>
            <a:ln>
              <a:noFill/>
            </a:ln>
            <a:effectLst/>
          </c:spPr>
          <c:invertIfNegative val="0"/>
          <c:cat>
            <c:strRef>
              <c:f>HMDD_graph!$A$37:$A$57</c:f>
              <c:strCache>
                <c:ptCount val="21"/>
                <c:pt idx="0">
                  <c:v>Carcinoma, colon (41)</c:v>
                </c:pt>
                <c:pt idx="1">
                  <c:v>Carcinoma, prostate(down) (22)</c:v>
                </c:pt>
                <c:pt idx="2">
                  <c:v>Carcinoma, breast (43)</c:v>
                </c:pt>
                <c:pt idx="3">
                  <c:v>Carcinoma, lung. non-small-cell (34)</c:v>
                </c:pt>
                <c:pt idx="4">
                  <c:v>Carcinoma, prostate (34)</c:v>
                </c:pt>
                <c:pt idx="5">
                  <c:v>Carcinoma, cervical (22)</c:v>
                </c:pt>
                <c:pt idx="6">
                  <c:v>Carcinoma, renal cell, clear-cell (15)</c:v>
                </c:pt>
                <c:pt idx="7">
                  <c:v>Pancreatic neoplasms (21)</c:v>
                </c:pt>
                <c:pt idx="8">
                  <c:v>Breast neoplasms (31)</c:v>
                </c:pt>
                <c:pt idx="9">
                  <c:v>Systemic lupus erythematosus (18)</c:v>
                </c:pt>
                <c:pt idx="10">
                  <c:v>Carcinoma, colon (36)</c:v>
                </c:pt>
                <c:pt idx="11">
                  <c:v>Carcinoma, lung non-small-cell (32)</c:v>
                </c:pt>
                <c:pt idx="12">
                  <c:v>Neoplasms, unspecific (24)</c:v>
                </c:pt>
                <c:pt idx="13">
                  <c:v>Carcinoma, breast (39)</c:v>
                </c:pt>
                <c:pt idx="14">
                  <c:v>Gastric neoplasms (30)</c:v>
                </c:pt>
                <c:pt idx="15">
                  <c:v>Ovarian neoplasms (25)</c:v>
                </c:pt>
                <c:pt idx="16">
                  <c:v>Lung neoplasms (28)</c:v>
                </c:pt>
                <c:pt idx="17">
                  <c:v>Melanoma (32)</c:v>
                </c:pt>
                <c:pt idx="18">
                  <c:v>Carcinoma, hepatocellular (45)</c:v>
                </c:pt>
                <c:pt idx="19">
                  <c:v>Colon neoplasms (34)</c:v>
                </c:pt>
                <c:pt idx="20">
                  <c:v>Carcinoma, renal cell (31)</c:v>
                </c:pt>
              </c:strCache>
            </c:strRef>
          </c:cat>
          <c:val>
            <c:numRef>
              <c:f>HMDD_graph!$C$37:$C$57</c:f>
              <c:numCache>
                <c:formatCode>General</c:formatCode>
                <c:ptCount val="21"/>
                <c:pt idx="5">
                  <c:v>5.4122890349810886</c:v>
                </c:pt>
                <c:pt idx="6">
                  <c:v>5.5767541260631921</c:v>
                </c:pt>
                <c:pt idx="7">
                  <c:v>5.7189666327522728</c:v>
                </c:pt>
                <c:pt idx="8">
                  <c:v>6.1090204030103115</c:v>
                </c:pt>
                <c:pt idx="9">
                  <c:v>6.5316526695878423</c:v>
                </c:pt>
                <c:pt idx="10">
                  <c:v>6.5331323796458909</c:v>
                </c:pt>
                <c:pt idx="11">
                  <c:v>6.7121982700697735</c:v>
                </c:pt>
                <c:pt idx="12">
                  <c:v>6.8761483590329142</c:v>
                </c:pt>
                <c:pt idx="13">
                  <c:v>6.991399828238082</c:v>
                </c:pt>
                <c:pt idx="14">
                  <c:v>7.2716462179787715</c:v>
                </c:pt>
                <c:pt idx="15">
                  <c:v>7.6861327796308467</c:v>
                </c:pt>
                <c:pt idx="16">
                  <c:v>8.4341521813264819</c:v>
                </c:pt>
                <c:pt idx="17">
                  <c:v>8.9208187539523749</c:v>
                </c:pt>
                <c:pt idx="18">
                  <c:v>9.9586073148417746</c:v>
                </c:pt>
                <c:pt idx="19">
                  <c:v>10.29929628285498</c:v>
                </c:pt>
                <c:pt idx="20">
                  <c:v>10.30189945437661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1A-43B0-B278-A42A914626BF}"/>
            </c:ext>
          </c:extLst>
        </c:ser>
        <c:ser>
          <c:idx val="0"/>
          <c:order val="1"/>
          <c:tx>
            <c:strRef>
              <c:f>HMDD_graph!$B$36</c:f>
              <c:strCache>
                <c:ptCount val="1"/>
                <c:pt idx="0">
                  <c:v>FmiR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HMDD_graph!$A$37:$A$57</c:f>
              <c:strCache>
                <c:ptCount val="21"/>
                <c:pt idx="0">
                  <c:v>Carcinoma, colon (41)</c:v>
                </c:pt>
                <c:pt idx="1">
                  <c:v>Carcinoma, prostate(down) (22)</c:v>
                </c:pt>
                <c:pt idx="2">
                  <c:v>Carcinoma, breast (43)</c:v>
                </c:pt>
                <c:pt idx="3">
                  <c:v>Carcinoma, lung. non-small-cell (34)</c:v>
                </c:pt>
                <c:pt idx="4">
                  <c:v>Carcinoma, prostate (34)</c:v>
                </c:pt>
                <c:pt idx="5">
                  <c:v>Carcinoma, cervical (22)</c:v>
                </c:pt>
                <c:pt idx="6">
                  <c:v>Carcinoma, renal cell, clear-cell (15)</c:v>
                </c:pt>
                <c:pt idx="7">
                  <c:v>Pancreatic neoplasms (21)</c:v>
                </c:pt>
                <c:pt idx="8">
                  <c:v>Breast neoplasms (31)</c:v>
                </c:pt>
                <c:pt idx="9">
                  <c:v>Systemic lupus erythematosus (18)</c:v>
                </c:pt>
                <c:pt idx="10">
                  <c:v>Carcinoma, colon (36)</c:v>
                </c:pt>
                <c:pt idx="11">
                  <c:v>Carcinoma, lung non-small-cell (32)</c:v>
                </c:pt>
                <c:pt idx="12">
                  <c:v>Neoplasms, unspecific (24)</c:v>
                </c:pt>
                <c:pt idx="13">
                  <c:v>Carcinoma, breast (39)</c:v>
                </c:pt>
                <c:pt idx="14">
                  <c:v>Gastric neoplasms (30)</c:v>
                </c:pt>
                <c:pt idx="15">
                  <c:v>Ovarian neoplasms (25)</c:v>
                </c:pt>
                <c:pt idx="16">
                  <c:v>Lung neoplasms (28)</c:v>
                </c:pt>
                <c:pt idx="17">
                  <c:v>Melanoma (32)</c:v>
                </c:pt>
                <c:pt idx="18">
                  <c:v>Carcinoma, hepatocellular (45)</c:v>
                </c:pt>
                <c:pt idx="19">
                  <c:v>Colon neoplasms (34)</c:v>
                </c:pt>
                <c:pt idx="20">
                  <c:v>Carcinoma, renal cell (31)</c:v>
                </c:pt>
              </c:strCache>
            </c:strRef>
          </c:cat>
          <c:val>
            <c:numRef>
              <c:f>HMDD_graph!$B$37:$B$57</c:f>
              <c:numCache>
                <c:formatCode>General</c:formatCode>
                <c:ptCount val="21"/>
                <c:pt idx="0">
                  <c:v>6.1209041204999268</c:v>
                </c:pt>
                <c:pt idx="1">
                  <c:v>5.7986028756795482</c:v>
                </c:pt>
                <c:pt idx="2">
                  <c:v>5.7825160557860933</c:v>
                </c:pt>
                <c:pt idx="3">
                  <c:v>5.4881166390211256</c:v>
                </c:pt>
                <c:pt idx="4">
                  <c:v>5.414539270491499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1A-43B0-B278-A42A914626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37907168"/>
        <c:axId val="337903808"/>
      </c:barChart>
      <c:catAx>
        <c:axId val="3379071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337903808"/>
        <c:crosses val="autoZero"/>
        <c:auto val="1"/>
        <c:lblAlgn val="ctr"/>
        <c:lblOffset val="100"/>
        <c:noMultiLvlLbl val="0"/>
      </c:catAx>
      <c:valAx>
        <c:axId val="337903808"/>
        <c:scaling>
          <c:orientation val="minMax"/>
          <c:max val="12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00" b="1" i="0" kern="1200" baseline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-Log</a:t>
                </a:r>
                <a:r>
                  <a:rPr lang="en-US" altLang="zh-CN" sz="1100" b="1" i="0" kern="1200" baseline="-250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10 </a:t>
                </a:r>
                <a:r>
                  <a:rPr lang="en-US" altLang="zh-CN" sz="1000" b="1" i="0" kern="1200" baseline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zh-CN" sz="1000" b="1" i="1" kern="1200" baseline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zh-CN" sz="1000" b="1" i="0" kern="1200" baseline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value)</a:t>
                </a:r>
                <a:endParaRPr lang="zh-CN" altLang="zh-CN" sz="1000" b="1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337907168"/>
        <c:crosses val="autoZero"/>
        <c:crossBetween val="between"/>
        <c:majorUnit val="3"/>
        <c:minorUnit val="1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8711413801800647"/>
          <c:y val="0.11982655209437688"/>
          <c:w val="0.20543640988175618"/>
          <c:h val="0.7407396871515808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function_graph!$D$31</c:f>
              <c:strCache>
                <c:ptCount val="1"/>
                <c:pt idx="0">
                  <c:v>MmiR gene</c:v>
                </c:pt>
              </c:strCache>
            </c:strRef>
          </c:tx>
          <c:spPr>
            <a:solidFill>
              <a:srgbClr val="4A8522"/>
            </a:solidFill>
            <a:ln>
              <a:noFill/>
            </a:ln>
            <a:effectLst/>
          </c:spPr>
          <c:invertIfNegative val="0"/>
          <c:cat>
            <c:strRef>
              <c:f>function_graph!$B$32:$B$47</c:f>
              <c:strCache>
                <c:ptCount val="16"/>
                <c:pt idx="0">
                  <c:v>Inflammation (14)</c:v>
                </c:pt>
                <c:pt idx="1">
                  <c:v>Lipid metabolism (8)</c:v>
                </c:pt>
                <c:pt idx="2">
                  <c:v>Apoptosis (14)</c:v>
                </c:pt>
                <c:pt idx="3">
                  <c:v>Bone regeneration (7)</c:v>
                </c:pt>
                <c:pt idx="4">
                  <c:v>Tumor suppressor mirnas (9)</c:v>
                </c:pt>
                <c:pt idx="5">
                  <c:v>Angiogenesis (9)</c:v>
                </c:pt>
                <c:pt idx="6">
                  <c:v>Adipocyte differentiation (7)</c:v>
                </c:pt>
                <c:pt idx="7">
                  <c:v>Cell proliferation (9)</c:v>
                </c:pt>
                <c:pt idx="8">
                  <c:v>Cell proliferation (11)</c:v>
                </c:pt>
                <c:pt idx="9">
                  <c:v>Angiogenesis (11)</c:v>
                </c:pt>
                <c:pt idx="10">
                  <c:v>Epithelial-to-mesenchymal transition (14)</c:v>
                </c:pt>
                <c:pt idx="11">
                  <c:v>Immune response (14)</c:v>
                </c:pt>
                <c:pt idx="12">
                  <c:v>Inflammation (16)</c:v>
                </c:pt>
                <c:pt idx="13">
                  <c:v>Onco-mirnas (11)</c:v>
                </c:pt>
                <c:pt idx="14">
                  <c:v>Hematopoiesis (12)</c:v>
                </c:pt>
                <c:pt idx="15">
                  <c:v>Cell cycle (17)</c:v>
                </c:pt>
              </c:strCache>
            </c:strRef>
          </c:cat>
          <c:val>
            <c:numRef>
              <c:f>function_graph!$D$32:$D$47</c:f>
              <c:numCache>
                <c:formatCode>General</c:formatCode>
                <c:ptCount val="16"/>
                <c:pt idx="8">
                  <c:v>3.3635121036466344</c:v>
                </c:pt>
                <c:pt idx="9">
                  <c:v>3.5783960731301687</c:v>
                </c:pt>
                <c:pt idx="10">
                  <c:v>4.0893755951107984</c:v>
                </c:pt>
                <c:pt idx="11">
                  <c:v>4.3575354797578782</c:v>
                </c:pt>
                <c:pt idx="12">
                  <c:v>4.419075024324381</c:v>
                </c:pt>
                <c:pt idx="13">
                  <c:v>4.4948500216800937</c:v>
                </c:pt>
                <c:pt idx="14">
                  <c:v>4.8728952016351927</c:v>
                </c:pt>
                <c:pt idx="15">
                  <c:v>6.4685210829577446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5A-41CA-96BA-A5722EEC3556}"/>
            </c:ext>
          </c:extLst>
        </c:ser>
        <c:ser>
          <c:idx val="1"/>
          <c:order val="1"/>
          <c:tx>
            <c:strRef>
              <c:f>function_graph!$C$31</c:f>
              <c:strCache>
                <c:ptCount val="1"/>
                <c:pt idx="0">
                  <c:v>FmiR gene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function_graph!$B$32:$B$47</c:f>
              <c:strCache>
                <c:ptCount val="16"/>
                <c:pt idx="0">
                  <c:v>Inflammation (14)</c:v>
                </c:pt>
                <c:pt idx="1">
                  <c:v>Lipid metabolism (8)</c:v>
                </c:pt>
                <c:pt idx="2">
                  <c:v>Apoptosis (14)</c:v>
                </c:pt>
                <c:pt idx="3">
                  <c:v>Bone regeneration (7)</c:v>
                </c:pt>
                <c:pt idx="4">
                  <c:v>Tumor suppressor mirnas (9)</c:v>
                </c:pt>
                <c:pt idx="5">
                  <c:v>Angiogenesis (9)</c:v>
                </c:pt>
                <c:pt idx="6">
                  <c:v>Adipocyte differentiation (7)</c:v>
                </c:pt>
                <c:pt idx="7">
                  <c:v>Cell proliferation (9)</c:v>
                </c:pt>
                <c:pt idx="8">
                  <c:v>Cell proliferation (11)</c:v>
                </c:pt>
                <c:pt idx="9">
                  <c:v>Angiogenesis (11)</c:v>
                </c:pt>
                <c:pt idx="10">
                  <c:v>Epithelial-to-mesenchymal transition (14)</c:v>
                </c:pt>
                <c:pt idx="11">
                  <c:v>Immune response (14)</c:v>
                </c:pt>
                <c:pt idx="12">
                  <c:v>Inflammation (16)</c:v>
                </c:pt>
                <c:pt idx="13">
                  <c:v>Onco-mirnas (11)</c:v>
                </c:pt>
                <c:pt idx="14">
                  <c:v>Hematopoiesis (12)</c:v>
                </c:pt>
                <c:pt idx="15">
                  <c:v>Cell cycle (17)</c:v>
                </c:pt>
              </c:strCache>
            </c:strRef>
          </c:cat>
          <c:val>
            <c:numRef>
              <c:f>function_graph!$C$32:$C$47</c:f>
              <c:numCache>
                <c:formatCode>General</c:formatCode>
                <c:ptCount val="16"/>
                <c:pt idx="0">
                  <c:v>1.9065783148377649</c:v>
                </c:pt>
                <c:pt idx="1">
                  <c:v>1.7495799976911059</c:v>
                </c:pt>
                <c:pt idx="2">
                  <c:v>1.7375489102695705</c:v>
                </c:pt>
                <c:pt idx="3">
                  <c:v>1.5436339668709569</c:v>
                </c:pt>
                <c:pt idx="4">
                  <c:v>1.4571745730408201</c:v>
                </c:pt>
                <c:pt idx="5">
                  <c:v>1.4571745730408201</c:v>
                </c:pt>
                <c:pt idx="6">
                  <c:v>1.4134126953282451</c:v>
                </c:pt>
                <c:pt idx="7">
                  <c:v>1.3555614105321614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5A-41CA-96BA-A5722EEC3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17120624"/>
        <c:axId val="517121184"/>
      </c:barChart>
      <c:catAx>
        <c:axId val="5171206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just"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517121184"/>
        <c:crosses val="autoZero"/>
        <c:auto val="1"/>
        <c:lblAlgn val="ctr"/>
        <c:lblOffset val="100"/>
        <c:noMultiLvlLbl val="0"/>
      </c:catAx>
      <c:valAx>
        <c:axId val="517121184"/>
        <c:scaling>
          <c:orientation val="minMax"/>
          <c:max val="8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zh-CN" sz="1000" b="1" i="0" kern="1200" baseline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-Log</a:t>
                </a:r>
                <a:r>
                  <a:rPr lang="en-US" altLang="zh-CN" sz="1100" b="1" i="0" kern="1200" baseline="-250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10 </a:t>
                </a:r>
                <a:r>
                  <a:rPr lang="en-US" altLang="zh-CN" sz="1000" b="1" i="0" kern="1200" baseline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zh-CN" sz="1000" b="1" i="1" kern="1200" baseline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zh-CN" sz="1000" b="1" i="0" kern="1200" baseline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value)</a:t>
                </a:r>
                <a:endParaRPr lang="zh-CN" altLang="zh-CN" sz="1000" b="1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517120624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75595727485506981"/>
          <c:y val="0.74455639580536248"/>
          <c:w val="0.13296153040301145"/>
          <c:h val="9.02741268444041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+mn-ea"/>
              <a:cs typeface="Arial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7A836-E678-40BB-8945-3FE616D06AF2}" type="datetimeFigureOut">
              <a:rPr lang="zh-CN" altLang="en-US" smtClean="0"/>
              <a:t>2018/7/1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288" y="1279525"/>
            <a:ext cx="22447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A21C4-9269-4B71-92A1-A9A9CFAC6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05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A21C4-9269-4B71-92A1-A9A9CFAC6E3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00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01994" y="4473402"/>
            <a:ext cx="7955915" cy="308671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03985" y="8160122"/>
            <a:ext cx="6551930" cy="36800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8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6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5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3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92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90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9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7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089445" y="833345"/>
            <a:ext cx="1579484" cy="1774692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0997" y="833345"/>
            <a:ext cx="4582452" cy="1774692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9368" y="9253473"/>
            <a:ext cx="7955915" cy="2860042"/>
          </a:xfrm>
        </p:spPr>
        <p:txBody>
          <a:bodyPr anchor="t"/>
          <a:lstStyle>
            <a:lvl1pPr algn="l">
              <a:defRPr sz="4361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39368" y="6103426"/>
            <a:ext cx="7955915" cy="3150046"/>
          </a:xfrm>
        </p:spPr>
        <p:txBody>
          <a:bodyPr anchor="b"/>
          <a:lstStyle>
            <a:lvl1pPr marL="0" indent="0">
              <a:buNone/>
              <a:defRPr sz="2180">
                <a:solidFill>
                  <a:schemeClr val="tx1">
                    <a:tint val="75000"/>
                  </a:schemeClr>
                </a:solidFill>
              </a:defRPr>
            </a:lvl1pPr>
            <a:lvl2pPr marL="498439" indent="0">
              <a:buNone/>
              <a:defRPr sz="1962">
                <a:solidFill>
                  <a:schemeClr val="tx1">
                    <a:tint val="75000"/>
                  </a:schemeClr>
                </a:solidFill>
              </a:defRPr>
            </a:lvl2pPr>
            <a:lvl3pPr marL="996879" indent="0">
              <a:buNone/>
              <a:defRPr sz="1744">
                <a:solidFill>
                  <a:schemeClr val="tx1">
                    <a:tint val="75000"/>
                  </a:schemeClr>
                </a:solidFill>
              </a:defRPr>
            </a:lvl3pPr>
            <a:lvl4pPr marL="1495318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4pPr>
            <a:lvl5pPr marL="1993758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5pPr>
            <a:lvl6pPr marL="2492197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6pPr>
            <a:lvl7pPr marL="2990637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7pPr>
            <a:lvl8pPr marL="3489076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8pPr>
            <a:lvl9pPr marL="3987516" indent="0">
              <a:buNone/>
              <a:defRPr sz="152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50998" y="4853407"/>
            <a:ext cx="3080967" cy="13726870"/>
          </a:xfrm>
        </p:spPr>
        <p:txBody>
          <a:bodyPr/>
          <a:lstStyle>
            <a:lvl1pPr>
              <a:defRPr sz="3053"/>
            </a:lvl1pPr>
            <a:lvl2pPr>
              <a:defRPr sz="2616"/>
            </a:lvl2pPr>
            <a:lvl3pPr>
              <a:defRPr sz="2180"/>
            </a:lvl3pPr>
            <a:lvl4pPr>
              <a:defRPr sz="1962"/>
            </a:lvl4pPr>
            <a:lvl5pPr>
              <a:defRPr sz="1962"/>
            </a:lvl5pPr>
            <a:lvl6pPr>
              <a:defRPr sz="1962"/>
            </a:lvl6pPr>
            <a:lvl7pPr>
              <a:defRPr sz="1962"/>
            </a:lvl7pPr>
            <a:lvl8pPr>
              <a:defRPr sz="1962"/>
            </a:lvl8pPr>
            <a:lvl9pPr>
              <a:defRPr sz="196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87963" y="4853407"/>
            <a:ext cx="3080967" cy="13726870"/>
          </a:xfrm>
        </p:spPr>
        <p:txBody>
          <a:bodyPr/>
          <a:lstStyle>
            <a:lvl1pPr>
              <a:defRPr sz="3053"/>
            </a:lvl1pPr>
            <a:lvl2pPr>
              <a:defRPr sz="2616"/>
            </a:lvl2pPr>
            <a:lvl3pPr>
              <a:defRPr sz="2180"/>
            </a:lvl3pPr>
            <a:lvl4pPr>
              <a:defRPr sz="1962"/>
            </a:lvl4pPr>
            <a:lvl5pPr>
              <a:defRPr sz="1962"/>
            </a:lvl5pPr>
            <a:lvl6pPr>
              <a:defRPr sz="1962"/>
            </a:lvl6pPr>
            <a:lvl7pPr>
              <a:defRPr sz="1962"/>
            </a:lvl7pPr>
            <a:lvl8pPr>
              <a:defRPr sz="1962"/>
            </a:lvl8pPr>
            <a:lvl9pPr>
              <a:defRPr sz="196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95" y="576677"/>
            <a:ext cx="8423910" cy="240003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97" y="3223383"/>
            <a:ext cx="4135581" cy="1343352"/>
          </a:xfrm>
        </p:spPr>
        <p:txBody>
          <a:bodyPr anchor="b"/>
          <a:lstStyle>
            <a:lvl1pPr marL="0" indent="0">
              <a:buNone/>
              <a:defRPr sz="2616" b="1"/>
            </a:lvl1pPr>
            <a:lvl2pPr marL="498439" indent="0">
              <a:buNone/>
              <a:defRPr sz="2180" b="1"/>
            </a:lvl2pPr>
            <a:lvl3pPr marL="996879" indent="0">
              <a:buNone/>
              <a:defRPr sz="1962" b="1"/>
            </a:lvl3pPr>
            <a:lvl4pPr marL="1495318" indent="0">
              <a:buNone/>
              <a:defRPr sz="1744" b="1"/>
            </a:lvl4pPr>
            <a:lvl5pPr marL="1993758" indent="0">
              <a:buNone/>
              <a:defRPr sz="1744" b="1"/>
            </a:lvl5pPr>
            <a:lvl6pPr marL="2492197" indent="0">
              <a:buNone/>
              <a:defRPr sz="1744" b="1"/>
            </a:lvl6pPr>
            <a:lvl7pPr marL="2990637" indent="0">
              <a:buNone/>
              <a:defRPr sz="1744" b="1"/>
            </a:lvl7pPr>
            <a:lvl8pPr marL="3489076" indent="0">
              <a:buNone/>
              <a:defRPr sz="1744" b="1"/>
            </a:lvl8pPr>
            <a:lvl9pPr marL="3987516" indent="0">
              <a:buNone/>
              <a:defRPr sz="174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97" y="4566734"/>
            <a:ext cx="4135581" cy="8296790"/>
          </a:xfrm>
        </p:spPr>
        <p:txBody>
          <a:bodyPr/>
          <a:lstStyle>
            <a:lvl1pPr>
              <a:defRPr sz="2616"/>
            </a:lvl1pPr>
            <a:lvl2pPr>
              <a:defRPr sz="2180"/>
            </a:lvl2pPr>
            <a:lvl3pPr>
              <a:defRPr sz="1962"/>
            </a:lvl3pPr>
            <a:lvl4pPr>
              <a:defRPr sz="1744"/>
            </a:lvl4pPr>
            <a:lvl5pPr>
              <a:defRPr sz="1744"/>
            </a:lvl5pPr>
            <a:lvl6pPr>
              <a:defRPr sz="1744"/>
            </a:lvl6pPr>
            <a:lvl7pPr>
              <a:defRPr sz="1744"/>
            </a:lvl7pPr>
            <a:lvl8pPr>
              <a:defRPr sz="1744"/>
            </a:lvl8pPr>
            <a:lvl9pPr>
              <a:defRPr sz="174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54701" y="3223383"/>
            <a:ext cx="4137205" cy="1343352"/>
          </a:xfrm>
        </p:spPr>
        <p:txBody>
          <a:bodyPr anchor="b"/>
          <a:lstStyle>
            <a:lvl1pPr marL="0" indent="0">
              <a:buNone/>
              <a:defRPr sz="2616" b="1"/>
            </a:lvl1pPr>
            <a:lvl2pPr marL="498439" indent="0">
              <a:buNone/>
              <a:defRPr sz="2180" b="1"/>
            </a:lvl2pPr>
            <a:lvl3pPr marL="996879" indent="0">
              <a:buNone/>
              <a:defRPr sz="1962" b="1"/>
            </a:lvl3pPr>
            <a:lvl4pPr marL="1495318" indent="0">
              <a:buNone/>
              <a:defRPr sz="1744" b="1"/>
            </a:lvl4pPr>
            <a:lvl5pPr marL="1993758" indent="0">
              <a:buNone/>
              <a:defRPr sz="1744" b="1"/>
            </a:lvl5pPr>
            <a:lvl6pPr marL="2492197" indent="0">
              <a:buNone/>
              <a:defRPr sz="1744" b="1"/>
            </a:lvl6pPr>
            <a:lvl7pPr marL="2990637" indent="0">
              <a:buNone/>
              <a:defRPr sz="1744" b="1"/>
            </a:lvl7pPr>
            <a:lvl8pPr marL="3489076" indent="0">
              <a:buNone/>
              <a:defRPr sz="1744" b="1"/>
            </a:lvl8pPr>
            <a:lvl9pPr marL="3987516" indent="0">
              <a:buNone/>
              <a:defRPr sz="174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54701" y="4566734"/>
            <a:ext cx="4137205" cy="8296790"/>
          </a:xfrm>
        </p:spPr>
        <p:txBody>
          <a:bodyPr/>
          <a:lstStyle>
            <a:lvl1pPr>
              <a:defRPr sz="2616"/>
            </a:lvl1pPr>
            <a:lvl2pPr>
              <a:defRPr sz="2180"/>
            </a:lvl2pPr>
            <a:lvl3pPr>
              <a:defRPr sz="1962"/>
            </a:lvl3pPr>
            <a:lvl4pPr>
              <a:defRPr sz="1744"/>
            </a:lvl4pPr>
            <a:lvl5pPr>
              <a:defRPr sz="1744"/>
            </a:lvl5pPr>
            <a:lvl6pPr>
              <a:defRPr sz="1744"/>
            </a:lvl6pPr>
            <a:lvl7pPr>
              <a:defRPr sz="1744"/>
            </a:lvl7pPr>
            <a:lvl8pPr>
              <a:defRPr sz="1744"/>
            </a:lvl8pPr>
            <a:lvl9pPr>
              <a:defRPr sz="174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97" y="573343"/>
            <a:ext cx="3079343" cy="2440036"/>
          </a:xfrm>
        </p:spPr>
        <p:txBody>
          <a:bodyPr anchor="b"/>
          <a:lstStyle>
            <a:lvl1pPr algn="l">
              <a:defRPr sz="218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59462" y="573345"/>
            <a:ext cx="5232445" cy="12290183"/>
          </a:xfrm>
        </p:spPr>
        <p:txBody>
          <a:bodyPr/>
          <a:lstStyle>
            <a:lvl1pPr>
              <a:defRPr sz="3489"/>
            </a:lvl1pPr>
            <a:lvl2pPr>
              <a:defRPr sz="3053"/>
            </a:lvl2pPr>
            <a:lvl3pPr>
              <a:defRPr sz="2616"/>
            </a:lvl3pPr>
            <a:lvl4pPr>
              <a:defRPr sz="2180"/>
            </a:lvl4pPr>
            <a:lvl5pPr>
              <a:defRPr sz="2180"/>
            </a:lvl5pPr>
            <a:lvl6pPr>
              <a:defRPr sz="2180"/>
            </a:lvl6pPr>
            <a:lvl7pPr>
              <a:defRPr sz="2180"/>
            </a:lvl7pPr>
            <a:lvl8pPr>
              <a:defRPr sz="2180"/>
            </a:lvl8pPr>
            <a:lvl9pPr>
              <a:defRPr sz="218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97" y="3013379"/>
            <a:ext cx="3079343" cy="9850147"/>
          </a:xfrm>
        </p:spPr>
        <p:txBody>
          <a:bodyPr/>
          <a:lstStyle>
            <a:lvl1pPr marL="0" indent="0">
              <a:buNone/>
              <a:defRPr sz="1526"/>
            </a:lvl1pPr>
            <a:lvl2pPr marL="498439" indent="0">
              <a:buNone/>
              <a:defRPr sz="1308"/>
            </a:lvl2pPr>
            <a:lvl3pPr marL="996879" indent="0">
              <a:buNone/>
              <a:defRPr sz="1090"/>
            </a:lvl3pPr>
            <a:lvl4pPr marL="1495318" indent="0">
              <a:buNone/>
              <a:defRPr sz="981"/>
            </a:lvl4pPr>
            <a:lvl5pPr marL="1993758" indent="0">
              <a:buNone/>
              <a:defRPr sz="981"/>
            </a:lvl5pPr>
            <a:lvl6pPr marL="2492197" indent="0">
              <a:buNone/>
              <a:defRPr sz="981"/>
            </a:lvl6pPr>
            <a:lvl7pPr marL="2990637" indent="0">
              <a:buNone/>
              <a:defRPr sz="981"/>
            </a:lvl7pPr>
            <a:lvl8pPr marL="3489076" indent="0">
              <a:buNone/>
              <a:defRPr sz="981"/>
            </a:lvl8pPr>
            <a:lvl9pPr marL="3987516" indent="0">
              <a:buNone/>
              <a:defRPr sz="98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34606" y="10080149"/>
            <a:ext cx="5615940" cy="1190020"/>
          </a:xfrm>
        </p:spPr>
        <p:txBody>
          <a:bodyPr anchor="b"/>
          <a:lstStyle>
            <a:lvl1pPr algn="l">
              <a:defRPr sz="218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834606" y="1286685"/>
            <a:ext cx="5615940" cy="8640128"/>
          </a:xfrm>
        </p:spPr>
        <p:txBody>
          <a:bodyPr/>
          <a:lstStyle>
            <a:lvl1pPr marL="0" indent="0">
              <a:buNone/>
              <a:defRPr sz="3489"/>
            </a:lvl1pPr>
            <a:lvl2pPr marL="498439" indent="0">
              <a:buNone/>
              <a:defRPr sz="3053"/>
            </a:lvl2pPr>
            <a:lvl3pPr marL="996879" indent="0">
              <a:buNone/>
              <a:defRPr sz="2616"/>
            </a:lvl3pPr>
            <a:lvl4pPr marL="1495318" indent="0">
              <a:buNone/>
              <a:defRPr sz="2180"/>
            </a:lvl4pPr>
            <a:lvl5pPr marL="1993758" indent="0">
              <a:buNone/>
              <a:defRPr sz="2180"/>
            </a:lvl5pPr>
            <a:lvl6pPr marL="2492197" indent="0">
              <a:buNone/>
              <a:defRPr sz="2180"/>
            </a:lvl6pPr>
            <a:lvl7pPr marL="2990637" indent="0">
              <a:buNone/>
              <a:defRPr sz="2180"/>
            </a:lvl7pPr>
            <a:lvl8pPr marL="3489076" indent="0">
              <a:buNone/>
              <a:defRPr sz="2180"/>
            </a:lvl8pPr>
            <a:lvl9pPr marL="3987516" indent="0">
              <a:buNone/>
              <a:defRPr sz="218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34606" y="11270170"/>
            <a:ext cx="5615940" cy="1690023"/>
          </a:xfrm>
        </p:spPr>
        <p:txBody>
          <a:bodyPr/>
          <a:lstStyle>
            <a:lvl1pPr marL="0" indent="0">
              <a:buNone/>
              <a:defRPr sz="1526"/>
            </a:lvl1pPr>
            <a:lvl2pPr marL="498439" indent="0">
              <a:buNone/>
              <a:defRPr sz="1308"/>
            </a:lvl2pPr>
            <a:lvl3pPr marL="996879" indent="0">
              <a:buNone/>
              <a:defRPr sz="1090"/>
            </a:lvl3pPr>
            <a:lvl4pPr marL="1495318" indent="0">
              <a:buNone/>
              <a:defRPr sz="981"/>
            </a:lvl4pPr>
            <a:lvl5pPr marL="1993758" indent="0">
              <a:buNone/>
              <a:defRPr sz="981"/>
            </a:lvl5pPr>
            <a:lvl6pPr marL="2492197" indent="0">
              <a:buNone/>
              <a:defRPr sz="981"/>
            </a:lvl6pPr>
            <a:lvl7pPr marL="2990637" indent="0">
              <a:buNone/>
              <a:defRPr sz="981"/>
            </a:lvl7pPr>
            <a:lvl8pPr marL="3489076" indent="0">
              <a:buNone/>
              <a:defRPr sz="981"/>
            </a:lvl8pPr>
            <a:lvl9pPr marL="3987516" indent="0">
              <a:buNone/>
              <a:defRPr sz="98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67995" y="576677"/>
            <a:ext cx="8423910" cy="2400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95" y="3360052"/>
            <a:ext cx="8423910" cy="9503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67996" y="13346865"/>
            <a:ext cx="2183977" cy="766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8B756-ECB1-4A80-91ED-52F8A9CA94E5}" type="datetimeFigureOut">
              <a:rPr lang="zh-CN" altLang="en-US" smtClean="0"/>
              <a:pPr/>
              <a:t>2018/7/1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97966" y="13346865"/>
            <a:ext cx="2963968" cy="766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707929" y="13346865"/>
            <a:ext cx="2183977" cy="7666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D5B95-D83A-4108-AA67-5050EAA26B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6879" rtl="0" eaLnBrk="1" latinLnBrk="0" hangingPunct="1">
        <a:spcBef>
          <a:spcPct val="0"/>
        </a:spcBef>
        <a:buNone/>
        <a:defRPr sz="47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830" indent="-373830" algn="l" defTabSz="996879" rtl="0" eaLnBrk="1" latinLnBrk="0" hangingPunct="1">
        <a:spcBef>
          <a:spcPct val="20000"/>
        </a:spcBef>
        <a:buFont typeface="Arial" pitchFamily="34" charset="0"/>
        <a:buChar char="•"/>
        <a:defRPr sz="3489" kern="1200">
          <a:solidFill>
            <a:schemeClr val="tx1"/>
          </a:solidFill>
          <a:latin typeface="+mn-lt"/>
          <a:ea typeface="+mn-ea"/>
          <a:cs typeface="+mn-cs"/>
        </a:defRPr>
      </a:lvl1pPr>
      <a:lvl2pPr marL="809964" indent="-311525" algn="l" defTabSz="996879" rtl="0" eaLnBrk="1" latinLnBrk="0" hangingPunct="1">
        <a:spcBef>
          <a:spcPct val="20000"/>
        </a:spcBef>
        <a:buFont typeface="Arial" pitchFamily="34" charset="0"/>
        <a:buChar char="–"/>
        <a:defRPr sz="3053" kern="1200">
          <a:solidFill>
            <a:schemeClr val="tx1"/>
          </a:solidFill>
          <a:latin typeface="+mn-lt"/>
          <a:ea typeface="+mn-ea"/>
          <a:cs typeface="+mn-cs"/>
        </a:defRPr>
      </a:lvl2pPr>
      <a:lvl3pPr marL="1246099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616" kern="1200">
          <a:solidFill>
            <a:schemeClr val="tx1"/>
          </a:solidFill>
          <a:latin typeface="+mn-lt"/>
          <a:ea typeface="+mn-ea"/>
          <a:cs typeface="+mn-cs"/>
        </a:defRPr>
      </a:lvl3pPr>
      <a:lvl4pPr marL="1744538" indent="-249220" algn="l" defTabSz="996879" rtl="0" eaLnBrk="1" latinLnBrk="0" hangingPunct="1">
        <a:spcBef>
          <a:spcPct val="20000"/>
        </a:spcBef>
        <a:buFont typeface="Arial" pitchFamily="34" charset="0"/>
        <a:buChar char="–"/>
        <a:defRPr sz="2180" kern="1200">
          <a:solidFill>
            <a:schemeClr val="tx1"/>
          </a:solidFill>
          <a:latin typeface="+mn-lt"/>
          <a:ea typeface="+mn-ea"/>
          <a:cs typeface="+mn-cs"/>
        </a:defRPr>
      </a:lvl4pPr>
      <a:lvl5pPr marL="2242977" indent="-249220" algn="l" defTabSz="996879" rtl="0" eaLnBrk="1" latinLnBrk="0" hangingPunct="1">
        <a:spcBef>
          <a:spcPct val="20000"/>
        </a:spcBef>
        <a:buFont typeface="Arial" pitchFamily="34" charset="0"/>
        <a:buChar char="»"/>
        <a:defRPr sz="2180" kern="1200">
          <a:solidFill>
            <a:schemeClr val="tx1"/>
          </a:solidFill>
          <a:latin typeface="+mn-lt"/>
          <a:ea typeface="+mn-ea"/>
          <a:cs typeface="+mn-cs"/>
        </a:defRPr>
      </a:lvl5pPr>
      <a:lvl6pPr marL="2741417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180" kern="1200">
          <a:solidFill>
            <a:schemeClr val="tx1"/>
          </a:solidFill>
          <a:latin typeface="+mn-lt"/>
          <a:ea typeface="+mn-ea"/>
          <a:cs typeface="+mn-cs"/>
        </a:defRPr>
      </a:lvl6pPr>
      <a:lvl7pPr marL="3239856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180" kern="1200">
          <a:solidFill>
            <a:schemeClr val="tx1"/>
          </a:solidFill>
          <a:latin typeface="+mn-lt"/>
          <a:ea typeface="+mn-ea"/>
          <a:cs typeface="+mn-cs"/>
        </a:defRPr>
      </a:lvl7pPr>
      <a:lvl8pPr marL="3738296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180" kern="1200">
          <a:solidFill>
            <a:schemeClr val="tx1"/>
          </a:solidFill>
          <a:latin typeface="+mn-lt"/>
          <a:ea typeface="+mn-ea"/>
          <a:cs typeface="+mn-cs"/>
        </a:defRPr>
      </a:lvl8pPr>
      <a:lvl9pPr marL="4236735" indent="-249220" algn="l" defTabSz="996879" rtl="0" eaLnBrk="1" latinLnBrk="0" hangingPunct="1">
        <a:spcBef>
          <a:spcPct val="20000"/>
        </a:spcBef>
        <a:buFont typeface="Arial" pitchFamily="34" charset="0"/>
        <a:buChar char="•"/>
        <a:defRPr sz="21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1pPr>
      <a:lvl2pPr marL="498439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2pPr>
      <a:lvl3pPr marL="996879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3pPr>
      <a:lvl4pPr marL="1495318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4pPr>
      <a:lvl5pPr marL="1993758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5pPr>
      <a:lvl6pPr marL="2492197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6pPr>
      <a:lvl7pPr marL="2990637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7pPr>
      <a:lvl8pPr marL="3489076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8pPr>
      <a:lvl9pPr marL="3987516" algn="l" defTabSz="996879" rtl="0" eaLnBrk="1" latinLnBrk="0" hangingPunct="1">
        <a:defRPr sz="19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表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0218000"/>
              </p:ext>
            </p:extLst>
          </p:nvPr>
        </p:nvGraphicFramePr>
        <p:xfrm>
          <a:off x="3559188" y="2813800"/>
          <a:ext cx="5544616" cy="4023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9678683"/>
              </p:ext>
            </p:extLst>
          </p:nvPr>
        </p:nvGraphicFramePr>
        <p:xfrm>
          <a:off x="-1440730" y="2591594"/>
          <a:ext cx="628819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5"/>
          <p:cNvSpPr txBox="1"/>
          <p:nvPr/>
        </p:nvSpPr>
        <p:spPr>
          <a:xfrm>
            <a:off x="71438" y="2695540"/>
            <a:ext cx="103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Arial" pitchFamily="34" charset="0"/>
                <a:cs typeface="Arial" pitchFamily="34" charset="0"/>
              </a:rPr>
              <a:t>A</a:t>
            </a:r>
            <a:endParaRPr lang="zh-CN" alt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4463926" y="2699126"/>
            <a:ext cx="1031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Arial" pitchFamily="34" charset="0"/>
                <a:cs typeface="Arial" pitchFamily="34" charset="0"/>
              </a:rPr>
              <a:t>B</a:t>
            </a:r>
            <a:endParaRPr lang="zh-CN" alt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5665" y="2740212"/>
            <a:ext cx="38995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enrichment of sex-biased miRNA genes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35016" y="2740212"/>
            <a:ext cx="37408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Disease enrichment of sex-biased miRNA genes 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220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</TotalTime>
  <Words>27</Words>
  <Application>Microsoft Office PowerPoint</Application>
  <PresentationFormat>自定义</PresentationFormat>
  <Paragraphs>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YUAN ZHOU</cp:lastModifiedBy>
  <cp:revision>153</cp:revision>
  <dcterms:created xsi:type="dcterms:W3CDTF">2017-07-18T13:30:22Z</dcterms:created>
  <dcterms:modified xsi:type="dcterms:W3CDTF">2018-07-01T13:15:21Z</dcterms:modified>
</cp:coreProperties>
</file>