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2" r:id="rId2"/>
    <p:sldId id="266" r:id="rId3"/>
    <p:sldId id="273" r:id="rId4"/>
    <p:sldId id="268" r:id="rId5"/>
  </p:sldIdLst>
  <p:sldSz cx="6858000" cy="9144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24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83" autoAdjust="0"/>
    <p:restoredTop sz="94679" autoAdjust="0"/>
  </p:normalViewPr>
  <p:slideViewPr>
    <p:cSldViewPr>
      <p:cViewPr>
        <p:scale>
          <a:sx n="100" d="100"/>
          <a:sy n="100" d="100"/>
        </p:scale>
        <p:origin x="-2142" y="-78"/>
      </p:cViewPr>
      <p:guideLst>
        <p:guide orient="horz" pos="1824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034734-2F27-4CB6-86B9-37BE516C5D86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160463"/>
            <a:ext cx="2349500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225"/>
            <a:ext cx="5588000" cy="3656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27363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0" y="8818563"/>
            <a:ext cx="3027363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42459-3D3D-488F-A349-43ADE18430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1791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42459-3D3D-488F-A349-43ADE184306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6078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B6C3-AB47-42A4-B3F7-B0280581FC9F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D455-D30B-44EB-9FDE-B45724D0FA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6428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B6C3-AB47-42A4-B3F7-B0280581FC9F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D455-D30B-44EB-9FDE-B45724D0FA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6258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B6C3-AB47-42A4-B3F7-B0280581FC9F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D455-D30B-44EB-9FDE-B45724D0FA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7390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B6C3-AB47-42A4-B3F7-B0280581FC9F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D455-D30B-44EB-9FDE-B45724D0FA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9325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B6C3-AB47-42A4-B3F7-B0280581FC9F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D455-D30B-44EB-9FDE-B45724D0FA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4654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B6C3-AB47-42A4-B3F7-B0280581FC9F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D455-D30B-44EB-9FDE-B45724D0FA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5191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B6C3-AB47-42A4-B3F7-B0280581FC9F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D455-D30B-44EB-9FDE-B45724D0FA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1067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B6C3-AB47-42A4-B3F7-B0280581FC9F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D455-D30B-44EB-9FDE-B45724D0FA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0121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B6C3-AB47-42A4-B3F7-B0280581FC9F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D455-D30B-44EB-9FDE-B45724D0FA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969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B6C3-AB47-42A4-B3F7-B0280581FC9F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D455-D30B-44EB-9FDE-B45724D0FA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761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B6C3-AB47-42A4-B3F7-B0280581FC9F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D455-D30B-44EB-9FDE-B45724D0FA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0698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6B6C3-AB47-42A4-B3F7-B0280581FC9F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8D455-D30B-44EB-9FDE-B45724D0FA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759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-12623" y="0"/>
            <a:ext cx="237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 smtClean="0"/>
              <a:t>Supplemental </a:t>
            </a:r>
            <a:r>
              <a:rPr lang="en-US" sz="1200" dirty="0"/>
              <a:t>F</a:t>
            </a:r>
            <a:r>
              <a:rPr lang="en-US" sz="1200" dirty="0" smtClean="0"/>
              <a:t>igure 1</a:t>
            </a:r>
            <a:endParaRPr lang="en-US" sz="1200" dirty="0"/>
          </a:p>
        </p:txBody>
      </p:sp>
      <p:grpSp>
        <p:nvGrpSpPr>
          <p:cNvPr id="2" name="Group 1"/>
          <p:cNvGrpSpPr/>
          <p:nvPr/>
        </p:nvGrpSpPr>
        <p:grpSpPr>
          <a:xfrm>
            <a:off x="229677" y="875947"/>
            <a:ext cx="1137923" cy="1257654"/>
            <a:chOff x="207876" y="718533"/>
            <a:chExt cx="935124" cy="985124"/>
          </a:xfrm>
        </p:grpSpPr>
        <p:sp>
          <p:nvSpPr>
            <p:cNvPr id="324" name="Rectangle 449"/>
            <p:cNvSpPr>
              <a:spLocks noChangeArrowheads="1"/>
            </p:cNvSpPr>
            <p:nvPr/>
          </p:nvSpPr>
          <p:spPr bwMode="auto">
            <a:xfrm>
              <a:off x="522287" y="1270983"/>
              <a:ext cx="176213" cy="349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450"/>
            <p:cNvSpPr>
              <a:spLocks/>
            </p:cNvSpPr>
            <p:nvPr/>
          </p:nvSpPr>
          <p:spPr bwMode="auto">
            <a:xfrm>
              <a:off x="522287" y="1270983"/>
              <a:ext cx="174625" cy="346075"/>
            </a:xfrm>
            <a:custGeom>
              <a:avLst/>
              <a:gdLst>
                <a:gd name="T0" fmla="*/ 0 w 226"/>
                <a:gd name="T1" fmla="*/ 447 h 447"/>
                <a:gd name="T2" fmla="*/ 0 w 226"/>
                <a:gd name="T3" fmla="*/ 447 h 447"/>
                <a:gd name="T4" fmla="*/ 0 w 226"/>
                <a:gd name="T5" fmla="*/ 0 h 447"/>
                <a:gd name="T6" fmla="*/ 226 w 226"/>
                <a:gd name="T7" fmla="*/ 0 h 447"/>
                <a:gd name="T8" fmla="*/ 226 w 226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447">
                  <a:moveTo>
                    <a:pt x="0" y="447"/>
                  </a:moveTo>
                  <a:lnTo>
                    <a:pt x="0" y="447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26" y="44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451"/>
            <p:cNvSpPr>
              <a:spLocks/>
            </p:cNvSpPr>
            <p:nvPr/>
          </p:nvSpPr>
          <p:spPr bwMode="auto">
            <a:xfrm>
              <a:off x="566737" y="1153508"/>
              <a:ext cx="87313" cy="0"/>
            </a:xfrm>
            <a:custGeom>
              <a:avLst/>
              <a:gdLst>
                <a:gd name="T0" fmla="*/ 0 w 113"/>
                <a:gd name="T1" fmla="*/ 113 w 113"/>
                <a:gd name="T2" fmla="*/ 0 w 1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3"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Line 452"/>
            <p:cNvSpPr>
              <a:spLocks noChangeShapeType="1"/>
            </p:cNvSpPr>
            <p:nvPr/>
          </p:nvSpPr>
          <p:spPr bwMode="auto">
            <a:xfrm>
              <a:off x="609600" y="1153508"/>
              <a:ext cx="0" cy="1206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Rectangle 454"/>
            <p:cNvSpPr>
              <a:spLocks noChangeArrowheads="1"/>
            </p:cNvSpPr>
            <p:nvPr/>
          </p:nvSpPr>
          <p:spPr bwMode="auto">
            <a:xfrm>
              <a:off x="876300" y="1005871"/>
              <a:ext cx="176213" cy="614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455"/>
            <p:cNvSpPr>
              <a:spLocks/>
            </p:cNvSpPr>
            <p:nvPr/>
          </p:nvSpPr>
          <p:spPr bwMode="auto">
            <a:xfrm>
              <a:off x="876300" y="1005871"/>
              <a:ext cx="176213" cy="611188"/>
            </a:xfrm>
            <a:custGeom>
              <a:avLst/>
              <a:gdLst>
                <a:gd name="T0" fmla="*/ 0 w 226"/>
                <a:gd name="T1" fmla="*/ 792 h 792"/>
                <a:gd name="T2" fmla="*/ 0 w 226"/>
                <a:gd name="T3" fmla="*/ 792 h 792"/>
                <a:gd name="T4" fmla="*/ 0 w 226"/>
                <a:gd name="T5" fmla="*/ 0 h 792"/>
                <a:gd name="T6" fmla="*/ 226 w 226"/>
                <a:gd name="T7" fmla="*/ 0 h 792"/>
                <a:gd name="T8" fmla="*/ 226 w 226"/>
                <a:gd name="T9" fmla="*/ 792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792">
                  <a:moveTo>
                    <a:pt x="0" y="792"/>
                  </a:moveTo>
                  <a:lnTo>
                    <a:pt x="0" y="792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26" y="79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456"/>
            <p:cNvSpPr>
              <a:spLocks/>
            </p:cNvSpPr>
            <p:nvPr/>
          </p:nvSpPr>
          <p:spPr bwMode="auto">
            <a:xfrm>
              <a:off x="920750" y="921733"/>
              <a:ext cx="87313" cy="0"/>
            </a:xfrm>
            <a:custGeom>
              <a:avLst/>
              <a:gdLst>
                <a:gd name="T0" fmla="*/ 0 w 113"/>
                <a:gd name="T1" fmla="*/ 113 w 113"/>
                <a:gd name="T2" fmla="*/ 0 w 1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3"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Line 457"/>
            <p:cNvSpPr>
              <a:spLocks noChangeShapeType="1"/>
            </p:cNvSpPr>
            <p:nvPr/>
          </p:nvSpPr>
          <p:spPr bwMode="auto">
            <a:xfrm>
              <a:off x="965200" y="921733"/>
              <a:ext cx="0" cy="1682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458"/>
            <p:cNvSpPr>
              <a:spLocks/>
            </p:cNvSpPr>
            <p:nvPr/>
          </p:nvSpPr>
          <p:spPr bwMode="auto">
            <a:xfrm>
              <a:off x="920750" y="1090008"/>
              <a:ext cx="87313" cy="0"/>
            </a:xfrm>
            <a:custGeom>
              <a:avLst/>
              <a:gdLst>
                <a:gd name="T0" fmla="*/ 0 w 113"/>
                <a:gd name="T1" fmla="*/ 113 w 113"/>
                <a:gd name="T2" fmla="*/ 0 w 1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3"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Line 461"/>
            <p:cNvSpPr>
              <a:spLocks noChangeShapeType="1"/>
            </p:cNvSpPr>
            <p:nvPr/>
          </p:nvSpPr>
          <p:spPr bwMode="auto">
            <a:xfrm>
              <a:off x="433387" y="1620233"/>
              <a:ext cx="7096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Line 462"/>
            <p:cNvSpPr>
              <a:spLocks noChangeShapeType="1"/>
            </p:cNvSpPr>
            <p:nvPr/>
          </p:nvSpPr>
          <p:spPr bwMode="auto">
            <a:xfrm>
              <a:off x="609600" y="1620233"/>
              <a:ext cx="0" cy="238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Line 464"/>
            <p:cNvSpPr>
              <a:spLocks noChangeShapeType="1"/>
            </p:cNvSpPr>
            <p:nvPr/>
          </p:nvSpPr>
          <p:spPr bwMode="auto">
            <a:xfrm>
              <a:off x="965200" y="1620233"/>
              <a:ext cx="0" cy="238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Line 466"/>
            <p:cNvSpPr>
              <a:spLocks noChangeShapeType="1"/>
            </p:cNvSpPr>
            <p:nvPr/>
          </p:nvSpPr>
          <p:spPr bwMode="auto">
            <a:xfrm flipV="1">
              <a:off x="433387" y="756633"/>
              <a:ext cx="0" cy="863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Line 467"/>
            <p:cNvSpPr>
              <a:spLocks noChangeShapeType="1"/>
            </p:cNvSpPr>
            <p:nvPr/>
          </p:nvSpPr>
          <p:spPr bwMode="auto">
            <a:xfrm flipH="1">
              <a:off x="409575" y="1620233"/>
              <a:ext cx="238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Rectangle 468"/>
            <p:cNvSpPr>
              <a:spLocks noChangeArrowheads="1"/>
            </p:cNvSpPr>
            <p:nvPr/>
          </p:nvSpPr>
          <p:spPr bwMode="auto">
            <a:xfrm>
              <a:off x="293601" y="1580546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4" name="Line 469"/>
            <p:cNvSpPr>
              <a:spLocks noChangeShapeType="1"/>
            </p:cNvSpPr>
            <p:nvPr/>
          </p:nvSpPr>
          <p:spPr bwMode="auto">
            <a:xfrm flipH="1">
              <a:off x="409575" y="1447196"/>
              <a:ext cx="238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Rectangle 470"/>
            <p:cNvSpPr>
              <a:spLocks noChangeArrowheads="1"/>
            </p:cNvSpPr>
            <p:nvPr/>
          </p:nvSpPr>
          <p:spPr bwMode="auto">
            <a:xfrm>
              <a:off x="250738" y="1407508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6" name="Line 471"/>
            <p:cNvSpPr>
              <a:spLocks noChangeShapeType="1"/>
            </p:cNvSpPr>
            <p:nvPr/>
          </p:nvSpPr>
          <p:spPr bwMode="auto">
            <a:xfrm flipH="1">
              <a:off x="409575" y="1274158"/>
              <a:ext cx="238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Rectangle 472"/>
            <p:cNvSpPr>
              <a:spLocks noChangeArrowheads="1"/>
            </p:cNvSpPr>
            <p:nvPr/>
          </p:nvSpPr>
          <p:spPr bwMode="auto">
            <a:xfrm>
              <a:off x="207876" y="1236058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8" name="Line 473"/>
            <p:cNvSpPr>
              <a:spLocks noChangeShapeType="1"/>
            </p:cNvSpPr>
            <p:nvPr/>
          </p:nvSpPr>
          <p:spPr bwMode="auto">
            <a:xfrm flipH="1">
              <a:off x="409575" y="1101121"/>
              <a:ext cx="238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Rectangle 474"/>
            <p:cNvSpPr>
              <a:spLocks noChangeArrowheads="1"/>
            </p:cNvSpPr>
            <p:nvPr/>
          </p:nvSpPr>
          <p:spPr bwMode="auto">
            <a:xfrm>
              <a:off x="207876" y="1063021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0" name="Line 475"/>
            <p:cNvSpPr>
              <a:spLocks noChangeShapeType="1"/>
            </p:cNvSpPr>
            <p:nvPr/>
          </p:nvSpPr>
          <p:spPr bwMode="auto">
            <a:xfrm flipH="1">
              <a:off x="409575" y="929671"/>
              <a:ext cx="238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Rectangle 476"/>
            <p:cNvSpPr>
              <a:spLocks noChangeArrowheads="1"/>
            </p:cNvSpPr>
            <p:nvPr/>
          </p:nvSpPr>
          <p:spPr bwMode="auto">
            <a:xfrm>
              <a:off x="207876" y="889983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2" name="Line 477"/>
            <p:cNvSpPr>
              <a:spLocks noChangeShapeType="1"/>
            </p:cNvSpPr>
            <p:nvPr/>
          </p:nvSpPr>
          <p:spPr bwMode="auto">
            <a:xfrm flipH="1">
              <a:off x="409575" y="756633"/>
              <a:ext cx="238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Rectangle 478"/>
            <p:cNvSpPr>
              <a:spLocks noChangeArrowheads="1"/>
            </p:cNvSpPr>
            <p:nvPr/>
          </p:nvSpPr>
          <p:spPr bwMode="auto">
            <a:xfrm>
              <a:off x="207876" y="718533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250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460795" y="892248"/>
            <a:ext cx="1130005" cy="1238239"/>
            <a:chOff x="1473951" y="718533"/>
            <a:chExt cx="1040875" cy="973247"/>
          </a:xfrm>
        </p:grpSpPr>
        <p:sp>
          <p:nvSpPr>
            <p:cNvPr id="361" name="Rectangle 486"/>
            <p:cNvSpPr>
              <a:spLocks noChangeArrowheads="1"/>
            </p:cNvSpPr>
            <p:nvPr/>
          </p:nvSpPr>
          <p:spPr bwMode="auto">
            <a:xfrm>
              <a:off x="1713138" y="758221"/>
              <a:ext cx="801688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Rectangle 487"/>
            <p:cNvSpPr>
              <a:spLocks noChangeArrowheads="1"/>
            </p:cNvSpPr>
            <p:nvPr/>
          </p:nvSpPr>
          <p:spPr bwMode="auto">
            <a:xfrm>
              <a:off x="1814738" y="1121758"/>
              <a:ext cx="198438" cy="498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488"/>
            <p:cNvSpPr>
              <a:spLocks/>
            </p:cNvSpPr>
            <p:nvPr/>
          </p:nvSpPr>
          <p:spPr bwMode="auto">
            <a:xfrm>
              <a:off x="1814738" y="1121758"/>
              <a:ext cx="198438" cy="495300"/>
            </a:xfrm>
            <a:custGeom>
              <a:avLst/>
              <a:gdLst>
                <a:gd name="T0" fmla="*/ 0 w 256"/>
                <a:gd name="T1" fmla="*/ 641 h 641"/>
                <a:gd name="T2" fmla="*/ 0 w 256"/>
                <a:gd name="T3" fmla="*/ 641 h 641"/>
                <a:gd name="T4" fmla="*/ 0 w 256"/>
                <a:gd name="T5" fmla="*/ 0 h 641"/>
                <a:gd name="T6" fmla="*/ 256 w 256"/>
                <a:gd name="T7" fmla="*/ 0 h 641"/>
                <a:gd name="T8" fmla="*/ 256 w 256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641">
                  <a:moveTo>
                    <a:pt x="0" y="641"/>
                  </a:moveTo>
                  <a:lnTo>
                    <a:pt x="0" y="641"/>
                  </a:lnTo>
                  <a:lnTo>
                    <a:pt x="0" y="0"/>
                  </a:lnTo>
                  <a:lnTo>
                    <a:pt x="256" y="0"/>
                  </a:lnTo>
                  <a:lnTo>
                    <a:pt x="256" y="64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489"/>
            <p:cNvSpPr>
              <a:spLocks/>
            </p:cNvSpPr>
            <p:nvPr/>
          </p:nvSpPr>
          <p:spPr bwMode="auto">
            <a:xfrm>
              <a:off x="1863950" y="1056671"/>
              <a:ext cx="100013" cy="0"/>
            </a:xfrm>
            <a:custGeom>
              <a:avLst/>
              <a:gdLst>
                <a:gd name="T0" fmla="*/ 0 w 128"/>
                <a:gd name="T1" fmla="*/ 128 w 128"/>
                <a:gd name="T2" fmla="*/ 0 w 1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8">
                  <a:moveTo>
                    <a:pt x="0" y="0"/>
                  </a:moveTo>
                  <a:lnTo>
                    <a:pt x="12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Line 490"/>
            <p:cNvSpPr>
              <a:spLocks noChangeShapeType="1"/>
            </p:cNvSpPr>
            <p:nvPr/>
          </p:nvSpPr>
          <p:spPr bwMode="auto">
            <a:xfrm>
              <a:off x="1913163" y="1056671"/>
              <a:ext cx="0" cy="619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Rectangle 492"/>
            <p:cNvSpPr>
              <a:spLocks noChangeArrowheads="1"/>
            </p:cNvSpPr>
            <p:nvPr/>
          </p:nvSpPr>
          <p:spPr bwMode="auto">
            <a:xfrm>
              <a:off x="2213200" y="983646"/>
              <a:ext cx="200025" cy="636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493"/>
            <p:cNvSpPr>
              <a:spLocks/>
            </p:cNvSpPr>
            <p:nvPr/>
          </p:nvSpPr>
          <p:spPr bwMode="auto">
            <a:xfrm>
              <a:off x="2213200" y="983646"/>
              <a:ext cx="198438" cy="633413"/>
            </a:xfrm>
            <a:custGeom>
              <a:avLst/>
              <a:gdLst>
                <a:gd name="T0" fmla="*/ 0 w 255"/>
                <a:gd name="T1" fmla="*/ 821 h 821"/>
                <a:gd name="T2" fmla="*/ 0 w 255"/>
                <a:gd name="T3" fmla="*/ 821 h 821"/>
                <a:gd name="T4" fmla="*/ 0 w 255"/>
                <a:gd name="T5" fmla="*/ 0 h 821"/>
                <a:gd name="T6" fmla="*/ 255 w 255"/>
                <a:gd name="T7" fmla="*/ 0 h 821"/>
                <a:gd name="T8" fmla="*/ 255 w 255"/>
                <a:gd name="T9" fmla="*/ 821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821">
                  <a:moveTo>
                    <a:pt x="0" y="821"/>
                  </a:moveTo>
                  <a:lnTo>
                    <a:pt x="0" y="821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82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494"/>
            <p:cNvSpPr>
              <a:spLocks/>
            </p:cNvSpPr>
            <p:nvPr/>
          </p:nvSpPr>
          <p:spPr bwMode="auto">
            <a:xfrm>
              <a:off x="2264000" y="912208"/>
              <a:ext cx="98425" cy="0"/>
            </a:xfrm>
            <a:custGeom>
              <a:avLst/>
              <a:gdLst>
                <a:gd name="T0" fmla="*/ 0 w 128"/>
                <a:gd name="T1" fmla="*/ 128 w 128"/>
                <a:gd name="T2" fmla="*/ 0 w 1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8">
                  <a:moveTo>
                    <a:pt x="0" y="0"/>
                  </a:moveTo>
                  <a:lnTo>
                    <a:pt x="12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Line 495"/>
            <p:cNvSpPr>
              <a:spLocks noChangeShapeType="1"/>
            </p:cNvSpPr>
            <p:nvPr/>
          </p:nvSpPr>
          <p:spPr bwMode="auto">
            <a:xfrm>
              <a:off x="2313213" y="912208"/>
              <a:ext cx="0" cy="1412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496"/>
            <p:cNvSpPr>
              <a:spLocks/>
            </p:cNvSpPr>
            <p:nvPr/>
          </p:nvSpPr>
          <p:spPr bwMode="auto">
            <a:xfrm>
              <a:off x="2264000" y="1053496"/>
              <a:ext cx="98425" cy="0"/>
            </a:xfrm>
            <a:custGeom>
              <a:avLst/>
              <a:gdLst>
                <a:gd name="T0" fmla="*/ 0 w 128"/>
                <a:gd name="T1" fmla="*/ 128 w 128"/>
                <a:gd name="T2" fmla="*/ 0 w 1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8">
                  <a:moveTo>
                    <a:pt x="0" y="0"/>
                  </a:moveTo>
                  <a:lnTo>
                    <a:pt x="12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Line 498"/>
            <p:cNvSpPr>
              <a:spLocks noChangeShapeType="1"/>
            </p:cNvSpPr>
            <p:nvPr/>
          </p:nvSpPr>
          <p:spPr bwMode="auto">
            <a:xfrm>
              <a:off x="1713138" y="1620233"/>
              <a:ext cx="8016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Line 499"/>
            <p:cNvSpPr>
              <a:spLocks noChangeShapeType="1"/>
            </p:cNvSpPr>
            <p:nvPr/>
          </p:nvSpPr>
          <p:spPr bwMode="auto">
            <a:xfrm>
              <a:off x="1913163" y="1620233"/>
              <a:ext cx="0" cy="238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Line 501"/>
            <p:cNvSpPr>
              <a:spLocks noChangeShapeType="1"/>
            </p:cNvSpPr>
            <p:nvPr/>
          </p:nvSpPr>
          <p:spPr bwMode="auto">
            <a:xfrm>
              <a:off x="2313213" y="1620233"/>
              <a:ext cx="0" cy="238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Line 503"/>
            <p:cNvSpPr>
              <a:spLocks noChangeShapeType="1"/>
            </p:cNvSpPr>
            <p:nvPr/>
          </p:nvSpPr>
          <p:spPr bwMode="auto">
            <a:xfrm flipV="1">
              <a:off x="1713138" y="758221"/>
              <a:ext cx="0" cy="8620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Line 504"/>
            <p:cNvSpPr>
              <a:spLocks noChangeShapeType="1"/>
            </p:cNvSpPr>
            <p:nvPr/>
          </p:nvSpPr>
          <p:spPr bwMode="auto">
            <a:xfrm flipH="1">
              <a:off x="1689325" y="1620233"/>
              <a:ext cx="238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Rectangle 505"/>
            <p:cNvSpPr>
              <a:spLocks noChangeArrowheads="1"/>
            </p:cNvSpPr>
            <p:nvPr/>
          </p:nvSpPr>
          <p:spPr bwMode="auto">
            <a:xfrm>
              <a:off x="1559677" y="1580546"/>
              <a:ext cx="60175" cy="111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1" name="Line 506"/>
            <p:cNvSpPr>
              <a:spLocks noChangeShapeType="1"/>
            </p:cNvSpPr>
            <p:nvPr/>
          </p:nvSpPr>
          <p:spPr bwMode="auto">
            <a:xfrm flipH="1">
              <a:off x="1689325" y="1404333"/>
              <a:ext cx="238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Rectangle 507"/>
            <p:cNvSpPr>
              <a:spLocks noChangeArrowheads="1"/>
            </p:cNvSpPr>
            <p:nvPr/>
          </p:nvSpPr>
          <p:spPr bwMode="auto">
            <a:xfrm>
              <a:off x="1473951" y="1364646"/>
              <a:ext cx="180524" cy="111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3" name="Line 508"/>
            <p:cNvSpPr>
              <a:spLocks noChangeShapeType="1"/>
            </p:cNvSpPr>
            <p:nvPr/>
          </p:nvSpPr>
          <p:spPr bwMode="auto">
            <a:xfrm flipH="1">
              <a:off x="1689325" y="1188433"/>
              <a:ext cx="238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Rectangle 509"/>
            <p:cNvSpPr>
              <a:spLocks noChangeArrowheads="1"/>
            </p:cNvSpPr>
            <p:nvPr/>
          </p:nvSpPr>
          <p:spPr bwMode="auto">
            <a:xfrm>
              <a:off x="1473951" y="1150333"/>
              <a:ext cx="180524" cy="111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5" name="Line 510"/>
            <p:cNvSpPr>
              <a:spLocks noChangeShapeType="1"/>
            </p:cNvSpPr>
            <p:nvPr/>
          </p:nvSpPr>
          <p:spPr bwMode="auto">
            <a:xfrm flipH="1">
              <a:off x="1689325" y="972533"/>
              <a:ext cx="238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Rectangle 511"/>
            <p:cNvSpPr>
              <a:spLocks noChangeArrowheads="1"/>
            </p:cNvSpPr>
            <p:nvPr/>
          </p:nvSpPr>
          <p:spPr bwMode="auto">
            <a:xfrm>
              <a:off x="1473951" y="934433"/>
              <a:ext cx="180525" cy="111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7" name="Line 512"/>
            <p:cNvSpPr>
              <a:spLocks noChangeShapeType="1"/>
            </p:cNvSpPr>
            <p:nvPr/>
          </p:nvSpPr>
          <p:spPr bwMode="auto">
            <a:xfrm flipH="1">
              <a:off x="1689325" y="758221"/>
              <a:ext cx="238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Rectangle 513"/>
            <p:cNvSpPr>
              <a:spLocks noChangeArrowheads="1"/>
            </p:cNvSpPr>
            <p:nvPr/>
          </p:nvSpPr>
          <p:spPr bwMode="auto">
            <a:xfrm>
              <a:off x="1473951" y="718533"/>
              <a:ext cx="180524" cy="111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97" name="Rectangle 148"/>
          <p:cNvSpPr>
            <a:spLocks noChangeArrowheads="1"/>
          </p:cNvSpPr>
          <p:nvPr/>
        </p:nvSpPr>
        <p:spPr bwMode="auto">
          <a:xfrm>
            <a:off x="157096" y="726764"/>
            <a:ext cx="350229" cy="18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[</a:t>
            </a:r>
            <a:r>
              <a:rPr kumimoji="0" lang="en-US" altLang="en-US" sz="8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pg</a:t>
            </a:r>
            <a:r>
              <a: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/ml]</a:t>
            </a:r>
            <a:endParaRPr kumimoji="0" lang="en-US" altLang="en-US" sz="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8" name="Rectangle 298"/>
          <p:cNvSpPr>
            <a:spLocks noChangeArrowheads="1"/>
          </p:cNvSpPr>
          <p:nvPr/>
        </p:nvSpPr>
        <p:spPr bwMode="auto">
          <a:xfrm>
            <a:off x="42761" y="432701"/>
            <a:ext cx="186916" cy="176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solidFill>
                  <a:srgbClr val="000000"/>
                </a:solidFill>
              </a:rPr>
              <a:t>a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9" name="Rectangle 273"/>
          <p:cNvSpPr>
            <a:spLocks noChangeArrowheads="1"/>
          </p:cNvSpPr>
          <p:nvPr/>
        </p:nvSpPr>
        <p:spPr bwMode="auto">
          <a:xfrm>
            <a:off x="770705" y="526591"/>
            <a:ext cx="319380" cy="159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900" dirty="0" smtClean="0">
                <a:solidFill>
                  <a:srgbClr val="000000"/>
                </a:solidFill>
              </a:rPr>
              <a:t>IFN-</a:t>
            </a:r>
            <a:r>
              <a:rPr lang="el-GR" altLang="en-US" sz="900" dirty="0" smtClean="0">
                <a:solidFill>
                  <a:srgbClr val="000000"/>
                </a:solidFill>
              </a:rPr>
              <a:t>γ</a:t>
            </a:r>
            <a:endParaRPr kumimoji="0" lang="en-US" altLang="en-US" sz="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0" name="Rectangle 148"/>
          <p:cNvSpPr>
            <a:spLocks noChangeArrowheads="1"/>
          </p:cNvSpPr>
          <p:nvPr/>
        </p:nvSpPr>
        <p:spPr bwMode="auto">
          <a:xfrm>
            <a:off x="1476678" y="726764"/>
            <a:ext cx="350229" cy="18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[</a:t>
            </a:r>
            <a:r>
              <a:rPr kumimoji="0" lang="en-US" altLang="en-US" sz="8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pg</a:t>
            </a:r>
            <a:r>
              <a: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/ml]</a:t>
            </a:r>
            <a:endParaRPr kumimoji="0" lang="en-US" altLang="en-US" sz="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1" name="Rectangle 298"/>
          <p:cNvSpPr>
            <a:spLocks noChangeArrowheads="1"/>
          </p:cNvSpPr>
          <p:nvPr/>
        </p:nvSpPr>
        <p:spPr bwMode="auto">
          <a:xfrm>
            <a:off x="1460794" y="427217"/>
            <a:ext cx="186916" cy="176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 smtClean="0">
                <a:solidFill>
                  <a:srgbClr val="000000"/>
                </a:solidFill>
              </a:rPr>
              <a:t>b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2" name="Rectangle 273"/>
          <p:cNvSpPr>
            <a:spLocks noChangeArrowheads="1"/>
          </p:cNvSpPr>
          <p:nvPr/>
        </p:nvSpPr>
        <p:spPr bwMode="auto">
          <a:xfrm>
            <a:off x="1894819" y="526591"/>
            <a:ext cx="384708" cy="159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IL-17A</a:t>
            </a:r>
          </a:p>
        </p:txBody>
      </p:sp>
      <p:grpSp>
        <p:nvGrpSpPr>
          <p:cNvPr id="403" name="Group 402"/>
          <p:cNvGrpSpPr/>
          <p:nvPr/>
        </p:nvGrpSpPr>
        <p:grpSpPr>
          <a:xfrm>
            <a:off x="718522" y="939779"/>
            <a:ext cx="435549" cy="107430"/>
            <a:chOff x="844002" y="3532254"/>
            <a:chExt cx="574654" cy="49491"/>
          </a:xfrm>
        </p:grpSpPr>
        <p:sp>
          <p:nvSpPr>
            <p:cNvPr id="404" name="Line 136"/>
            <p:cNvSpPr>
              <a:spLocks noChangeShapeType="1"/>
            </p:cNvSpPr>
            <p:nvPr/>
          </p:nvSpPr>
          <p:spPr bwMode="auto">
            <a:xfrm>
              <a:off x="844002" y="3555696"/>
              <a:ext cx="574654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Line 137"/>
            <p:cNvSpPr>
              <a:spLocks noChangeShapeType="1"/>
            </p:cNvSpPr>
            <p:nvPr/>
          </p:nvSpPr>
          <p:spPr bwMode="auto">
            <a:xfrm>
              <a:off x="844002" y="3532254"/>
              <a:ext cx="0" cy="4949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Line 138"/>
            <p:cNvSpPr>
              <a:spLocks noChangeShapeType="1"/>
            </p:cNvSpPr>
            <p:nvPr/>
          </p:nvSpPr>
          <p:spPr bwMode="auto">
            <a:xfrm flipV="1">
              <a:off x="844002" y="3532254"/>
              <a:ext cx="0" cy="4949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Line 139"/>
            <p:cNvSpPr>
              <a:spLocks noChangeShapeType="1"/>
            </p:cNvSpPr>
            <p:nvPr/>
          </p:nvSpPr>
          <p:spPr bwMode="auto">
            <a:xfrm>
              <a:off x="1418656" y="3532254"/>
              <a:ext cx="0" cy="4949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Line 140"/>
            <p:cNvSpPr>
              <a:spLocks noChangeShapeType="1"/>
            </p:cNvSpPr>
            <p:nvPr/>
          </p:nvSpPr>
          <p:spPr bwMode="auto">
            <a:xfrm flipV="1">
              <a:off x="1418656" y="3532254"/>
              <a:ext cx="0" cy="4949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9" name="Group 408"/>
          <p:cNvGrpSpPr/>
          <p:nvPr/>
        </p:nvGrpSpPr>
        <p:grpSpPr>
          <a:xfrm>
            <a:off x="1926651" y="939779"/>
            <a:ext cx="435549" cy="107430"/>
            <a:chOff x="844002" y="3532254"/>
            <a:chExt cx="574654" cy="49491"/>
          </a:xfrm>
        </p:grpSpPr>
        <p:sp>
          <p:nvSpPr>
            <p:cNvPr id="410" name="Line 136"/>
            <p:cNvSpPr>
              <a:spLocks noChangeShapeType="1"/>
            </p:cNvSpPr>
            <p:nvPr/>
          </p:nvSpPr>
          <p:spPr bwMode="auto">
            <a:xfrm>
              <a:off x="844002" y="3555696"/>
              <a:ext cx="574654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Line 137"/>
            <p:cNvSpPr>
              <a:spLocks noChangeShapeType="1"/>
            </p:cNvSpPr>
            <p:nvPr/>
          </p:nvSpPr>
          <p:spPr bwMode="auto">
            <a:xfrm>
              <a:off x="844002" y="3532254"/>
              <a:ext cx="0" cy="4949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Line 138"/>
            <p:cNvSpPr>
              <a:spLocks noChangeShapeType="1"/>
            </p:cNvSpPr>
            <p:nvPr/>
          </p:nvSpPr>
          <p:spPr bwMode="auto">
            <a:xfrm flipV="1">
              <a:off x="844002" y="3532254"/>
              <a:ext cx="0" cy="4949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Line 139"/>
            <p:cNvSpPr>
              <a:spLocks noChangeShapeType="1"/>
            </p:cNvSpPr>
            <p:nvPr/>
          </p:nvSpPr>
          <p:spPr bwMode="auto">
            <a:xfrm>
              <a:off x="1418656" y="3532254"/>
              <a:ext cx="0" cy="4949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Line 140"/>
            <p:cNvSpPr>
              <a:spLocks noChangeShapeType="1"/>
            </p:cNvSpPr>
            <p:nvPr/>
          </p:nvSpPr>
          <p:spPr bwMode="auto">
            <a:xfrm flipV="1">
              <a:off x="1418656" y="3532254"/>
              <a:ext cx="0" cy="4949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17932" y="844624"/>
            <a:ext cx="255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5" name="TextBox 414"/>
          <p:cNvSpPr txBox="1"/>
          <p:nvPr/>
        </p:nvSpPr>
        <p:spPr>
          <a:xfrm>
            <a:off x="2030940" y="838200"/>
            <a:ext cx="255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6" name="Group 415"/>
          <p:cNvGrpSpPr/>
          <p:nvPr/>
        </p:nvGrpSpPr>
        <p:grpSpPr>
          <a:xfrm>
            <a:off x="4582671" y="2223130"/>
            <a:ext cx="2285096" cy="277479"/>
            <a:chOff x="2733925" y="4836573"/>
            <a:chExt cx="2285096" cy="277479"/>
          </a:xfrm>
        </p:grpSpPr>
        <p:sp>
          <p:nvSpPr>
            <p:cNvPr id="417" name="Rectangle 351"/>
            <p:cNvSpPr>
              <a:spLocks noChangeArrowheads="1"/>
            </p:cNvSpPr>
            <p:nvPr/>
          </p:nvSpPr>
          <p:spPr bwMode="auto">
            <a:xfrm>
              <a:off x="3207558" y="5085477"/>
              <a:ext cx="5715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8" name="Freeform 352"/>
            <p:cNvSpPr>
              <a:spLocks/>
            </p:cNvSpPr>
            <p:nvPr/>
          </p:nvSpPr>
          <p:spPr bwMode="auto">
            <a:xfrm>
              <a:off x="2733925" y="4879340"/>
              <a:ext cx="122450" cy="45719"/>
            </a:xfrm>
            <a:custGeom>
              <a:avLst/>
              <a:gdLst>
                <a:gd name="T0" fmla="*/ 0 w 82"/>
                <a:gd name="T1" fmla="*/ 0 h 42"/>
                <a:gd name="T2" fmla="*/ 0 w 82"/>
                <a:gd name="T3" fmla="*/ 0 h 42"/>
                <a:gd name="T4" fmla="*/ 82 w 82"/>
                <a:gd name="T5" fmla="*/ 0 h 42"/>
                <a:gd name="T6" fmla="*/ 82 w 82"/>
                <a:gd name="T7" fmla="*/ 42 h 42"/>
                <a:gd name="T8" fmla="*/ 0 w 82"/>
                <a:gd name="T9" fmla="*/ 42 h 42"/>
                <a:gd name="T10" fmla="*/ 0 w 82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42">
                  <a:moveTo>
                    <a:pt x="0" y="0"/>
                  </a:moveTo>
                  <a:lnTo>
                    <a:pt x="0" y="0"/>
                  </a:lnTo>
                  <a:lnTo>
                    <a:pt x="82" y="0"/>
                  </a:lnTo>
                  <a:lnTo>
                    <a:pt x="82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 dirty="0"/>
            </a:p>
          </p:txBody>
        </p:sp>
        <p:sp>
          <p:nvSpPr>
            <p:cNvPr id="419" name="Rectangle 354"/>
            <p:cNvSpPr>
              <a:spLocks noChangeArrowheads="1"/>
            </p:cNvSpPr>
            <p:nvPr/>
          </p:nvSpPr>
          <p:spPr bwMode="auto">
            <a:xfrm>
              <a:off x="3572125" y="4888987"/>
              <a:ext cx="116090" cy="4571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20" name="Rectangle 80"/>
            <p:cNvSpPr>
              <a:spLocks noChangeArrowheads="1"/>
            </p:cNvSpPr>
            <p:nvPr/>
          </p:nvSpPr>
          <p:spPr bwMode="auto">
            <a:xfrm>
              <a:off x="2881743" y="4836573"/>
              <a:ext cx="58669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800" dirty="0" smtClean="0">
                  <a:solidFill>
                    <a:srgbClr val="000000"/>
                  </a:solidFill>
                  <a:cs typeface="Arial" panose="020B0604020202020204" pitchFamily="34" charset="0"/>
                  <a:sym typeface="Wingdings" panose="05000000000000000000" pitchFamily="2" charset="2"/>
                </a:rPr>
                <a:t>C3H.sw</a:t>
              </a: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  <a:sym typeface="Wingdings" panose="05000000000000000000" pitchFamily="2" charset="2"/>
                </a:rPr>
                <a:t></a:t>
              </a: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21" name="Rectangle 406"/>
            <p:cNvSpPr>
              <a:spLocks noChangeArrowheads="1"/>
            </p:cNvSpPr>
            <p:nvPr/>
          </p:nvSpPr>
          <p:spPr bwMode="auto">
            <a:xfrm>
              <a:off x="3655424" y="4836573"/>
              <a:ext cx="136359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80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C3H.sw</a:t>
              </a:r>
              <a:r>
                <a:rPr lang="en-US" altLang="en-US" sz="800" dirty="0" smtClean="0">
                  <a:solidFill>
                    <a:srgbClr val="000000"/>
                  </a:solidFill>
                </a:rPr>
                <a:t>LysM-Cre/Stat3</a:t>
              </a:r>
              <a:r>
                <a:rPr lang="en-US" altLang="en-US" sz="800" baseline="30000" dirty="0" smtClean="0">
                  <a:solidFill>
                    <a:srgbClr val="000000"/>
                  </a:solidFill>
                </a:rPr>
                <a:t>fl/-</a:t>
              </a:r>
              <a:endParaRPr kumimoji="0" lang="en-US" altLang="en-US" sz="8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5197" name="Rectangle 5"/>
          <p:cNvSpPr>
            <a:spLocks noChangeArrowheads="1"/>
          </p:cNvSpPr>
          <p:nvPr/>
        </p:nvSpPr>
        <p:spPr bwMode="auto">
          <a:xfrm>
            <a:off x="434975" y="2617788"/>
            <a:ext cx="1262063" cy="404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276" name="Group 5275"/>
          <p:cNvGrpSpPr/>
          <p:nvPr/>
        </p:nvGrpSpPr>
        <p:grpSpPr>
          <a:xfrm>
            <a:off x="4575938" y="892250"/>
            <a:ext cx="1062862" cy="1212033"/>
            <a:chOff x="668338" y="5024438"/>
            <a:chExt cx="893762" cy="1023080"/>
          </a:xfrm>
        </p:grpSpPr>
        <p:sp>
          <p:nvSpPr>
            <p:cNvPr id="5239" name="Rectangle 43"/>
            <p:cNvSpPr>
              <a:spLocks noChangeArrowheads="1"/>
            </p:cNvSpPr>
            <p:nvPr/>
          </p:nvSpPr>
          <p:spPr bwMode="auto">
            <a:xfrm>
              <a:off x="825500" y="5067300"/>
              <a:ext cx="735013" cy="920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0" name="Rectangle 44"/>
            <p:cNvSpPr>
              <a:spLocks noChangeArrowheads="1"/>
            </p:cNvSpPr>
            <p:nvPr/>
          </p:nvSpPr>
          <p:spPr bwMode="auto">
            <a:xfrm>
              <a:off x="1285875" y="5175250"/>
              <a:ext cx="184150" cy="8096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1" name="Freeform 45"/>
            <p:cNvSpPr>
              <a:spLocks/>
            </p:cNvSpPr>
            <p:nvPr/>
          </p:nvSpPr>
          <p:spPr bwMode="auto">
            <a:xfrm>
              <a:off x="1285875" y="5175250"/>
              <a:ext cx="182563" cy="806450"/>
            </a:xfrm>
            <a:custGeom>
              <a:avLst/>
              <a:gdLst>
                <a:gd name="T0" fmla="*/ 0 w 262"/>
                <a:gd name="T1" fmla="*/ 1144 h 1144"/>
                <a:gd name="T2" fmla="*/ 0 w 262"/>
                <a:gd name="T3" fmla="*/ 1144 h 1144"/>
                <a:gd name="T4" fmla="*/ 0 w 262"/>
                <a:gd name="T5" fmla="*/ 0 h 1144"/>
                <a:gd name="T6" fmla="*/ 262 w 262"/>
                <a:gd name="T7" fmla="*/ 0 h 1144"/>
                <a:gd name="T8" fmla="*/ 262 w 262"/>
                <a:gd name="T9" fmla="*/ 1144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1144">
                  <a:moveTo>
                    <a:pt x="0" y="1144"/>
                  </a:moveTo>
                  <a:lnTo>
                    <a:pt x="0" y="1144"/>
                  </a:lnTo>
                  <a:lnTo>
                    <a:pt x="0" y="0"/>
                  </a:lnTo>
                  <a:lnTo>
                    <a:pt x="262" y="0"/>
                  </a:lnTo>
                  <a:lnTo>
                    <a:pt x="262" y="114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2" name="Freeform 46"/>
            <p:cNvSpPr>
              <a:spLocks/>
            </p:cNvSpPr>
            <p:nvPr/>
          </p:nvSpPr>
          <p:spPr bwMode="auto">
            <a:xfrm>
              <a:off x="1331913" y="5133975"/>
              <a:ext cx="90488" cy="0"/>
            </a:xfrm>
            <a:custGeom>
              <a:avLst/>
              <a:gdLst>
                <a:gd name="T0" fmla="*/ 0 w 131"/>
                <a:gd name="T1" fmla="*/ 131 w 131"/>
                <a:gd name="T2" fmla="*/ 0 w 1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1">
                  <a:moveTo>
                    <a:pt x="0" y="0"/>
                  </a:moveTo>
                  <a:lnTo>
                    <a:pt x="131" y="0"/>
                  </a:lnTo>
                  <a:lnTo>
                    <a:pt x="0" y="0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3" name="Line 47"/>
            <p:cNvSpPr>
              <a:spLocks noChangeShapeType="1"/>
            </p:cNvSpPr>
            <p:nvPr/>
          </p:nvSpPr>
          <p:spPr bwMode="auto">
            <a:xfrm>
              <a:off x="1376363" y="5133975"/>
              <a:ext cx="0" cy="4127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4" name="Rectangle 48"/>
            <p:cNvSpPr>
              <a:spLocks noChangeArrowheads="1"/>
            </p:cNvSpPr>
            <p:nvPr/>
          </p:nvSpPr>
          <p:spPr bwMode="auto">
            <a:xfrm>
              <a:off x="915988" y="5380038"/>
              <a:ext cx="185738" cy="6048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5" name="Freeform 49"/>
            <p:cNvSpPr>
              <a:spLocks/>
            </p:cNvSpPr>
            <p:nvPr/>
          </p:nvSpPr>
          <p:spPr bwMode="auto">
            <a:xfrm>
              <a:off x="915988" y="5380038"/>
              <a:ext cx="184150" cy="601662"/>
            </a:xfrm>
            <a:custGeom>
              <a:avLst/>
              <a:gdLst>
                <a:gd name="T0" fmla="*/ 0 w 262"/>
                <a:gd name="T1" fmla="*/ 854 h 854"/>
                <a:gd name="T2" fmla="*/ 0 w 262"/>
                <a:gd name="T3" fmla="*/ 854 h 854"/>
                <a:gd name="T4" fmla="*/ 0 w 262"/>
                <a:gd name="T5" fmla="*/ 0 h 854"/>
                <a:gd name="T6" fmla="*/ 262 w 262"/>
                <a:gd name="T7" fmla="*/ 0 h 854"/>
                <a:gd name="T8" fmla="*/ 262 w 262"/>
                <a:gd name="T9" fmla="*/ 854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854">
                  <a:moveTo>
                    <a:pt x="0" y="854"/>
                  </a:moveTo>
                  <a:lnTo>
                    <a:pt x="0" y="854"/>
                  </a:lnTo>
                  <a:lnTo>
                    <a:pt x="0" y="0"/>
                  </a:lnTo>
                  <a:lnTo>
                    <a:pt x="262" y="0"/>
                  </a:lnTo>
                  <a:lnTo>
                    <a:pt x="262" y="85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6" name="Freeform 50"/>
            <p:cNvSpPr>
              <a:spLocks/>
            </p:cNvSpPr>
            <p:nvPr/>
          </p:nvSpPr>
          <p:spPr bwMode="auto">
            <a:xfrm>
              <a:off x="963613" y="5324475"/>
              <a:ext cx="90488" cy="0"/>
            </a:xfrm>
            <a:custGeom>
              <a:avLst/>
              <a:gdLst>
                <a:gd name="T0" fmla="*/ 0 w 130"/>
                <a:gd name="T1" fmla="*/ 130 w 130"/>
                <a:gd name="T2" fmla="*/ 0 w 1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0">
                  <a:moveTo>
                    <a:pt x="0" y="0"/>
                  </a:moveTo>
                  <a:lnTo>
                    <a:pt x="130" y="0"/>
                  </a:lnTo>
                  <a:lnTo>
                    <a:pt x="0" y="0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7" name="Line 51"/>
            <p:cNvSpPr>
              <a:spLocks noChangeShapeType="1"/>
            </p:cNvSpPr>
            <p:nvPr/>
          </p:nvSpPr>
          <p:spPr bwMode="auto">
            <a:xfrm>
              <a:off x="1009650" y="5324475"/>
              <a:ext cx="0" cy="5556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8" name="Line 52"/>
            <p:cNvSpPr>
              <a:spLocks noChangeShapeType="1"/>
            </p:cNvSpPr>
            <p:nvPr/>
          </p:nvSpPr>
          <p:spPr bwMode="auto">
            <a:xfrm>
              <a:off x="825500" y="5984875"/>
              <a:ext cx="736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9" name="Line 53"/>
            <p:cNvSpPr>
              <a:spLocks noChangeShapeType="1"/>
            </p:cNvSpPr>
            <p:nvPr/>
          </p:nvSpPr>
          <p:spPr bwMode="auto">
            <a:xfrm>
              <a:off x="1009650" y="5984875"/>
              <a:ext cx="0" cy="269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1" name="Line 55"/>
            <p:cNvSpPr>
              <a:spLocks noChangeShapeType="1"/>
            </p:cNvSpPr>
            <p:nvPr/>
          </p:nvSpPr>
          <p:spPr bwMode="auto">
            <a:xfrm>
              <a:off x="1376363" y="5984875"/>
              <a:ext cx="0" cy="269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3" name="Line 57"/>
            <p:cNvSpPr>
              <a:spLocks noChangeShapeType="1"/>
            </p:cNvSpPr>
            <p:nvPr/>
          </p:nvSpPr>
          <p:spPr bwMode="auto">
            <a:xfrm flipV="1">
              <a:off x="825500" y="5067300"/>
              <a:ext cx="0" cy="9175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4" name="Line 58"/>
            <p:cNvSpPr>
              <a:spLocks noChangeShapeType="1"/>
            </p:cNvSpPr>
            <p:nvPr/>
          </p:nvSpPr>
          <p:spPr bwMode="auto">
            <a:xfrm flipH="1">
              <a:off x="798513" y="5984875"/>
              <a:ext cx="269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5" name="Rectangle 59"/>
            <p:cNvSpPr>
              <a:spLocks noChangeArrowheads="1"/>
            </p:cNvSpPr>
            <p:nvPr/>
          </p:nvSpPr>
          <p:spPr bwMode="auto">
            <a:xfrm>
              <a:off x="711200" y="5943600"/>
              <a:ext cx="48527" cy="103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56" name="Line 60"/>
            <p:cNvSpPr>
              <a:spLocks noChangeShapeType="1"/>
            </p:cNvSpPr>
            <p:nvPr/>
          </p:nvSpPr>
          <p:spPr bwMode="auto">
            <a:xfrm flipH="1">
              <a:off x="809625" y="5870575"/>
              <a:ext cx="158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7" name="Line 61"/>
            <p:cNvSpPr>
              <a:spLocks noChangeShapeType="1"/>
            </p:cNvSpPr>
            <p:nvPr/>
          </p:nvSpPr>
          <p:spPr bwMode="auto">
            <a:xfrm flipH="1">
              <a:off x="798513" y="5754688"/>
              <a:ext cx="269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8" name="Rectangle 62"/>
            <p:cNvSpPr>
              <a:spLocks noChangeArrowheads="1"/>
            </p:cNvSpPr>
            <p:nvPr/>
          </p:nvSpPr>
          <p:spPr bwMode="auto">
            <a:xfrm>
              <a:off x="711200" y="5715000"/>
              <a:ext cx="48527" cy="103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59" name="Line 63"/>
            <p:cNvSpPr>
              <a:spLocks noChangeShapeType="1"/>
            </p:cNvSpPr>
            <p:nvPr/>
          </p:nvSpPr>
          <p:spPr bwMode="auto">
            <a:xfrm flipH="1">
              <a:off x="809625" y="5640388"/>
              <a:ext cx="158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0" name="Line 64"/>
            <p:cNvSpPr>
              <a:spLocks noChangeShapeType="1"/>
            </p:cNvSpPr>
            <p:nvPr/>
          </p:nvSpPr>
          <p:spPr bwMode="auto">
            <a:xfrm flipH="1">
              <a:off x="798513" y="5526088"/>
              <a:ext cx="269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1" name="Rectangle 65"/>
            <p:cNvSpPr>
              <a:spLocks noChangeArrowheads="1"/>
            </p:cNvSpPr>
            <p:nvPr/>
          </p:nvSpPr>
          <p:spPr bwMode="auto">
            <a:xfrm>
              <a:off x="668338" y="5484813"/>
              <a:ext cx="97053" cy="103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62" name="Line 66"/>
            <p:cNvSpPr>
              <a:spLocks noChangeShapeType="1"/>
            </p:cNvSpPr>
            <p:nvPr/>
          </p:nvSpPr>
          <p:spPr bwMode="auto">
            <a:xfrm flipH="1">
              <a:off x="809625" y="5410200"/>
              <a:ext cx="158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3" name="Line 67"/>
            <p:cNvSpPr>
              <a:spLocks noChangeShapeType="1"/>
            </p:cNvSpPr>
            <p:nvPr/>
          </p:nvSpPr>
          <p:spPr bwMode="auto">
            <a:xfrm flipH="1">
              <a:off x="798513" y="5295900"/>
              <a:ext cx="269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4" name="Rectangle 68"/>
            <p:cNvSpPr>
              <a:spLocks noChangeArrowheads="1"/>
            </p:cNvSpPr>
            <p:nvPr/>
          </p:nvSpPr>
          <p:spPr bwMode="auto">
            <a:xfrm>
              <a:off x="668338" y="5254625"/>
              <a:ext cx="97053" cy="103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65" name="Line 69"/>
            <p:cNvSpPr>
              <a:spLocks noChangeShapeType="1"/>
            </p:cNvSpPr>
            <p:nvPr/>
          </p:nvSpPr>
          <p:spPr bwMode="auto">
            <a:xfrm flipH="1">
              <a:off x="809625" y="5180013"/>
              <a:ext cx="158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6" name="Line 70"/>
            <p:cNvSpPr>
              <a:spLocks noChangeShapeType="1"/>
            </p:cNvSpPr>
            <p:nvPr/>
          </p:nvSpPr>
          <p:spPr bwMode="auto">
            <a:xfrm flipH="1">
              <a:off x="798513" y="5067300"/>
              <a:ext cx="269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7" name="Rectangle 71"/>
            <p:cNvSpPr>
              <a:spLocks noChangeArrowheads="1"/>
            </p:cNvSpPr>
            <p:nvPr/>
          </p:nvSpPr>
          <p:spPr bwMode="auto">
            <a:xfrm>
              <a:off x="668338" y="5024438"/>
              <a:ext cx="97053" cy="103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5212" name="Picture 9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33" y="1629884"/>
            <a:ext cx="104979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13" name="Picture 9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6526" y="747385"/>
            <a:ext cx="1048299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277" name="Group 5276"/>
          <p:cNvGrpSpPr/>
          <p:nvPr/>
        </p:nvGrpSpPr>
        <p:grpSpPr>
          <a:xfrm>
            <a:off x="5710238" y="886688"/>
            <a:ext cx="1071562" cy="1222386"/>
            <a:chOff x="1927226" y="4813300"/>
            <a:chExt cx="1071562" cy="1194674"/>
          </a:xfrm>
        </p:grpSpPr>
        <p:sp>
          <p:nvSpPr>
            <p:cNvPr id="430" name="Rectangle 139"/>
            <p:cNvSpPr>
              <a:spLocks noChangeArrowheads="1"/>
            </p:cNvSpPr>
            <p:nvPr/>
          </p:nvSpPr>
          <p:spPr bwMode="auto">
            <a:xfrm>
              <a:off x="2109788" y="4860925"/>
              <a:ext cx="889000" cy="1076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Rectangle 140"/>
            <p:cNvSpPr>
              <a:spLocks noChangeArrowheads="1"/>
            </p:cNvSpPr>
            <p:nvPr/>
          </p:nvSpPr>
          <p:spPr bwMode="auto">
            <a:xfrm>
              <a:off x="2220913" y="5503863"/>
              <a:ext cx="220663" cy="428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141"/>
            <p:cNvSpPr>
              <a:spLocks/>
            </p:cNvSpPr>
            <p:nvPr/>
          </p:nvSpPr>
          <p:spPr bwMode="auto">
            <a:xfrm>
              <a:off x="2220913" y="5503863"/>
              <a:ext cx="220663" cy="425450"/>
            </a:xfrm>
            <a:custGeom>
              <a:avLst/>
              <a:gdLst>
                <a:gd name="T0" fmla="*/ 0 w 311"/>
                <a:gd name="T1" fmla="*/ 598 h 598"/>
                <a:gd name="T2" fmla="*/ 0 w 311"/>
                <a:gd name="T3" fmla="*/ 598 h 598"/>
                <a:gd name="T4" fmla="*/ 0 w 311"/>
                <a:gd name="T5" fmla="*/ 0 h 598"/>
                <a:gd name="T6" fmla="*/ 311 w 311"/>
                <a:gd name="T7" fmla="*/ 0 h 598"/>
                <a:gd name="T8" fmla="*/ 311 w 311"/>
                <a:gd name="T9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598">
                  <a:moveTo>
                    <a:pt x="0" y="598"/>
                  </a:moveTo>
                  <a:lnTo>
                    <a:pt x="0" y="598"/>
                  </a:lnTo>
                  <a:lnTo>
                    <a:pt x="0" y="0"/>
                  </a:lnTo>
                  <a:lnTo>
                    <a:pt x="311" y="0"/>
                  </a:lnTo>
                  <a:lnTo>
                    <a:pt x="311" y="59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142"/>
            <p:cNvSpPr>
              <a:spLocks/>
            </p:cNvSpPr>
            <p:nvPr/>
          </p:nvSpPr>
          <p:spPr bwMode="auto">
            <a:xfrm>
              <a:off x="2276476" y="5473700"/>
              <a:ext cx="109538" cy="0"/>
            </a:xfrm>
            <a:custGeom>
              <a:avLst/>
              <a:gdLst>
                <a:gd name="T0" fmla="*/ 0 w 156"/>
                <a:gd name="T1" fmla="*/ 156 w 156"/>
                <a:gd name="T2" fmla="*/ 0 w 15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56">
                  <a:moveTo>
                    <a:pt x="0" y="0"/>
                  </a:moveTo>
                  <a:lnTo>
                    <a:pt x="156" y="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Line 143"/>
            <p:cNvSpPr>
              <a:spLocks noChangeShapeType="1"/>
            </p:cNvSpPr>
            <p:nvPr/>
          </p:nvSpPr>
          <p:spPr bwMode="auto">
            <a:xfrm>
              <a:off x="2332038" y="5473700"/>
              <a:ext cx="0" cy="30162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Rectangle 144"/>
            <p:cNvSpPr>
              <a:spLocks noChangeArrowheads="1"/>
            </p:cNvSpPr>
            <p:nvPr/>
          </p:nvSpPr>
          <p:spPr bwMode="auto">
            <a:xfrm>
              <a:off x="2663826" y="5156200"/>
              <a:ext cx="220663" cy="7762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145"/>
            <p:cNvSpPr>
              <a:spLocks/>
            </p:cNvSpPr>
            <p:nvPr/>
          </p:nvSpPr>
          <p:spPr bwMode="auto">
            <a:xfrm>
              <a:off x="2663826" y="5156200"/>
              <a:ext cx="220663" cy="773112"/>
            </a:xfrm>
            <a:custGeom>
              <a:avLst/>
              <a:gdLst>
                <a:gd name="T0" fmla="*/ 0 w 310"/>
                <a:gd name="T1" fmla="*/ 1089 h 1089"/>
                <a:gd name="T2" fmla="*/ 0 w 310"/>
                <a:gd name="T3" fmla="*/ 1089 h 1089"/>
                <a:gd name="T4" fmla="*/ 0 w 310"/>
                <a:gd name="T5" fmla="*/ 0 h 1089"/>
                <a:gd name="T6" fmla="*/ 310 w 310"/>
                <a:gd name="T7" fmla="*/ 0 h 1089"/>
                <a:gd name="T8" fmla="*/ 310 w 310"/>
                <a:gd name="T9" fmla="*/ 1089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1089">
                  <a:moveTo>
                    <a:pt x="0" y="1089"/>
                  </a:moveTo>
                  <a:lnTo>
                    <a:pt x="0" y="1089"/>
                  </a:lnTo>
                  <a:lnTo>
                    <a:pt x="0" y="0"/>
                  </a:lnTo>
                  <a:lnTo>
                    <a:pt x="310" y="0"/>
                  </a:lnTo>
                  <a:lnTo>
                    <a:pt x="310" y="1089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146"/>
            <p:cNvSpPr>
              <a:spLocks/>
            </p:cNvSpPr>
            <p:nvPr/>
          </p:nvSpPr>
          <p:spPr bwMode="auto">
            <a:xfrm>
              <a:off x="2719388" y="5129213"/>
              <a:ext cx="111125" cy="0"/>
            </a:xfrm>
            <a:custGeom>
              <a:avLst/>
              <a:gdLst>
                <a:gd name="T0" fmla="*/ 0 w 156"/>
                <a:gd name="T1" fmla="*/ 156 w 156"/>
                <a:gd name="T2" fmla="*/ 0 w 15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56">
                  <a:moveTo>
                    <a:pt x="0" y="0"/>
                  </a:moveTo>
                  <a:lnTo>
                    <a:pt x="156" y="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Line 147"/>
            <p:cNvSpPr>
              <a:spLocks noChangeShapeType="1"/>
            </p:cNvSpPr>
            <p:nvPr/>
          </p:nvSpPr>
          <p:spPr bwMode="auto">
            <a:xfrm>
              <a:off x="2774951" y="5129213"/>
              <a:ext cx="0" cy="5080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148"/>
            <p:cNvSpPr>
              <a:spLocks/>
            </p:cNvSpPr>
            <p:nvPr/>
          </p:nvSpPr>
          <p:spPr bwMode="auto">
            <a:xfrm>
              <a:off x="2719388" y="5180013"/>
              <a:ext cx="111125" cy="0"/>
            </a:xfrm>
            <a:custGeom>
              <a:avLst/>
              <a:gdLst>
                <a:gd name="T0" fmla="*/ 0 w 156"/>
                <a:gd name="T1" fmla="*/ 156 w 156"/>
                <a:gd name="T2" fmla="*/ 0 w 15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56">
                  <a:moveTo>
                    <a:pt x="0" y="0"/>
                  </a:moveTo>
                  <a:lnTo>
                    <a:pt x="156" y="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Line 149"/>
            <p:cNvSpPr>
              <a:spLocks noChangeShapeType="1"/>
            </p:cNvSpPr>
            <p:nvPr/>
          </p:nvSpPr>
          <p:spPr bwMode="auto">
            <a:xfrm>
              <a:off x="2109788" y="5932488"/>
              <a:ext cx="88900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Line 150"/>
            <p:cNvSpPr>
              <a:spLocks noChangeShapeType="1"/>
            </p:cNvSpPr>
            <p:nvPr/>
          </p:nvSpPr>
          <p:spPr bwMode="auto">
            <a:xfrm>
              <a:off x="2332038" y="5932488"/>
              <a:ext cx="0" cy="3175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Line 152"/>
            <p:cNvSpPr>
              <a:spLocks noChangeShapeType="1"/>
            </p:cNvSpPr>
            <p:nvPr/>
          </p:nvSpPr>
          <p:spPr bwMode="auto">
            <a:xfrm>
              <a:off x="2774951" y="5932488"/>
              <a:ext cx="0" cy="3175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Line 154"/>
            <p:cNvSpPr>
              <a:spLocks noChangeShapeType="1"/>
            </p:cNvSpPr>
            <p:nvPr/>
          </p:nvSpPr>
          <p:spPr bwMode="auto">
            <a:xfrm flipV="1">
              <a:off x="2109788" y="4860925"/>
              <a:ext cx="0" cy="107156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Line 155"/>
            <p:cNvSpPr>
              <a:spLocks noChangeShapeType="1"/>
            </p:cNvSpPr>
            <p:nvPr/>
          </p:nvSpPr>
          <p:spPr bwMode="auto">
            <a:xfrm flipH="1">
              <a:off x="2079626" y="5932488"/>
              <a:ext cx="30163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Rectangle 156"/>
            <p:cNvSpPr>
              <a:spLocks noChangeArrowheads="1"/>
            </p:cNvSpPr>
            <p:nvPr/>
          </p:nvSpPr>
          <p:spPr bwMode="auto">
            <a:xfrm>
              <a:off x="1976438" y="5884863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84" name="Line 157"/>
            <p:cNvSpPr>
              <a:spLocks noChangeShapeType="1"/>
            </p:cNvSpPr>
            <p:nvPr/>
          </p:nvSpPr>
          <p:spPr bwMode="auto">
            <a:xfrm flipH="1">
              <a:off x="2079626" y="5575300"/>
              <a:ext cx="30163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5" name="Rectangle 158"/>
            <p:cNvSpPr>
              <a:spLocks noChangeArrowheads="1"/>
            </p:cNvSpPr>
            <p:nvPr/>
          </p:nvSpPr>
          <p:spPr bwMode="auto">
            <a:xfrm>
              <a:off x="1976438" y="5527675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86" name="Line 159"/>
            <p:cNvSpPr>
              <a:spLocks noChangeShapeType="1"/>
            </p:cNvSpPr>
            <p:nvPr/>
          </p:nvSpPr>
          <p:spPr bwMode="auto">
            <a:xfrm flipH="1">
              <a:off x="2079626" y="5218113"/>
              <a:ext cx="30163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7" name="Rectangle 160"/>
            <p:cNvSpPr>
              <a:spLocks noChangeArrowheads="1"/>
            </p:cNvSpPr>
            <p:nvPr/>
          </p:nvSpPr>
          <p:spPr bwMode="auto">
            <a:xfrm>
              <a:off x="1927226" y="5170488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88" name="Line 161"/>
            <p:cNvSpPr>
              <a:spLocks noChangeShapeType="1"/>
            </p:cNvSpPr>
            <p:nvPr/>
          </p:nvSpPr>
          <p:spPr bwMode="auto">
            <a:xfrm flipH="1">
              <a:off x="2079626" y="4860925"/>
              <a:ext cx="30163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9" name="Rectangle 162"/>
            <p:cNvSpPr>
              <a:spLocks noChangeArrowheads="1"/>
            </p:cNvSpPr>
            <p:nvPr/>
          </p:nvSpPr>
          <p:spPr bwMode="auto">
            <a:xfrm>
              <a:off x="1927226" y="4813300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541" name="Rectangle 301"/>
          <p:cNvSpPr>
            <a:spLocks noChangeArrowheads="1"/>
          </p:cNvSpPr>
          <p:nvPr/>
        </p:nvSpPr>
        <p:spPr bwMode="auto">
          <a:xfrm>
            <a:off x="3705711" y="526591"/>
            <a:ext cx="27773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Liver</a:t>
            </a:r>
          </a:p>
        </p:txBody>
      </p:sp>
      <p:sp>
        <p:nvSpPr>
          <p:cNvPr id="542" name="TextBox 541"/>
          <p:cNvSpPr txBox="1"/>
          <p:nvPr/>
        </p:nvSpPr>
        <p:spPr>
          <a:xfrm>
            <a:off x="2746628" y="991399"/>
            <a:ext cx="585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C3H.swB6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3" name="TextBox 542"/>
          <p:cNvSpPr txBox="1"/>
          <p:nvPr/>
        </p:nvSpPr>
        <p:spPr>
          <a:xfrm>
            <a:off x="2667000" y="1746936"/>
            <a:ext cx="71546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C3H.sw</a:t>
            </a:r>
          </a:p>
          <a:p>
            <a:r>
              <a:rPr lang="en-US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LysM-Cre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Stat3</a:t>
            </a:r>
            <a:r>
              <a:rPr lang="en-US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/-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44" name="Rectangle 298"/>
          <p:cNvSpPr>
            <a:spLocks noChangeArrowheads="1"/>
          </p:cNvSpPr>
          <p:nvPr/>
        </p:nvSpPr>
        <p:spPr bwMode="auto">
          <a:xfrm>
            <a:off x="2791311" y="416349"/>
            <a:ext cx="18691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solidFill>
                  <a:srgbClr val="000000"/>
                </a:solidFill>
              </a:rPr>
              <a:t>c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547" name="Group 546"/>
          <p:cNvGrpSpPr/>
          <p:nvPr/>
        </p:nvGrpSpPr>
        <p:grpSpPr>
          <a:xfrm>
            <a:off x="4968729" y="832919"/>
            <a:ext cx="449193" cy="109823"/>
            <a:chOff x="5121129" y="5503177"/>
            <a:chExt cx="517671" cy="59423"/>
          </a:xfrm>
        </p:grpSpPr>
        <p:sp>
          <p:nvSpPr>
            <p:cNvPr id="548" name="Line 438"/>
            <p:cNvSpPr>
              <a:spLocks noChangeShapeType="1"/>
            </p:cNvSpPr>
            <p:nvPr/>
          </p:nvSpPr>
          <p:spPr bwMode="auto">
            <a:xfrm>
              <a:off x="5121129" y="5524262"/>
              <a:ext cx="51767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9" name="Line 440"/>
            <p:cNvSpPr>
              <a:spLocks noChangeShapeType="1"/>
            </p:cNvSpPr>
            <p:nvPr/>
          </p:nvSpPr>
          <p:spPr bwMode="auto">
            <a:xfrm flipV="1">
              <a:off x="5121129" y="5503177"/>
              <a:ext cx="0" cy="594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0" name="Line 442"/>
            <p:cNvSpPr>
              <a:spLocks noChangeShapeType="1"/>
            </p:cNvSpPr>
            <p:nvPr/>
          </p:nvSpPr>
          <p:spPr bwMode="auto">
            <a:xfrm flipV="1">
              <a:off x="5638326" y="5503177"/>
              <a:ext cx="0" cy="594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1" name="Rectangle 42"/>
          <p:cNvSpPr>
            <a:spLocks noChangeArrowheads="1"/>
          </p:cNvSpPr>
          <p:nvPr/>
        </p:nvSpPr>
        <p:spPr bwMode="auto">
          <a:xfrm rot="16200000">
            <a:off x="4189198" y="1394233"/>
            <a:ext cx="64761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GVHD</a:t>
            </a:r>
            <a:r>
              <a:rPr kumimoji="0" lang="en-US" altLang="en-US" sz="9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lang="en-US" altLang="en-US" sz="900" dirty="0">
                <a:solidFill>
                  <a:srgbClr val="000000"/>
                </a:solidFill>
              </a:rPr>
              <a:t>s</a:t>
            </a:r>
            <a:r>
              <a: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core</a:t>
            </a:r>
            <a:endParaRPr kumimoji="0" lang="en-US" altLang="en-US" sz="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5278" name="Group 5277"/>
          <p:cNvGrpSpPr/>
          <p:nvPr/>
        </p:nvGrpSpPr>
        <p:grpSpPr>
          <a:xfrm>
            <a:off x="6096000" y="808507"/>
            <a:ext cx="449193" cy="142026"/>
            <a:chOff x="6096000" y="838200"/>
            <a:chExt cx="449193" cy="142026"/>
          </a:xfrm>
        </p:grpSpPr>
        <p:sp>
          <p:nvSpPr>
            <p:cNvPr id="553" name="Rectangle 374"/>
            <p:cNvSpPr>
              <a:spLocks noChangeArrowheads="1"/>
            </p:cNvSpPr>
            <p:nvPr/>
          </p:nvSpPr>
          <p:spPr bwMode="auto">
            <a:xfrm flipH="1">
              <a:off x="6260407" y="838200"/>
              <a:ext cx="1771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800" dirty="0">
                  <a:solidFill>
                    <a:srgbClr val="000000"/>
                  </a:solidFill>
                </a:rPr>
                <a:t>*</a:t>
              </a:r>
              <a:r>
                <a:rPr lang="en-US" altLang="en-US" sz="800" dirty="0" smtClean="0">
                  <a:solidFill>
                    <a:srgbClr val="000000"/>
                  </a:solidFill>
                </a:rPr>
                <a:t>*</a:t>
              </a:r>
              <a:endParaRPr kumimoji="0" lang="en-US" altLang="en-US" sz="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554" name="Group 553"/>
            <p:cNvGrpSpPr/>
            <p:nvPr/>
          </p:nvGrpSpPr>
          <p:grpSpPr>
            <a:xfrm>
              <a:off x="6096000" y="870403"/>
              <a:ext cx="449193" cy="109823"/>
              <a:chOff x="5121129" y="5503177"/>
              <a:chExt cx="517671" cy="59423"/>
            </a:xfrm>
          </p:grpSpPr>
          <p:sp>
            <p:nvSpPr>
              <p:cNvPr id="555" name="Line 438"/>
              <p:cNvSpPr>
                <a:spLocks noChangeShapeType="1"/>
              </p:cNvSpPr>
              <p:nvPr/>
            </p:nvSpPr>
            <p:spPr bwMode="auto">
              <a:xfrm>
                <a:off x="5121129" y="5524262"/>
                <a:ext cx="517671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6" name="Line 440"/>
              <p:cNvSpPr>
                <a:spLocks noChangeShapeType="1"/>
              </p:cNvSpPr>
              <p:nvPr/>
            </p:nvSpPr>
            <p:spPr bwMode="auto">
              <a:xfrm flipV="1">
                <a:off x="5121129" y="5503177"/>
                <a:ext cx="0" cy="5942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7" name="Line 442"/>
              <p:cNvSpPr>
                <a:spLocks noChangeShapeType="1"/>
              </p:cNvSpPr>
              <p:nvPr/>
            </p:nvSpPr>
            <p:spPr bwMode="auto">
              <a:xfrm flipV="1">
                <a:off x="5638326" y="5503177"/>
                <a:ext cx="0" cy="5942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558" name="Rectangle 374"/>
          <p:cNvSpPr>
            <a:spLocks noChangeArrowheads="1"/>
          </p:cNvSpPr>
          <p:nvPr/>
        </p:nvSpPr>
        <p:spPr bwMode="auto">
          <a:xfrm flipH="1">
            <a:off x="5160624" y="791708"/>
            <a:ext cx="9717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dirty="0" smtClean="0">
                <a:solidFill>
                  <a:srgbClr val="000000"/>
                </a:solidFill>
              </a:rPr>
              <a:t>*</a:t>
            </a:r>
            <a:endParaRPr kumimoji="0" lang="en-US" altLang="en-US" sz="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0" name="Rectangle 301"/>
          <p:cNvSpPr>
            <a:spLocks noChangeArrowheads="1"/>
          </p:cNvSpPr>
          <p:nvPr/>
        </p:nvSpPr>
        <p:spPr bwMode="auto">
          <a:xfrm>
            <a:off x="5029200" y="526591"/>
            <a:ext cx="25006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Liver</a:t>
            </a:r>
          </a:p>
        </p:txBody>
      </p:sp>
      <p:sp>
        <p:nvSpPr>
          <p:cNvPr id="561" name="Rectangle 301"/>
          <p:cNvSpPr>
            <a:spLocks noChangeArrowheads="1"/>
          </p:cNvSpPr>
          <p:nvPr/>
        </p:nvSpPr>
        <p:spPr bwMode="auto">
          <a:xfrm>
            <a:off x="6098691" y="526591"/>
            <a:ext cx="37830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GI</a:t>
            </a:r>
            <a:r>
              <a:rPr kumimoji="0" lang="en-US" altLang="en-US" sz="9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tract</a:t>
            </a:r>
            <a:endParaRPr kumimoji="0" lang="en-US" altLang="en-US" sz="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2" name="Rectangle 298"/>
          <p:cNvSpPr>
            <a:spLocks noChangeArrowheads="1"/>
          </p:cNvSpPr>
          <p:nvPr/>
        </p:nvSpPr>
        <p:spPr bwMode="auto">
          <a:xfrm>
            <a:off x="4621696" y="416349"/>
            <a:ext cx="1372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 smtClean="0">
                <a:solidFill>
                  <a:srgbClr val="000000"/>
                </a:solidFill>
              </a:rPr>
              <a:t>d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3" name="Rectangle 298"/>
          <p:cNvSpPr>
            <a:spLocks noChangeArrowheads="1"/>
          </p:cNvSpPr>
          <p:nvPr/>
        </p:nvSpPr>
        <p:spPr bwMode="auto">
          <a:xfrm>
            <a:off x="5715000" y="416349"/>
            <a:ext cx="1372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solidFill>
                  <a:srgbClr val="000000"/>
                </a:solidFill>
              </a:rPr>
              <a:t>e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54" name="Group 153"/>
          <p:cNvGrpSpPr/>
          <p:nvPr/>
        </p:nvGrpSpPr>
        <p:grpSpPr>
          <a:xfrm>
            <a:off x="375101" y="2223130"/>
            <a:ext cx="2285096" cy="277479"/>
            <a:chOff x="2733925" y="4836573"/>
            <a:chExt cx="2285096" cy="277479"/>
          </a:xfrm>
        </p:grpSpPr>
        <p:sp>
          <p:nvSpPr>
            <p:cNvPr id="155" name="Rectangle 351"/>
            <p:cNvSpPr>
              <a:spLocks noChangeArrowheads="1"/>
            </p:cNvSpPr>
            <p:nvPr/>
          </p:nvSpPr>
          <p:spPr bwMode="auto">
            <a:xfrm>
              <a:off x="3207558" y="5085477"/>
              <a:ext cx="5715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6" name="Freeform 352"/>
            <p:cNvSpPr>
              <a:spLocks/>
            </p:cNvSpPr>
            <p:nvPr/>
          </p:nvSpPr>
          <p:spPr bwMode="auto">
            <a:xfrm>
              <a:off x="2733925" y="4879340"/>
              <a:ext cx="122450" cy="45719"/>
            </a:xfrm>
            <a:custGeom>
              <a:avLst/>
              <a:gdLst>
                <a:gd name="T0" fmla="*/ 0 w 82"/>
                <a:gd name="T1" fmla="*/ 0 h 42"/>
                <a:gd name="T2" fmla="*/ 0 w 82"/>
                <a:gd name="T3" fmla="*/ 0 h 42"/>
                <a:gd name="T4" fmla="*/ 82 w 82"/>
                <a:gd name="T5" fmla="*/ 0 h 42"/>
                <a:gd name="T6" fmla="*/ 82 w 82"/>
                <a:gd name="T7" fmla="*/ 42 h 42"/>
                <a:gd name="T8" fmla="*/ 0 w 82"/>
                <a:gd name="T9" fmla="*/ 42 h 42"/>
                <a:gd name="T10" fmla="*/ 0 w 82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42">
                  <a:moveTo>
                    <a:pt x="0" y="0"/>
                  </a:moveTo>
                  <a:lnTo>
                    <a:pt x="0" y="0"/>
                  </a:lnTo>
                  <a:lnTo>
                    <a:pt x="82" y="0"/>
                  </a:lnTo>
                  <a:lnTo>
                    <a:pt x="82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 dirty="0"/>
            </a:p>
          </p:txBody>
        </p:sp>
        <p:sp>
          <p:nvSpPr>
            <p:cNvPr id="157" name="Rectangle 354"/>
            <p:cNvSpPr>
              <a:spLocks noChangeArrowheads="1"/>
            </p:cNvSpPr>
            <p:nvPr/>
          </p:nvSpPr>
          <p:spPr bwMode="auto">
            <a:xfrm>
              <a:off x="3572125" y="4888987"/>
              <a:ext cx="116090" cy="4571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8" name="Rectangle 80"/>
            <p:cNvSpPr>
              <a:spLocks noChangeArrowheads="1"/>
            </p:cNvSpPr>
            <p:nvPr/>
          </p:nvSpPr>
          <p:spPr bwMode="auto">
            <a:xfrm>
              <a:off x="2881743" y="4836573"/>
              <a:ext cx="58669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800" dirty="0" smtClean="0">
                  <a:solidFill>
                    <a:srgbClr val="000000"/>
                  </a:solidFill>
                  <a:cs typeface="Arial" panose="020B0604020202020204" pitchFamily="34" charset="0"/>
                  <a:sym typeface="Wingdings" panose="05000000000000000000" pitchFamily="2" charset="2"/>
                </a:rPr>
                <a:t>C3H.sw</a:t>
              </a: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  <a:sym typeface="Wingdings" panose="05000000000000000000" pitchFamily="2" charset="2"/>
                </a:rPr>
                <a:t></a:t>
              </a: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9" name="Rectangle 406"/>
            <p:cNvSpPr>
              <a:spLocks noChangeArrowheads="1"/>
            </p:cNvSpPr>
            <p:nvPr/>
          </p:nvSpPr>
          <p:spPr bwMode="auto">
            <a:xfrm>
              <a:off x="3655424" y="4836573"/>
              <a:ext cx="136359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80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C3H.sw</a:t>
              </a:r>
              <a:r>
                <a:rPr lang="en-US" altLang="en-US" sz="800" dirty="0" smtClean="0">
                  <a:solidFill>
                    <a:srgbClr val="000000"/>
                  </a:solidFill>
                </a:rPr>
                <a:t>LysM-Cre/Stat3</a:t>
              </a:r>
              <a:r>
                <a:rPr lang="en-US" altLang="en-US" sz="800" baseline="30000" dirty="0" smtClean="0">
                  <a:solidFill>
                    <a:srgbClr val="000000"/>
                  </a:solidFill>
                </a:rPr>
                <a:t>fl/-</a:t>
              </a:r>
              <a:endParaRPr kumimoji="0" lang="en-US" altLang="en-US" sz="8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00504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-12623" y="0"/>
            <a:ext cx="237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 smtClean="0"/>
              <a:t>Supplemental </a:t>
            </a:r>
            <a:r>
              <a:rPr lang="en-US" sz="1200" dirty="0"/>
              <a:t>F</a:t>
            </a:r>
            <a:r>
              <a:rPr lang="en-US" sz="1200" dirty="0" smtClean="0"/>
              <a:t>igure </a:t>
            </a:r>
            <a:r>
              <a:rPr lang="en-US" sz="1200" dirty="0"/>
              <a:t>2</a:t>
            </a:r>
          </a:p>
        </p:txBody>
      </p:sp>
      <p:sp>
        <p:nvSpPr>
          <p:cNvPr id="178" name="Rectangle 5"/>
          <p:cNvSpPr>
            <a:spLocks noChangeArrowheads="1"/>
          </p:cNvSpPr>
          <p:nvPr/>
        </p:nvSpPr>
        <p:spPr bwMode="auto">
          <a:xfrm>
            <a:off x="-980224" y="516920"/>
            <a:ext cx="3795713" cy="287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Rectangle 6"/>
          <p:cNvSpPr>
            <a:spLocks noChangeArrowheads="1"/>
          </p:cNvSpPr>
          <p:nvPr/>
        </p:nvSpPr>
        <p:spPr bwMode="auto">
          <a:xfrm>
            <a:off x="728663" y="908050"/>
            <a:ext cx="3073400" cy="13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Rectangle 7"/>
          <p:cNvSpPr>
            <a:spLocks noChangeArrowheads="1"/>
          </p:cNvSpPr>
          <p:nvPr/>
        </p:nvSpPr>
        <p:spPr bwMode="auto">
          <a:xfrm>
            <a:off x="892175" y="2173288"/>
            <a:ext cx="220663" cy="106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Freeform 8"/>
          <p:cNvSpPr>
            <a:spLocks/>
          </p:cNvSpPr>
          <p:nvPr/>
        </p:nvSpPr>
        <p:spPr bwMode="auto">
          <a:xfrm>
            <a:off x="892175" y="2173288"/>
            <a:ext cx="219075" cy="101600"/>
          </a:xfrm>
          <a:custGeom>
            <a:avLst/>
            <a:gdLst>
              <a:gd name="T0" fmla="*/ 0 w 191"/>
              <a:gd name="T1" fmla="*/ 89 h 89"/>
              <a:gd name="T2" fmla="*/ 0 w 191"/>
              <a:gd name="T3" fmla="*/ 89 h 89"/>
              <a:gd name="T4" fmla="*/ 0 w 191"/>
              <a:gd name="T5" fmla="*/ 0 h 89"/>
              <a:gd name="T6" fmla="*/ 191 w 191"/>
              <a:gd name="T7" fmla="*/ 0 h 89"/>
              <a:gd name="T8" fmla="*/ 191 w 191"/>
              <a:gd name="T9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89">
                <a:moveTo>
                  <a:pt x="0" y="89"/>
                </a:moveTo>
                <a:lnTo>
                  <a:pt x="0" y="89"/>
                </a:lnTo>
                <a:lnTo>
                  <a:pt x="0" y="0"/>
                </a:lnTo>
                <a:lnTo>
                  <a:pt x="191" y="0"/>
                </a:lnTo>
                <a:lnTo>
                  <a:pt x="191" y="89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" name="Freeform 9"/>
          <p:cNvSpPr>
            <a:spLocks/>
          </p:cNvSpPr>
          <p:nvPr/>
        </p:nvSpPr>
        <p:spPr bwMode="auto">
          <a:xfrm>
            <a:off x="947738" y="2144713"/>
            <a:ext cx="109538" cy="0"/>
          </a:xfrm>
          <a:custGeom>
            <a:avLst/>
            <a:gdLst>
              <a:gd name="T0" fmla="*/ 0 w 96"/>
              <a:gd name="T1" fmla="*/ 96 w 96"/>
              <a:gd name="T2" fmla="*/ 0 w 9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96">
                <a:moveTo>
                  <a:pt x="0" y="0"/>
                </a:moveTo>
                <a:lnTo>
                  <a:pt x="96" y="0"/>
                </a:lnTo>
                <a:lnTo>
                  <a:pt x="0" y="0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" name="Line 10"/>
          <p:cNvSpPr>
            <a:spLocks noChangeShapeType="1"/>
          </p:cNvSpPr>
          <p:nvPr/>
        </p:nvSpPr>
        <p:spPr bwMode="auto">
          <a:xfrm>
            <a:off x="1003300" y="2144713"/>
            <a:ext cx="0" cy="28575"/>
          </a:xfrm>
          <a:prstGeom prst="line">
            <a:avLst/>
          </a:pr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Rectangle 11"/>
          <p:cNvSpPr>
            <a:spLocks noChangeArrowheads="1"/>
          </p:cNvSpPr>
          <p:nvPr/>
        </p:nvSpPr>
        <p:spPr bwMode="auto">
          <a:xfrm>
            <a:off x="1222375" y="1865313"/>
            <a:ext cx="219075" cy="4143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" name="Freeform 12"/>
          <p:cNvSpPr>
            <a:spLocks/>
          </p:cNvSpPr>
          <p:nvPr/>
        </p:nvSpPr>
        <p:spPr bwMode="auto">
          <a:xfrm>
            <a:off x="1222375" y="1865313"/>
            <a:ext cx="219075" cy="409575"/>
          </a:xfrm>
          <a:custGeom>
            <a:avLst/>
            <a:gdLst>
              <a:gd name="T0" fmla="*/ 0 w 191"/>
              <a:gd name="T1" fmla="*/ 358 h 358"/>
              <a:gd name="T2" fmla="*/ 0 w 191"/>
              <a:gd name="T3" fmla="*/ 358 h 358"/>
              <a:gd name="T4" fmla="*/ 0 w 191"/>
              <a:gd name="T5" fmla="*/ 0 h 358"/>
              <a:gd name="T6" fmla="*/ 191 w 191"/>
              <a:gd name="T7" fmla="*/ 0 h 358"/>
              <a:gd name="T8" fmla="*/ 191 w 191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358">
                <a:moveTo>
                  <a:pt x="0" y="358"/>
                </a:moveTo>
                <a:lnTo>
                  <a:pt x="0" y="358"/>
                </a:lnTo>
                <a:lnTo>
                  <a:pt x="0" y="0"/>
                </a:lnTo>
                <a:lnTo>
                  <a:pt x="191" y="0"/>
                </a:lnTo>
                <a:lnTo>
                  <a:pt x="191" y="358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Freeform 13"/>
          <p:cNvSpPr>
            <a:spLocks/>
          </p:cNvSpPr>
          <p:nvPr/>
        </p:nvSpPr>
        <p:spPr bwMode="auto">
          <a:xfrm>
            <a:off x="1277938" y="1827213"/>
            <a:ext cx="109538" cy="0"/>
          </a:xfrm>
          <a:custGeom>
            <a:avLst/>
            <a:gdLst>
              <a:gd name="T0" fmla="*/ 0 w 96"/>
              <a:gd name="T1" fmla="*/ 96 w 96"/>
              <a:gd name="T2" fmla="*/ 0 w 9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96">
                <a:moveTo>
                  <a:pt x="0" y="0"/>
                </a:moveTo>
                <a:lnTo>
                  <a:pt x="96" y="0"/>
                </a:lnTo>
                <a:lnTo>
                  <a:pt x="0" y="0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Line 14"/>
          <p:cNvSpPr>
            <a:spLocks noChangeShapeType="1"/>
          </p:cNvSpPr>
          <p:nvPr/>
        </p:nvSpPr>
        <p:spPr bwMode="auto">
          <a:xfrm>
            <a:off x="1331913" y="1827213"/>
            <a:ext cx="0" cy="38100"/>
          </a:xfrm>
          <a:prstGeom prst="line">
            <a:avLst/>
          </a:pr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Rectangle 15"/>
          <p:cNvSpPr>
            <a:spLocks noChangeArrowheads="1"/>
          </p:cNvSpPr>
          <p:nvPr/>
        </p:nvSpPr>
        <p:spPr bwMode="auto">
          <a:xfrm>
            <a:off x="1552575" y="1231900"/>
            <a:ext cx="219075" cy="10477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Freeform 16"/>
          <p:cNvSpPr>
            <a:spLocks/>
          </p:cNvSpPr>
          <p:nvPr/>
        </p:nvSpPr>
        <p:spPr bwMode="auto">
          <a:xfrm>
            <a:off x="1552575" y="1231900"/>
            <a:ext cx="217488" cy="1042988"/>
          </a:xfrm>
          <a:custGeom>
            <a:avLst/>
            <a:gdLst>
              <a:gd name="T0" fmla="*/ 0 w 191"/>
              <a:gd name="T1" fmla="*/ 913 h 913"/>
              <a:gd name="T2" fmla="*/ 0 w 191"/>
              <a:gd name="T3" fmla="*/ 913 h 913"/>
              <a:gd name="T4" fmla="*/ 0 w 191"/>
              <a:gd name="T5" fmla="*/ 0 h 913"/>
              <a:gd name="T6" fmla="*/ 191 w 191"/>
              <a:gd name="T7" fmla="*/ 0 h 913"/>
              <a:gd name="T8" fmla="*/ 191 w 191"/>
              <a:gd name="T9" fmla="*/ 91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913">
                <a:moveTo>
                  <a:pt x="0" y="913"/>
                </a:moveTo>
                <a:lnTo>
                  <a:pt x="0" y="913"/>
                </a:lnTo>
                <a:lnTo>
                  <a:pt x="0" y="0"/>
                </a:lnTo>
                <a:lnTo>
                  <a:pt x="191" y="0"/>
                </a:lnTo>
                <a:lnTo>
                  <a:pt x="191" y="913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Freeform 17"/>
          <p:cNvSpPr>
            <a:spLocks/>
          </p:cNvSpPr>
          <p:nvPr/>
        </p:nvSpPr>
        <p:spPr bwMode="auto">
          <a:xfrm>
            <a:off x="1606550" y="1225550"/>
            <a:ext cx="109538" cy="0"/>
          </a:xfrm>
          <a:custGeom>
            <a:avLst/>
            <a:gdLst>
              <a:gd name="T0" fmla="*/ 0 w 96"/>
              <a:gd name="T1" fmla="*/ 96 w 96"/>
              <a:gd name="T2" fmla="*/ 0 w 9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96">
                <a:moveTo>
                  <a:pt x="0" y="0"/>
                </a:moveTo>
                <a:lnTo>
                  <a:pt x="96" y="0"/>
                </a:lnTo>
                <a:lnTo>
                  <a:pt x="0" y="0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Line 18"/>
          <p:cNvSpPr>
            <a:spLocks noChangeShapeType="1"/>
          </p:cNvSpPr>
          <p:nvPr/>
        </p:nvSpPr>
        <p:spPr bwMode="auto">
          <a:xfrm>
            <a:off x="1662113" y="1225550"/>
            <a:ext cx="0" cy="6350"/>
          </a:xfrm>
          <a:prstGeom prst="line">
            <a:avLst/>
          </a:pr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Rectangle 19"/>
          <p:cNvSpPr>
            <a:spLocks noChangeArrowheads="1"/>
          </p:cNvSpPr>
          <p:nvPr/>
        </p:nvSpPr>
        <p:spPr bwMode="auto">
          <a:xfrm>
            <a:off x="1881188" y="2271713"/>
            <a:ext cx="219075" cy="79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Freeform 20"/>
          <p:cNvSpPr>
            <a:spLocks/>
          </p:cNvSpPr>
          <p:nvPr/>
        </p:nvSpPr>
        <p:spPr bwMode="auto">
          <a:xfrm>
            <a:off x="1881188" y="2271713"/>
            <a:ext cx="219075" cy="3175"/>
          </a:xfrm>
          <a:custGeom>
            <a:avLst/>
            <a:gdLst>
              <a:gd name="T0" fmla="*/ 0 w 191"/>
              <a:gd name="T1" fmla="*/ 2 h 2"/>
              <a:gd name="T2" fmla="*/ 0 w 191"/>
              <a:gd name="T3" fmla="*/ 2 h 2"/>
              <a:gd name="T4" fmla="*/ 0 w 191"/>
              <a:gd name="T5" fmla="*/ 0 h 2"/>
              <a:gd name="T6" fmla="*/ 191 w 191"/>
              <a:gd name="T7" fmla="*/ 0 h 2"/>
              <a:gd name="T8" fmla="*/ 191 w 19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191" y="0"/>
                </a:lnTo>
                <a:lnTo>
                  <a:pt x="191" y="2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" name="Freeform 21"/>
          <p:cNvSpPr>
            <a:spLocks/>
          </p:cNvSpPr>
          <p:nvPr/>
        </p:nvSpPr>
        <p:spPr bwMode="auto">
          <a:xfrm>
            <a:off x="1936750" y="2271713"/>
            <a:ext cx="109538" cy="0"/>
          </a:xfrm>
          <a:custGeom>
            <a:avLst/>
            <a:gdLst>
              <a:gd name="T0" fmla="*/ 0 w 96"/>
              <a:gd name="T1" fmla="*/ 96 w 96"/>
              <a:gd name="T2" fmla="*/ 0 w 9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96">
                <a:moveTo>
                  <a:pt x="0" y="0"/>
                </a:moveTo>
                <a:lnTo>
                  <a:pt x="96" y="0"/>
                </a:lnTo>
                <a:lnTo>
                  <a:pt x="0" y="0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Line 22"/>
          <p:cNvSpPr>
            <a:spLocks noChangeShapeType="1"/>
          </p:cNvSpPr>
          <p:nvPr/>
        </p:nvSpPr>
        <p:spPr bwMode="auto">
          <a:xfrm>
            <a:off x="1990725" y="2271713"/>
            <a:ext cx="0" cy="0"/>
          </a:xfrm>
          <a:prstGeom prst="line">
            <a:avLst/>
          </a:pr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" name="Rectangle 23"/>
          <p:cNvSpPr>
            <a:spLocks noChangeArrowheads="1"/>
          </p:cNvSpPr>
          <p:nvPr/>
        </p:nvSpPr>
        <p:spPr bwMode="auto">
          <a:xfrm>
            <a:off x="2430463" y="2139950"/>
            <a:ext cx="219075" cy="1397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Freeform 24"/>
          <p:cNvSpPr>
            <a:spLocks/>
          </p:cNvSpPr>
          <p:nvPr/>
        </p:nvSpPr>
        <p:spPr bwMode="auto">
          <a:xfrm>
            <a:off x="2430463" y="2139950"/>
            <a:ext cx="219075" cy="134938"/>
          </a:xfrm>
          <a:custGeom>
            <a:avLst/>
            <a:gdLst>
              <a:gd name="T0" fmla="*/ 0 w 191"/>
              <a:gd name="T1" fmla="*/ 118 h 118"/>
              <a:gd name="T2" fmla="*/ 0 w 191"/>
              <a:gd name="T3" fmla="*/ 118 h 118"/>
              <a:gd name="T4" fmla="*/ 0 w 191"/>
              <a:gd name="T5" fmla="*/ 0 h 118"/>
              <a:gd name="T6" fmla="*/ 191 w 191"/>
              <a:gd name="T7" fmla="*/ 0 h 118"/>
              <a:gd name="T8" fmla="*/ 191 w 191"/>
              <a:gd name="T9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118">
                <a:moveTo>
                  <a:pt x="0" y="118"/>
                </a:moveTo>
                <a:lnTo>
                  <a:pt x="0" y="118"/>
                </a:lnTo>
                <a:lnTo>
                  <a:pt x="0" y="0"/>
                </a:lnTo>
                <a:lnTo>
                  <a:pt x="191" y="0"/>
                </a:lnTo>
                <a:lnTo>
                  <a:pt x="191" y="118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Freeform 25"/>
          <p:cNvSpPr>
            <a:spLocks/>
          </p:cNvSpPr>
          <p:nvPr/>
        </p:nvSpPr>
        <p:spPr bwMode="auto">
          <a:xfrm>
            <a:off x="2486025" y="2105025"/>
            <a:ext cx="109538" cy="0"/>
          </a:xfrm>
          <a:custGeom>
            <a:avLst/>
            <a:gdLst>
              <a:gd name="T0" fmla="*/ 0 w 96"/>
              <a:gd name="T1" fmla="*/ 96 w 96"/>
              <a:gd name="T2" fmla="*/ 0 w 9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96">
                <a:moveTo>
                  <a:pt x="0" y="0"/>
                </a:moveTo>
                <a:lnTo>
                  <a:pt x="96" y="0"/>
                </a:lnTo>
                <a:lnTo>
                  <a:pt x="0" y="0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" name="Line 26"/>
          <p:cNvSpPr>
            <a:spLocks noChangeShapeType="1"/>
          </p:cNvSpPr>
          <p:nvPr/>
        </p:nvSpPr>
        <p:spPr bwMode="auto">
          <a:xfrm>
            <a:off x="2540000" y="2105025"/>
            <a:ext cx="0" cy="34925"/>
          </a:xfrm>
          <a:prstGeom prst="line">
            <a:avLst/>
          </a:pr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0" name="Rectangle 27"/>
          <p:cNvSpPr>
            <a:spLocks noChangeArrowheads="1"/>
          </p:cNvSpPr>
          <p:nvPr/>
        </p:nvSpPr>
        <p:spPr bwMode="auto">
          <a:xfrm>
            <a:off x="2760663" y="1906588"/>
            <a:ext cx="219075" cy="3730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1" name="Freeform 28"/>
          <p:cNvSpPr>
            <a:spLocks/>
          </p:cNvSpPr>
          <p:nvPr/>
        </p:nvSpPr>
        <p:spPr bwMode="auto">
          <a:xfrm>
            <a:off x="2760663" y="1906588"/>
            <a:ext cx="217488" cy="368300"/>
          </a:xfrm>
          <a:custGeom>
            <a:avLst/>
            <a:gdLst>
              <a:gd name="T0" fmla="*/ 0 w 191"/>
              <a:gd name="T1" fmla="*/ 322 h 322"/>
              <a:gd name="T2" fmla="*/ 0 w 191"/>
              <a:gd name="T3" fmla="*/ 322 h 322"/>
              <a:gd name="T4" fmla="*/ 0 w 191"/>
              <a:gd name="T5" fmla="*/ 0 h 322"/>
              <a:gd name="T6" fmla="*/ 191 w 191"/>
              <a:gd name="T7" fmla="*/ 0 h 322"/>
              <a:gd name="T8" fmla="*/ 191 w 191"/>
              <a:gd name="T9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322">
                <a:moveTo>
                  <a:pt x="0" y="322"/>
                </a:moveTo>
                <a:lnTo>
                  <a:pt x="0" y="322"/>
                </a:lnTo>
                <a:lnTo>
                  <a:pt x="0" y="0"/>
                </a:lnTo>
                <a:lnTo>
                  <a:pt x="191" y="0"/>
                </a:lnTo>
                <a:lnTo>
                  <a:pt x="191" y="322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Freeform 29"/>
          <p:cNvSpPr>
            <a:spLocks/>
          </p:cNvSpPr>
          <p:nvPr/>
        </p:nvSpPr>
        <p:spPr bwMode="auto">
          <a:xfrm>
            <a:off x="2814638" y="1874838"/>
            <a:ext cx="109538" cy="0"/>
          </a:xfrm>
          <a:custGeom>
            <a:avLst/>
            <a:gdLst>
              <a:gd name="T0" fmla="*/ 0 w 96"/>
              <a:gd name="T1" fmla="*/ 96 w 96"/>
              <a:gd name="T2" fmla="*/ 0 w 9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96">
                <a:moveTo>
                  <a:pt x="0" y="0"/>
                </a:moveTo>
                <a:lnTo>
                  <a:pt x="96" y="0"/>
                </a:lnTo>
                <a:lnTo>
                  <a:pt x="0" y="0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" name="Line 30"/>
          <p:cNvSpPr>
            <a:spLocks noChangeShapeType="1"/>
          </p:cNvSpPr>
          <p:nvPr/>
        </p:nvSpPr>
        <p:spPr bwMode="auto">
          <a:xfrm>
            <a:off x="2870200" y="1874838"/>
            <a:ext cx="0" cy="31750"/>
          </a:xfrm>
          <a:prstGeom prst="line">
            <a:avLst/>
          </a:pr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Rectangle 31"/>
          <p:cNvSpPr>
            <a:spLocks noChangeArrowheads="1"/>
          </p:cNvSpPr>
          <p:nvPr/>
        </p:nvSpPr>
        <p:spPr bwMode="auto">
          <a:xfrm>
            <a:off x="3089275" y="1344613"/>
            <a:ext cx="220663" cy="9350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Freeform 32"/>
          <p:cNvSpPr>
            <a:spLocks/>
          </p:cNvSpPr>
          <p:nvPr/>
        </p:nvSpPr>
        <p:spPr bwMode="auto">
          <a:xfrm>
            <a:off x="3089275" y="1344613"/>
            <a:ext cx="219075" cy="930275"/>
          </a:xfrm>
          <a:custGeom>
            <a:avLst/>
            <a:gdLst>
              <a:gd name="T0" fmla="*/ 0 w 191"/>
              <a:gd name="T1" fmla="*/ 814 h 814"/>
              <a:gd name="T2" fmla="*/ 0 w 191"/>
              <a:gd name="T3" fmla="*/ 814 h 814"/>
              <a:gd name="T4" fmla="*/ 0 w 191"/>
              <a:gd name="T5" fmla="*/ 0 h 814"/>
              <a:gd name="T6" fmla="*/ 191 w 191"/>
              <a:gd name="T7" fmla="*/ 0 h 814"/>
              <a:gd name="T8" fmla="*/ 191 w 191"/>
              <a:gd name="T9" fmla="*/ 814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814">
                <a:moveTo>
                  <a:pt x="0" y="814"/>
                </a:moveTo>
                <a:lnTo>
                  <a:pt x="0" y="814"/>
                </a:lnTo>
                <a:lnTo>
                  <a:pt x="0" y="0"/>
                </a:lnTo>
                <a:lnTo>
                  <a:pt x="191" y="0"/>
                </a:lnTo>
                <a:lnTo>
                  <a:pt x="191" y="814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Freeform 33"/>
          <p:cNvSpPr>
            <a:spLocks/>
          </p:cNvSpPr>
          <p:nvPr/>
        </p:nvSpPr>
        <p:spPr bwMode="auto">
          <a:xfrm>
            <a:off x="3144838" y="1289050"/>
            <a:ext cx="109538" cy="0"/>
          </a:xfrm>
          <a:custGeom>
            <a:avLst/>
            <a:gdLst>
              <a:gd name="T0" fmla="*/ 0 w 96"/>
              <a:gd name="T1" fmla="*/ 96 w 96"/>
              <a:gd name="T2" fmla="*/ 0 w 9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96">
                <a:moveTo>
                  <a:pt x="0" y="0"/>
                </a:moveTo>
                <a:lnTo>
                  <a:pt x="96" y="0"/>
                </a:lnTo>
                <a:lnTo>
                  <a:pt x="0" y="0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Line 34"/>
          <p:cNvSpPr>
            <a:spLocks noChangeShapeType="1"/>
          </p:cNvSpPr>
          <p:nvPr/>
        </p:nvSpPr>
        <p:spPr bwMode="auto">
          <a:xfrm>
            <a:off x="3198813" y="1289050"/>
            <a:ext cx="0" cy="55563"/>
          </a:xfrm>
          <a:prstGeom prst="line">
            <a:avLst/>
          </a:pr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" name="Rectangle 35"/>
          <p:cNvSpPr>
            <a:spLocks noChangeArrowheads="1"/>
          </p:cNvSpPr>
          <p:nvPr/>
        </p:nvSpPr>
        <p:spPr bwMode="auto">
          <a:xfrm>
            <a:off x="3419475" y="2271713"/>
            <a:ext cx="219075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Freeform 36"/>
          <p:cNvSpPr>
            <a:spLocks/>
          </p:cNvSpPr>
          <p:nvPr/>
        </p:nvSpPr>
        <p:spPr bwMode="auto">
          <a:xfrm>
            <a:off x="3419475" y="2271713"/>
            <a:ext cx="217488" cy="3175"/>
          </a:xfrm>
          <a:custGeom>
            <a:avLst/>
            <a:gdLst>
              <a:gd name="T0" fmla="*/ 0 w 191"/>
              <a:gd name="T1" fmla="*/ 3 h 3"/>
              <a:gd name="T2" fmla="*/ 0 w 191"/>
              <a:gd name="T3" fmla="*/ 3 h 3"/>
              <a:gd name="T4" fmla="*/ 0 w 191"/>
              <a:gd name="T5" fmla="*/ 0 h 3"/>
              <a:gd name="T6" fmla="*/ 191 w 191"/>
              <a:gd name="T7" fmla="*/ 0 h 3"/>
              <a:gd name="T8" fmla="*/ 191 w 191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3">
                <a:moveTo>
                  <a:pt x="0" y="3"/>
                </a:moveTo>
                <a:lnTo>
                  <a:pt x="0" y="3"/>
                </a:lnTo>
                <a:lnTo>
                  <a:pt x="0" y="0"/>
                </a:lnTo>
                <a:lnTo>
                  <a:pt x="191" y="0"/>
                </a:lnTo>
                <a:lnTo>
                  <a:pt x="191" y="3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Freeform 37"/>
          <p:cNvSpPr>
            <a:spLocks/>
          </p:cNvSpPr>
          <p:nvPr/>
        </p:nvSpPr>
        <p:spPr bwMode="auto">
          <a:xfrm>
            <a:off x="3473450" y="2268538"/>
            <a:ext cx="109538" cy="0"/>
          </a:xfrm>
          <a:custGeom>
            <a:avLst/>
            <a:gdLst>
              <a:gd name="T0" fmla="*/ 0 w 96"/>
              <a:gd name="T1" fmla="*/ 96 w 96"/>
              <a:gd name="T2" fmla="*/ 0 w 9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96">
                <a:moveTo>
                  <a:pt x="0" y="0"/>
                </a:moveTo>
                <a:lnTo>
                  <a:pt x="96" y="0"/>
                </a:lnTo>
                <a:lnTo>
                  <a:pt x="0" y="0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Line 38"/>
          <p:cNvSpPr>
            <a:spLocks noChangeShapeType="1"/>
          </p:cNvSpPr>
          <p:nvPr/>
        </p:nvSpPr>
        <p:spPr bwMode="auto">
          <a:xfrm>
            <a:off x="3529013" y="2268538"/>
            <a:ext cx="0" cy="3175"/>
          </a:xfrm>
          <a:prstGeom prst="line">
            <a:avLst/>
          </a:pr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Line 39"/>
          <p:cNvSpPr>
            <a:spLocks noChangeShapeType="1"/>
          </p:cNvSpPr>
          <p:nvPr/>
        </p:nvSpPr>
        <p:spPr bwMode="auto">
          <a:xfrm>
            <a:off x="728663" y="2279650"/>
            <a:ext cx="3074988" cy="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Line 40"/>
          <p:cNvSpPr>
            <a:spLocks noChangeShapeType="1"/>
          </p:cNvSpPr>
          <p:nvPr/>
        </p:nvSpPr>
        <p:spPr bwMode="auto">
          <a:xfrm>
            <a:off x="1003300" y="2279650"/>
            <a:ext cx="0" cy="3810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" name="Line 42"/>
          <p:cNvSpPr>
            <a:spLocks noChangeShapeType="1"/>
          </p:cNvSpPr>
          <p:nvPr/>
        </p:nvSpPr>
        <p:spPr bwMode="auto">
          <a:xfrm>
            <a:off x="1331913" y="2279650"/>
            <a:ext cx="0" cy="3810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Line 44"/>
          <p:cNvSpPr>
            <a:spLocks noChangeShapeType="1"/>
          </p:cNvSpPr>
          <p:nvPr/>
        </p:nvSpPr>
        <p:spPr bwMode="auto">
          <a:xfrm>
            <a:off x="1662113" y="2279650"/>
            <a:ext cx="0" cy="3810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Line 46"/>
          <p:cNvSpPr>
            <a:spLocks noChangeShapeType="1"/>
          </p:cNvSpPr>
          <p:nvPr/>
        </p:nvSpPr>
        <p:spPr bwMode="auto">
          <a:xfrm>
            <a:off x="1990725" y="2279650"/>
            <a:ext cx="0" cy="3810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Line 48"/>
          <p:cNvSpPr>
            <a:spLocks noChangeShapeType="1"/>
          </p:cNvSpPr>
          <p:nvPr/>
        </p:nvSpPr>
        <p:spPr bwMode="auto">
          <a:xfrm>
            <a:off x="2540000" y="2279650"/>
            <a:ext cx="0" cy="3810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" name="Line 50"/>
          <p:cNvSpPr>
            <a:spLocks noChangeShapeType="1"/>
          </p:cNvSpPr>
          <p:nvPr/>
        </p:nvSpPr>
        <p:spPr bwMode="auto">
          <a:xfrm>
            <a:off x="2870200" y="2279650"/>
            <a:ext cx="0" cy="3810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" name="Line 52"/>
          <p:cNvSpPr>
            <a:spLocks noChangeShapeType="1"/>
          </p:cNvSpPr>
          <p:nvPr/>
        </p:nvSpPr>
        <p:spPr bwMode="auto">
          <a:xfrm>
            <a:off x="3198813" y="2279650"/>
            <a:ext cx="0" cy="3810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" name="Line 54"/>
          <p:cNvSpPr>
            <a:spLocks noChangeShapeType="1"/>
          </p:cNvSpPr>
          <p:nvPr/>
        </p:nvSpPr>
        <p:spPr bwMode="auto">
          <a:xfrm>
            <a:off x="3529013" y="2279650"/>
            <a:ext cx="0" cy="3810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9" name="Line 56"/>
          <p:cNvSpPr>
            <a:spLocks noChangeShapeType="1"/>
          </p:cNvSpPr>
          <p:nvPr/>
        </p:nvSpPr>
        <p:spPr bwMode="auto">
          <a:xfrm flipV="1">
            <a:off x="728663" y="908050"/>
            <a:ext cx="0" cy="137160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0" name="Line 57"/>
          <p:cNvSpPr>
            <a:spLocks noChangeShapeType="1"/>
          </p:cNvSpPr>
          <p:nvPr/>
        </p:nvSpPr>
        <p:spPr bwMode="auto">
          <a:xfrm flipH="1">
            <a:off x="688975" y="2279650"/>
            <a:ext cx="39688" cy="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" name="Rectangle 58"/>
          <p:cNvSpPr>
            <a:spLocks noChangeArrowheads="1"/>
          </p:cNvSpPr>
          <p:nvPr/>
        </p:nvSpPr>
        <p:spPr bwMode="auto">
          <a:xfrm>
            <a:off x="603250" y="2222500"/>
            <a:ext cx="571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2" name="Line 59"/>
          <p:cNvSpPr>
            <a:spLocks noChangeShapeType="1"/>
          </p:cNvSpPr>
          <p:nvPr/>
        </p:nvSpPr>
        <p:spPr bwMode="auto">
          <a:xfrm flipH="1">
            <a:off x="706438" y="2141538"/>
            <a:ext cx="22225" cy="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3" name="Line 60"/>
          <p:cNvSpPr>
            <a:spLocks noChangeShapeType="1"/>
          </p:cNvSpPr>
          <p:nvPr/>
        </p:nvSpPr>
        <p:spPr bwMode="auto">
          <a:xfrm flipH="1">
            <a:off x="688975" y="2005013"/>
            <a:ext cx="39688" cy="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4" name="Rectangle 61"/>
          <p:cNvSpPr>
            <a:spLocks noChangeArrowheads="1"/>
          </p:cNvSpPr>
          <p:nvPr/>
        </p:nvSpPr>
        <p:spPr bwMode="auto">
          <a:xfrm>
            <a:off x="349250" y="1947863"/>
            <a:ext cx="2889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20000</a:t>
            </a:r>
            <a:endParaRPr kumimoji="0" lang="en-US" altLang="en-US" sz="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5" name="Line 62"/>
          <p:cNvSpPr>
            <a:spLocks noChangeShapeType="1"/>
          </p:cNvSpPr>
          <p:nvPr/>
        </p:nvSpPr>
        <p:spPr bwMode="auto">
          <a:xfrm flipH="1">
            <a:off x="706438" y="1868488"/>
            <a:ext cx="22225" cy="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6" name="Line 63"/>
          <p:cNvSpPr>
            <a:spLocks noChangeShapeType="1"/>
          </p:cNvSpPr>
          <p:nvPr/>
        </p:nvSpPr>
        <p:spPr bwMode="auto">
          <a:xfrm flipH="1">
            <a:off x="688975" y="1730375"/>
            <a:ext cx="39688" cy="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7" name="Rectangle 64"/>
          <p:cNvSpPr>
            <a:spLocks noChangeArrowheads="1"/>
          </p:cNvSpPr>
          <p:nvPr/>
        </p:nvSpPr>
        <p:spPr bwMode="auto">
          <a:xfrm>
            <a:off x="349250" y="1673225"/>
            <a:ext cx="2889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40000</a:t>
            </a:r>
            <a:endParaRPr kumimoji="0" lang="en-US" altLang="en-US" sz="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8" name="Line 65"/>
          <p:cNvSpPr>
            <a:spLocks noChangeShapeType="1"/>
          </p:cNvSpPr>
          <p:nvPr/>
        </p:nvSpPr>
        <p:spPr bwMode="auto">
          <a:xfrm flipH="1">
            <a:off x="706438" y="1593850"/>
            <a:ext cx="22225" cy="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9" name="Line 66"/>
          <p:cNvSpPr>
            <a:spLocks noChangeShapeType="1"/>
          </p:cNvSpPr>
          <p:nvPr/>
        </p:nvSpPr>
        <p:spPr bwMode="auto">
          <a:xfrm flipH="1">
            <a:off x="688975" y="1455738"/>
            <a:ext cx="39688" cy="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0" name="Rectangle 67"/>
          <p:cNvSpPr>
            <a:spLocks noChangeArrowheads="1"/>
          </p:cNvSpPr>
          <p:nvPr/>
        </p:nvSpPr>
        <p:spPr bwMode="auto">
          <a:xfrm>
            <a:off x="349250" y="1398588"/>
            <a:ext cx="2889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60000</a:t>
            </a:r>
            <a:endParaRPr kumimoji="0" lang="en-US" altLang="en-US" sz="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1" name="Line 68"/>
          <p:cNvSpPr>
            <a:spLocks noChangeShapeType="1"/>
          </p:cNvSpPr>
          <p:nvPr/>
        </p:nvSpPr>
        <p:spPr bwMode="auto">
          <a:xfrm flipH="1">
            <a:off x="706438" y="1319213"/>
            <a:ext cx="22225" cy="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2" name="Line 69"/>
          <p:cNvSpPr>
            <a:spLocks noChangeShapeType="1"/>
          </p:cNvSpPr>
          <p:nvPr/>
        </p:nvSpPr>
        <p:spPr bwMode="auto">
          <a:xfrm flipH="1">
            <a:off x="688975" y="1182688"/>
            <a:ext cx="39688" cy="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" name="Rectangle 70"/>
          <p:cNvSpPr>
            <a:spLocks noChangeArrowheads="1"/>
          </p:cNvSpPr>
          <p:nvPr/>
        </p:nvSpPr>
        <p:spPr bwMode="auto">
          <a:xfrm>
            <a:off x="349250" y="1125538"/>
            <a:ext cx="2889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80000</a:t>
            </a:r>
            <a:endParaRPr kumimoji="0" lang="en-US" altLang="en-US" sz="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4" name="Line 71"/>
          <p:cNvSpPr>
            <a:spLocks noChangeShapeType="1"/>
          </p:cNvSpPr>
          <p:nvPr/>
        </p:nvSpPr>
        <p:spPr bwMode="auto">
          <a:xfrm flipH="1">
            <a:off x="706438" y="1044575"/>
            <a:ext cx="22225" cy="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" name="Line 72"/>
          <p:cNvSpPr>
            <a:spLocks noChangeShapeType="1"/>
          </p:cNvSpPr>
          <p:nvPr/>
        </p:nvSpPr>
        <p:spPr bwMode="auto">
          <a:xfrm flipH="1">
            <a:off x="688975" y="908050"/>
            <a:ext cx="39688" cy="0"/>
          </a:xfrm>
          <a:prstGeom prst="line">
            <a:avLst/>
          </a:pr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" name="Rectangle 73"/>
          <p:cNvSpPr>
            <a:spLocks noChangeArrowheads="1"/>
          </p:cNvSpPr>
          <p:nvPr/>
        </p:nvSpPr>
        <p:spPr bwMode="auto">
          <a:xfrm>
            <a:off x="285750" y="850900"/>
            <a:ext cx="346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100000</a:t>
            </a:r>
            <a:endParaRPr kumimoji="0" lang="en-US" altLang="en-US" sz="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7" name="Rectangle 74"/>
          <p:cNvSpPr>
            <a:spLocks noChangeArrowheads="1"/>
          </p:cNvSpPr>
          <p:nvPr/>
        </p:nvSpPr>
        <p:spPr bwMode="auto">
          <a:xfrm>
            <a:off x="3987801" y="447886"/>
            <a:ext cx="4953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dirty="0" smtClean="0">
                <a:solidFill>
                  <a:srgbClr val="000000"/>
                </a:solidFill>
              </a:rPr>
              <a:t>B6-WT</a:t>
            </a:r>
            <a:r>
              <a: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DC</a:t>
            </a:r>
            <a:endParaRPr kumimoji="0" lang="en-US" altLang="en-US" sz="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48" name="Rectangle 75"/>
          <p:cNvSpPr>
            <a:spLocks noChangeArrowheads="1"/>
          </p:cNvSpPr>
          <p:nvPr/>
        </p:nvSpPr>
        <p:spPr bwMode="auto">
          <a:xfrm>
            <a:off x="3759201" y="474873"/>
            <a:ext cx="146050" cy="746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9" name="Freeform 76"/>
          <p:cNvSpPr>
            <a:spLocks/>
          </p:cNvSpPr>
          <p:nvPr/>
        </p:nvSpPr>
        <p:spPr bwMode="auto">
          <a:xfrm>
            <a:off x="3759201" y="474873"/>
            <a:ext cx="146050" cy="74613"/>
          </a:xfrm>
          <a:custGeom>
            <a:avLst/>
            <a:gdLst>
              <a:gd name="T0" fmla="*/ 0 w 128"/>
              <a:gd name="T1" fmla="*/ 0 h 66"/>
              <a:gd name="T2" fmla="*/ 0 w 128"/>
              <a:gd name="T3" fmla="*/ 0 h 66"/>
              <a:gd name="T4" fmla="*/ 128 w 128"/>
              <a:gd name="T5" fmla="*/ 0 h 66"/>
              <a:gd name="T6" fmla="*/ 128 w 128"/>
              <a:gd name="T7" fmla="*/ 66 h 66"/>
              <a:gd name="T8" fmla="*/ 0 w 128"/>
              <a:gd name="T9" fmla="*/ 66 h 66"/>
              <a:gd name="T10" fmla="*/ 0 w 128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8" h="66">
                <a:moveTo>
                  <a:pt x="0" y="0"/>
                </a:moveTo>
                <a:lnTo>
                  <a:pt x="0" y="0"/>
                </a:lnTo>
                <a:lnTo>
                  <a:pt x="128" y="0"/>
                </a:lnTo>
                <a:lnTo>
                  <a:pt x="128" y="66"/>
                </a:lnTo>
                <a:lnTo>
                  <a:pt x="0" y="66"/>
                </a:lnTo>
                <a:lnTo>
                  <a:pt x="0" y="0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0" name="Rectangle 77"/>
          <p:cNvSpPr>
            <a:spLocks noChangeArrowheads="1"/>
          </p:cNvSpPr>
          <p:nvPr/>
        </p:nvSpPr>
        <p:spPr bwMode="auto">
          <a:xfrm>
            <a:off x="3997240" y="609600"/>
            <a:ext cx="96661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800" dirty="0" err="1"/>
              <a:t>LysM-Cre</a:t>
            </a:r>
            <a:r>
              <a:rPr lang="en-US" sz="800" dirty="0"/>
              <a:t>/Stat3</a:t>
            </a:r>
            <a:r>
              <a:rPr lang="en-US" sz="800" baseline="30000" dirty="0"/>
              <a:t>fl/-</a:t>
            </a:r>
            <a:r>
              <a:rPr lang="en-US" sz="800" dirty="0"/>
              <a:t>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DC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51" name="Rectangle 78"/>
          <p:cNvSpPr>
            <a:spLocks noChangeArrowheads="1"/>
          </p:cNvSpPr>
          <p:nvPr/>
        </p:nvSpPr>
        <p:spPr bwMode="auto">
          <a:xfrm>
            <a:off x="3759201" y="632036"/>
            <a:ext cx="146050" cy="762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2" name="Freeform 79"/>
          <p:cNvSpPr>
            <a:spLocks/>
          </p:cNvSpPr>
          <p:nvPr/>
        </p:nvSpPr>
        <p:spPr bwMode="auto">
          <a:xfrm>
            <a:off x="3759201" y="632036"/>
            <a:ext cx="146050" cy="76200"/>
          </a:xfrm>
          <a:custGeom>
            <a:avLst/>
            <a:gdLst>
              <a:gd name="T0" fmla="*/ 0 w 128"/>
              <a:gd name="T1" fmla="*/ 0 h 66"/>
              <a:gd name="T2" fmla="*/ 0 w 128"/>
              <a:gd name="T3" fmla="*/ 0 h 66"/>
              <a:gd name="T4" fmla="*/ 128 w 128"/>
              <a:gd name="T5" fmla="*/ 0 h 66"/>
              <a:gd name="T6" fmla="*/ 128 w 128"/>
              <a:gd name="T7" fmla="*/ 66 h 66"/>
              <a:gd name="T8" fmla="*/ 0 w 128"/>
              <a:gd name="T9" fmla="*/ 66 h 66"/>
              <a:gd name="T10" fmla="*/ 0 w 128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8" h="66">
                <a:moveTo>
                  <a:pt x="0" y="0"/>
                </a:moveTo>
                <a:lnTo>
                  <a:pt x="0" y="0"/>
                </a:lnTo>
                <a:lnTo>
                  <a:pt x="128" y="0"/>
                </a:lnTo>
                <a:lnTo>
                  <a:pt x="128" y="66"/>
                </a:lnTo>
                <a:lnTo>
                  <a:pt x="0" y="66"/>
                </a:lnTo>
                <a:lnTo>
                  <a:pt x="0" y="0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3" name="Rectangle 80"/>
          <p:cNvSpPr>
            <a:spLocks noChangeArrowheads="1"/>
          </p:cNvSpPr>
          <p:nvPr/>
        </p:nvSpPr>
        <p:spPr bwMode="auto">
          <a:xfrm>
            <a:off x="385763" y="654050"/>
            <a:ext cx="2651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[</a:t>
            </a:r>
            <a:r>
              <a:rPr kumimoji="0" lang="en-US" altLang="en-US" sz="8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cpm</a:t>
            </a:r>
            <a:r>
              <a: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]</a:t>
            </a:r>
            <a:endParaRPr kumimoji="0" lang="en-US" altLang="en-US" sz="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96"/>
          <p:cNvSpPr>
            <a:spLocks noChangeArrowheads="1"/>
          </p:cNvSpPr>
          <p:nvPr/>
        </p:nvSpPr>
        <p:spPr bwMode="auto">
          <a:xfrm>
            <a:off x="1015950" y="3138101"/>
            <a:ext cx="19877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IL-2</a:t>
            </a:r>
            <a:endParaRPr kumimoji="0" lang="en-US" altLang="en-US" sz="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72" name="Group 271"/>
          <p:cNvGrpSpPr/>
          <p:nvPr/>
        </p:nvGrpSpPr>
        <p:grpSpPr>
          <a:xfrm>
            <a:off x="304800" y="3428999"/>
            <a:ext cx="1375526" cy="1179281"/>
            <a:chOff x="983499" y="3636963"/>
            <a:chExt cx="1375526" cy="863230"/>
          </a:xfrm>
        </p:grpSpPr>
        <p:sp>
          <p:nvSpPr>
            <p:cNvPr id="11" name="Rectangle 83"/>
            <p:cNvSpPr>
              <a:spLocks noChangeArrowheads="1"/>
            </p:cNvSpPr>
            <p:nvPr/>
          </p:nvSpPr>
          <p:spPr bwMode="auto">
            <a:xfrm>
              <a:off x="1200150" y="3671888"/>
              <a:ext cx="1158875" cy="77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84"/>
            <p:cNvSpPr>
              <a:spLocks noChangeArrowheads="1"/>
            </p:cNvSpPr>
            <p:nvPr/>
          </p:nvSpPr>
          <p:spPr bwMode="auto">
            <a:xfrm>
              <a:off x="1525588" y="3759201"/>
              <a:ext cx="142875" cy="685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5"/>
            <p:cNvSpPr>
              <a:spLocks/>
            </p:cNvSpPr>
            <p:nvPr/>
          </p:nvSpPr>
          <p:spPr bwMode="auto">
            <a:xfrm>
              <a:off x="1525588" y="3759201"/>
              <a:ext cx="142875" cy="682625"/>
            </a:xfrm>
            <a:custGeom>
              <a:avLst/>
              <a:gdLst>
                <a:gd name="T0" fmla="*/ 0 w 186"/>
                <a:gd name="T1" fmla="*/ 885 h 885"/>
                <a:gd name="T2" fmla="*/ 0 w 186"/>
                <a:gd name="T3" fmla="*/ 885 h 885"/>
                <a:gd name="T4" fmla="*/ 0 w 186"/>
                <a:gd name="T5" fmla="*/ 0 h 885"/>
                <a:gd name="T6" fmla="*/ 186 w 186"/>
                <a:gd name="T7" fmla="*/ 0 h 885"/>
                <a:gd name="T8" fmla="*/ 186 w 186"/>
                <a:gd name="T9" fmla="*/ 885 h 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885">
                  <a:moveTo>
                    <a:pt x="0" y="885"/>
                  </a:moveTo>
                  <a:lnTo>
                    <a:pt x="0" y="885"/>
                  </a:lnTo>
                  <a:lnTo>
                    <a:pt x="0" y="0"/>
                  </a:lnTo>
                  <a:lnTo>
                    <a:pt x="186" y="0"/>
                  </a:lnTo>
                  <a:lnTo>
                    <a:pt x="186" y="88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6"/>
            <p:cNvSpPr>
              <a:spLocks/>
            </p:cNvSpPr>
            <p:nvPr/>
          </p:nvSpPr>
          <p:spPr bwMode="auto">
            <a:xfrm>
              <a:off x="1560513" y="3738563"/>
              <a:ext cx="73025" cy="0"/>
            </a:xfrm>
            <a:custGeom>
              <a:avLst/>
              <a:gdLst>
                <a:gd name="T0" fmla="*/ 0 w 94"/>
                <a:gd name="T1" fmla="*/ 94 w 94"/>
                <a:gd name="T2" fmla="*/ 0 w 9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4">
                  <a:moveTo>
                    <a:pt x="0" y="0"/>
                  </a:moveTo>
                  <a:lnTo>
                    <a:pt x="94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87"/>
            <p:cNvSpPr>
              <a:spLocks noChangeShapeType="1"/>
            </p:cNvSpPr>
            <p:nvPr/>
          </p:nvSpPr>
          <p:spPr bwMode="auto">
            <a:xfrm>
              <a:off x="1597025" y="3738563"/>
              <a:ext cx="0" cy="206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88"/>
            <p:cNvSpPr>
              <a:spLocks noChangeArrowheads="1"/>
            </p:cNvSpPr>
            <p:nvPr/>
          </p:nvSpPr>
          <p:spPr bwMode="auto">
            <a:xfrm>
              <a:off x="1887538" y="4335463"/>
              <a:ext cx="144463" cy="1095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89"/>
            <p:cNvSpPr>
              <a:spLocks/>
            </p:cNvSpPr>
            <p:nvPr/>
          </p:nvSpPr>
          <p:spPr bwMode="auto">
            <a:xfrm>
              <a:off x="1887538" y="4335463"/>
              <a:ext cx="144463" cy="106363"/>
            </a:xfrm>
            <a:custGeom>
              <a:avLst/>
              <a:gdLst>
                <a:gd name="T0" fmla="*/ 0 w 186"/>
                <a:gd name="T1" fmla="*/ 138 h 138"/>
                <a:gd name="T2" fmla="*/ 0 w 186"/>
                <a:gd name="T3" fmla="*/ 138 h 138"/>
                <a:gd name="T4" fmla="*/ 0 w 186"/>
                <a:gd name="T5" fmla="*/ 0 h 138"/>
                <a:gd name="T6" fmla="*/ 186 w 186"/>
                <a:gd name="T7" fmla="*/ 0 h 138"/>
                <a:gd name="T8" fmla="*/ 186 w 186"/>
                <a:gd name="T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138">
                  <a:moveTo>
                    <a:pt x="0" y="138"/>
                  </a:moveTo>
                  <a:lnTo>
                    <a:pt x="0" y="138"/>
                  </a:lnTo>
                  <a:lnTo>
                    <a:pt x="0" y="0"/>
                  </a:lnTo>
                  <a:lnTo>
                    <a:pt x="186" y="0"/>
                  </a:lnTo>
                  <a:lnTo>
                    <a:pt x="186" y="13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90"/>
            <p:cNvSpPr>
              <a:spLocks/>
            </p:cNvSpPr>
            <p:nvPr/>
          </p:nvSpPr>
          <p:spPr bwMode="auto">
            <a:xfrm>
              <a:off x="1924050" y="4318001"/>
              <a:ext cx="71438" cy="0"/>
            </a:xfrm>
            <a:custGeom>
              <a:avLst/>
              <a:gdLst>
                <a:gd name="T0" fmla="*/ 0 w 93"/>
                <a:gd name="T1" fmla="*/ 93 w 93"/>
                <a:gd name="T2" fmla="*/ 0 w 9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3">
                  <a:moveTo>
                    <a:pt x="0" y="0"/>
                  </a:moveTo>
                  <a:lnTo>
                    <a:pt x="93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91"/>
            <p:cNvSpPr>
              <a:spLocks noChangeShapeType="1"/>
            </p:cNvSpPr>
            <p:nvPr/>
          </p:nvSpPr>
          <p:spPr bwMode="auto">
            <a:xfrm>
              <a:off x="1960563" y="4318001"/>
              <a:ext cx="0" cy="174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92"/>
            <p:cNvSpPr>
              <a:spLocks noChangeArrowheads="1"/>
            </p:cNvSpPr>
            <p:nvPr/>
          </p:nvSpPr>
          <p:spPr bwMode="auto">
            <a:xfrm>
              <a:off x="2105025" y="3729038"/>
              <a:ext cx="144463" cy="7159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3"/>
            <p:cNvSpPr>
              <a:spLocks/>
            </p:cNvSpPr>
            <p:nvPr/>
          </p:nvSpPr>
          <p:spPr bwMode="auto">
            <a:xfrm>
              <a:off x="2105025" y="3729038"/>
              <a:ext cx="142875" cy="712788"/>
            </a:xfrm>
            <a:custGeom>
              <a:avLst/>
              <a:gdLst>
                <a:gd name="T0" fmla="*/ 0 w 186"/>
                <a:gd name="T1" fmla="*/ 923 h 923"/>
                <a:gd name="T2" fmla="*/ 0 w 186"/>
                <a:gd name="T3" fmla="*/ 923 h 923"/>
                <a:gd name="T4" fmla="*/ 0 w 186"/>
                <a:gd name="T5" fmla="*/ 0 h 923"/>
                <a:gd name="T6" fmla="*/ 186 w 186"/>
                <a:gd name="T7" fmla="*/ 0 h 923"/>
                <a:gd name="T8" fmla="*/ 186 w 186"/>
                <a:gd name="T9" fmla="*/ 923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923">
                  <a:moveTo>
                    <a:pt x="0" y="923"/>
                  </a:moveTo>
                  <a:lnTo>
                    <a:pt x="0" y="923"/>
                  </a:lnTo>
                  <a:lnTo>
                    <a:pt x="0" y="0"/>
                  </a:lnTo>
                  <a:lnTo>
                    <a:pt x="186" y="0"/>
                  </a:lnTo>
                  <a:lnTo>
                    <a:pt x="186" y="92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4"/>
            <p:cNvSpPr>
              <a:spLocks/>
            </p:cNvSpPr>
            <p:nvPr/>
          </p:nvSpPr>
          <p:spPr bwMode="auto">
            <a:xfrm>
              <a:off x="2141538" y="3721101"/>
              <a:ext cx="71438" cy="0"/>
            </a:xfrm>
            <a:custGeom>
              <a:avLst/>
              <a:gdLst>
                <a:gd name="T0" fmla="*/ 0 w 93"/>
                <a:gd name="T1" fmla="*/ 93 w 93"/>
                <a:gd name="T2" fmla="*/ 0 w 9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3">
                  <a:moveTo>
                    <a:pt x="0" y="0"/>
                  </a:moveTo>
                  <a:lnTo>
                    <a:pt x="93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95"/>
            <p:cNvSpPr>
              <a:spLocks noChangeShapeType="1"/>
            </p:cNvSpPr>
            <p:nvPr/>
          </p:nvSpPr>
          <p:spPr bwMode="auto">
            <a:xfrm>
              <a:off x="2176463" y="3721101"/>
              <a:ext cx="0" cy="79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97"/>
            <p:cNvSpPr>
              <a:spLocks noChangeShapeType="1"/>
            </p:cNvSpPr>
            <p:nvPr/>
          </p:nvSpPr>
          <p:spPr bwMode="auto">
            <a:xfrm>
              <a:off x="1200150" y="4445001"/>
              <a:ext cx="115887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98"/>
            <p:cNvSpPr>
              <a:spLocks noChangeShapeType="1"/>
            </p:cNvSpPr>
            <p:nvPr/>
          </p:nvSpPr>
          <p:spPr bwMode="auto">
            <a:xfrm>
              <a:off x="1381125" y="4445001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100"/>
            <p:cNvSpPr>
              <a:spLocks noChangeShapeType="1"/>
            </p:cNvSpPr>
            <p:nvPr/>
          </p:nvSpPr>
          <p:spPr bwMode="auto">
            <a:xfrm>
              <a:off x="1597025" y="4445001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102"/>
            <p:cNvSpPr>
              <a:spLocks noChangeShapeType="1"/>
            </p:cNvSpPr>
            <p:nvPr/>
          </p:nvSpPr>
          <p:spPr bwMode="auto">
            <a:xfrm>
              <a:off x="1960563" y="4445001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104"/>
            <p:cNvSpPr>
              <a:spLocks noChangeShapeType="1"/>
            </p:cNvSpPr>
            <p:nvPr/>
          </p:nvSpPr>
          <p:spPr bwMode="auto">
            <a:xfrm>
              <a:off x="2176463" y="4445001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106"/>
            <p:cNvSpPr>
              <a:spLocks noChangeShapeType="1"/>
            </p:cNvSpPr>
            <p:nvPr/>
          </p:nvSpPr>
          <p:spPr bwMode="auto">
            <a:xfrm flipV="1">
              <a:off x="1200150" y="3671888"/>
              <a:ext cx="0" cy="77311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Line 107"/>
            <p:cNvSpPr>
              <a:spLocks noChangeShapeType="1"/>
            </p:cNvSpPr>
            <p:nvPr/>
          </p:nvSpPr>
          <p:spPr bwMode="auto">
            <a:xfrm flipH="1">
              <a:off x="1177925" y="44450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108"/>
            <p:cNvSpPr>
              <a:spLocks noChangeArrowheads="1"/>
            </p:cNvSpPr>
            <p:nvPr/>
          </p:nvSpPr>
          <p:spPr bwMode="auto">
            <a:xfrm>
              <a:off x="1054936" y="4410076"/>
              <a:ext cx="57708" cy="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Line 109"/>
            <p:cNvSpPr>
              <a:spLocks noChangeShapeType="1"/>
            </p:cNvSpPr>
            <p:nvPr/>
          </p:nvSpPr>
          <p:spPr bwMode="auto">
            <a:xfrm flipH="1">
              <a:off x="1177925" y="4251326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110"/>
            <p:cNvSpPr>
              <a:spLocks noChangeArrowheads="1"/>
            </p:cNvSpPr>
            <p:nvPr/>
          </p:nvSpPr>
          <p:spPr bwMode="auto">
            <a:xfrm>
              <a:off x="1020011" y="4216401"/>
              <a:ext cx="115416" cy="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Line 111"/>
            <p:cNvSpPr>
              <a:spLocks noChangeShapeType="1"/>
            </p:cNvSpPr>
            <p:nvPr/>
          </p:nvSpPr>
          <p:spPr bwMode="auto">
            <a:xfrm flipH="1">
              <a:off x="1177925" y="4059238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112"/>
            <p:cNvSpPr>
              <a:spLocks noChangeArrowheads="1"/>
            </p:cNvSpPr>
            <p:nvPr/>
          </p:nvSpPr>
          <p:spPr bwMode="auto">
            <a:xfrm>
              <a:off x="983499" y="4024313"/>
              <a:ext cx="173124" cy="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Line 113"/>
            <p:cNvSpPr>
              <a:spLocks noChangeShapeType="1"/>
            </p:cNvSpPr>
            <p:nvPr/>
          </p:nvSpPr>
          <p:spPr bwMode="auto">
            <a:xfrm flipH="1">
              <a:off x="1177925" y="3865563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114"/>
            <p:cNvSpPr>
              <a:spLocks noChangeArrowheads="1"/>
            </p:cNvSpPr>
            <p:nvPr/>
          </p:nvSpPr>
          <p:spPr bwMode="auto">
            <a:xfrm>
              <a:off x="983499" y="3829051"/>
              <a:ext cx="173124" cy="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Line 115"/>
            <p:cNvSpPr>
              <a:spLocks noChangeShapeType="1"/>
            </p:cNvSpPr>
            <p:nvPr/>
          </p:nvSpPr>
          <p:spPr bwMode="auto">
            <a:xfrm flipH="1">
              <a:off x="1177925" y="3671888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116"/>
            <p:cNvSpPr>
              <a:spLocks noChangeArrowheads="1"/>
            </p:cNvSpPr>
            <p:nvPr/>
          </p:nvSpPr>
          <p:spPr bwMode="auto">
            <a:xfrm>
              <a:off x="983499" y="3636963"/>
              <a:ext cx="173124" cy="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200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51" name="Rectangle 123"/>
          <p:cNvSpPr>
            <a:spLocks noChangeArrowheads="1"/>
          </p:cNvSpPr>
          <p:nvPr/>
        </p:nvSpPr>
        <p:spPr bwMode="auto">
          <a:xfrm>
            <a:off x="244330" y="3276600"/>
            <a:ext cx="30938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[</a:t>
            </a:r>
            <a:r>
              <a:rPr kumimoji="0" lang="en-US" altLang="en-US" sz="8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pg</a:t>
            </a:r>
            <a:r>
              <a: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/ml]</a:t>
            </a:r>
            <a:endParaRPr kumimoji="0" lang="en-US" altLang="en-US" sz="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76" name="Group 275"/>
          <p:cNvGrpSpPr/>
          <p:nvPr/>
        </p:nvGrpSpPr>
        <p:grpSpPr>
          <a:xfrm>
            <a:off x="2023269" y="3428999"/>
            <a:ext cx="1253331" cy="1186396"/>
            <a:chOff x="3433763" y="3673476"/>
            <a:chExt cx="1198562" cy="821886"/>
          </a:xfrm>
        </p:grpSpPr>
        <p:sp>
          <p:nvSpPr>
            <p:cNvPr id="52" name="Rectangle 124"/>
            <p:cNvSpPr>
              <a:spLocks noChangeArrowheads="1"/>
            </p:cNvSpPr>
            <p:nvPr/>
          </p:nvSpPr>
          <p:spPr bwMode="auto">
            <a:xfrm>
              <a:off x="3527425" y="3706813"/>
              <a:ext cx="1104900" cy="739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125"/>
            <p:cNvSpPr>
              <a:spLocks noChangeArrowheads="1"/>
            </p:cNvSpPr>
            <p:nvPr/>
          </p:nvSpPr>
          <p:spPr bwMode="auto">
            <a:xfrm>
              <a:off x="3836988" y="4221163"/>
              <a:ext cx="138113" cy="222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6"/>
            <p:cNvSpPr>
              <a:spLocks/>
            </p:cNvSpPr>
            <p:nvPr/>
          </p:nvSpPr>
          <p:spPr bwMode="auto">
            <a:xfrm>
              <a:off x="3836988" y="4221163"/>
              <a:ext cx="138113" cy="220663"/>
            </a:xfrm>
            <a:custGeom>
              <a:avLst/>
              <a:gdLst>
                <a:gd name="T0" fmla="*/ 0 w 178"/>
                <a:gd name="T1" fmla="*/ 285 h 285"/>
                <a:gd name="T2" fmla="*/ 0 w 178"/>
                <a:gd name="T3" fmla="*/ 285 h 285"/>
                <a:gd name="T4" fmla="*/ 0 w 178"/>
                <a:gd name="T5" fmla="*/ 0 h 285"/>
                <a:gd name="T6" fmla="*/ 178 w 178"/>
                <a:gd name="T7" fmla="*/ 0 h 285"/>
                <a:gd name="T8" fmla="*/ 178 w 178"/>
                <a:gd name="T9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85">
                  <a:moveTo>
                    <a:pt x="0" y="285"/>
                  </a:moveTo>
                  <a:lnTo>
                    <a:pt x="0" y="285"/>
                  </a:lnTo>
                  <a:lnTo>
                    <a:pt x="0" y="0"/>
                  </a:lnTo>
                  <a:lnTo>
                    <a:pt x="178" y="0"/>
                  </a:lnTo>
                  <a:lnTo>
                    <a:pt x="178" y="285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27"/>
            <p:cNvSpPr>
              <a:spLocks/>
            </p:cNvSpPr>
            <p:nvPr/>
          </p:nvSpPr>
          <p:spPr bwMode="auto">
            <a:xfrm>
              <a:off x="3871913" y="3998913"/>
              <a:ext cx="68263" cy="0"/>
            </a:xfrm>
            <a:custGeom>
              <a:avLst/>
              <a:gdLst>
                <a:gd name="T0" fmla="*/ 0 w 89"/>
                <a:gd name="T1" fmla="*/ 89 w 89"/>
                <a:gd name="T2" fmla="*/ 0 w 8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9">
                  <a:moveTo>
                    <a:pt x="0" y="0"/>
                  </a:moveTo>
                  <a:lnTo>
                    <a:pt x="89" y="0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Line 128"/>
            <p:cNvSpPr>
              <a:spLocks noChangeShapeType="1"/>
            </p:cNvSpPr>
            <p:nvPr/>
          </p:nvSpPr>
          <p:spPr bwMode="auto">
            <a:xfrm>
              <a:off x="3906838" y="3998913"/>
              <a:ext cx="0" cy="22225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129"/>
            <p:cNvSpPr>
              <a:spLocks noChangeArrowheads="1"/>
            </p:cNvSpPr>
            <p:nvPr/>
          </p:nvSpPr>
          <p:spPr bwMode="auto">
            <a:xfrm>
              <a:off x="4389438" y="4100513"/>
              <a:ext cx="138113" cy="3429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0"/>
            <p:cNvSpPr>
              <a:spLocks/>
            </p:cNvSpPr>
            <p:nvPr/>
          </p:nvSpPr>
          <p:spPr bwMode="auto">
            <a:xfrm>
              <a:off x="4389438" y="4100513"/>
              <a:ext cx="136525" cy="341313"/>
            </a:xfrm>
            <a:custGeom>
              <a:avLst/>
              <a:gdLst>
                <a:gd name="T0" fmla="*/ 0 w 177"/>
                <a:gd name="T1" fmla="*/ 442 h 442"/>
                <a:gd name="T2" fmla="*/ 0 w 177"/>
                <a:gd name="T3" fmla="*/ 442 h 442"/>
                <a:gd name="T4" fmla="*/ 0 w 177"/>
                <a:gd name="T5" fmla="*/ 0 h 442"/>
                <a:gd name="T6" fmla="*/ 177 w 177"/>
                <a:gd name="T7" fmla="*/ 0 h 442"/>
                <a:gd name="T8" fmla="*/ 177 w 177"/>
                <a:gd name="T9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42">
                  <a:moveTo>
                    <a:pt x="0" y="442"/>
                  </a:moveTo>
                  <a:lnTo>
                    <a:pt x="0" y="442"/>
                  </a:lnTo>
                  <a:lnTo>
                    <a:pt x="0" y="0"/>
                  </a:lnTo>
                  <a:lnTo>
                    <a:pt x="177" y="0"/>
                  </a:lnTo>
                  <a:lnTo>
                    <a:pt x="177" y="442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1"/>
            <p:cNvSpPr>
              <a:spLocks/>
            </p:cNvSpPr>
            <p:nvPr/>
          </p:nvSpPr>
          <p:spPr bwMode="auto">
            <a:xfrm>
              <a:off x="4424363" y="3757613"/>
              <a:ext cx="69850" cy="0"/>
            </a:xfrm>
            <a:custGeom>
              <a:avLst/>
              <a:gdLst>
                <a:gd name="T0" fmla="*/ 0 w 89"/>
                <a:gd name="T1" fmla="*/ 89 w 89"/>
                <a:gd name="T2" fmla="*/ 0 w 8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9">
                  <a:moveTo>
                    <a:pt x="0" y="0"/>
                  </a:moveTo>
                  <a:lnTo>
                    <a:pt x="89" y="0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132"/>
            <p:cNvSpPr>
              <a:spLocks noChangeShapeType="1"/>
            </p:cNvSpPr>
            <p:nvPr/>
          </p:nvSpPr>
          <p:spPr bwMode="auto">
            <a:xfrm>
              <a:off x="4459288" y="3757613"/>
              <a:ext cx="0" cy="34290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134"/>
            <p:cNvSpPr>
              <a:spLocks noChangeShapeType="1"/>
            </p:cNvSpPr>
            <p:nvPr/>
          </p:nvSpPr>
          <p:spPr bwMode="auto">
            <a:xfrm>
              <a:off x="3527425" y="4443413"/>
              <a:ext cx="110490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135"/>
            <p:cNvSpPr>
              <a:spLocks noChangeShapeType="1"/>
            </p:cNvSpPr>
            <p:nvPr/>
          </p:nvSpPr>
          <p:spPr bwMode="auto">
            <a:xfrm>
              <a:off x="3698875" y="4443413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Line 137"/>
            <p:cNvSpPr>
              <a:spLocks noChangeShapeType="1"/>
            </p:cNvSpPr>
            <p:nvPr/>
          </p:nvSpPr>
          <p:spPr bwMode="auto">
            <a:xfrm>
              <a:off x="3906838" y="4443413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Line 139"/>
            <p:cNvSpPr>
              <a:spLocks noChangeShapeType="1"/>
            </p:cNvSpPr>
            <p:nvPr/>
          </p:nvSpPr>
          <p:spPr bwMode="auto">
            <a:xfrm>
              <a:off x="4251325" y="4443413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Line 141"/>
            <p:cNvSpPr>
              <a:spLocks noChangeShapeType="1"/>
            </p:cNvSpPr>
            <p:nvPr/>
          </p:nvSpPr>
          <p:spPr bwMode="auto">
            <a:xfrm>
              <a:off x="4459288" y="4443413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Line 143"/>
            <p:cNvSpPr>
              <a:spLocks noChangeShapeType="1"/>
            </p:cNvSpPr>
            <p:nvPr/>
          </p:nvSpPr>
          <p:spPr bwMode="auto">
            <a:xfrm flipV="1">
              <a:off x="3527425" y="3706813"/>
              <a:ext cx="0" cy="73660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Line 144"/>
            <p:cNvSpPr>
              <a:spLocks noChangeShapeType="1"/>
            </p:cNvSpPr>
            <p:nvPr/>
          </p:nvSpPr>
          <p:spPr bwMode="auto">
            <a:xfrm flipH="1">
              <a:off x="3506788" y="4443413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145"/>
            <p:cNvSpPr>
              <a:spLocks noChangeArrowheads="1"/>
            </p:cNvSpPr>
            <p:nvPr/>
          </p:nvSpPr>
          <p:spPr bwMode="auto">
            <a:xfrm>
              <a:off x="3433763" y="4410076"/>
              <a:ext cx="55186" cy="85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Line 146"/>
            <p:cNvSpPr>
              <a:spLocks noChangeShapeType="1"/>
            </p:cNvSpPr>
            <p:nvPr/>
          </p:nvSpPr>
          <p:spPr bwMode="auto">
            <a:xfrm flipH="1">
              <a:off x="3506788" y="4295776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147"/>
            <p:cNvSpPr>
              <a:spLocks noChangeArrowheads="1"/>
            </p:cNvSpPr>
            <p:nvPr/>
          </p:nvSpPr>
          <p:spPr bwMode="auto">
            <a:xfrm>
              <a:off x="3433763" y="4264026"/>
              <a:ext cx="55186" cy="85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Line 148"/>
            <p:cNvSpPr>
              <a:spLocks noChangeShapeType="1"/>
            </p:cNvSpPr>
            <p:nvPr/>
          </p:nvSpPr>
          <p:spPr bwMode="auto">
            <a:xfrm flipH="1">
              <a:off x="3506788" y="4148138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149"/>
            <p:cNvSpPr>
              <a:spLocks noChangeArrowheads="1"/>
            </p:cNvSpPr>
            <p:nvPr/>
          </p:nvSpPr>
          <p:spPr bwMode="auto">
            <a:xfrm>
              <a:off x="3433763" y="4116388"/>
              <a:ext cx="55186" cy="85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Line 150"/>
            <p:cNvSpPr>
              <a:spLocks noChangeShapeType="1"/>
            </p:cNvSpPr>
            <p:nvPr/>
          </p:nvSpPr>
          <p:spPr bwMode="auto">
            <a:xfrm flipH="1">
              <a:off x="3506788" y="40005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151"/>
            <p:cNvSpPr>
              <a:spLocks noChangeArrowheads="1"/>
            </p:cNvSpPr>
            <p:nvPr/>
          </p:nvSpPr>
          <p:spPr bwMode="auto">
            <a:xfrm>
              <a:off x="3433763" y="3968751"/>
              <a:ext cx="55186" cy="85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Line 152"/>
            <p:cNvSpPr>
              <a:spLocks noChangeShapeType="1"/>
            </p:cNvSpPr>
            <p:nvPr/>
          </p:nvSpPr>
          <p:spPr bwMode="auto">
            <a:xfrm flipH="1">
              <a:off x="3506788" y="385445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153"/>
            <p:cNvSpPr>
              <a:spLocks noChangeArrowheads="1"/>
            </p:cNvSpPr>
            <p:nvPr/>
          </p:nvSpPr>
          <p:spPr bwMode="auto">
            <a:xfrm>
              <a:off x="3433763" y="3821113"/>
              <a:ext cx="55186" cy="85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Line 154"/>
            <p:cNvSpPr>
              <a:spLocks noChangeShapeType="1"/>
            </p:cNvSpPr>
            <p:nvPr/>
          </p:nvSpPr>
          <p:spPr bwMode="auto">
            <a:xfrm flipH="1">
              <a:off x="3506788" y="3706813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155"/>
            <p:cNvSpPr>
              <a:spLocks noChangeArrowheads="1"/>
            </p:cNvSpPr>
            <p:nvPr/>
          </p:nvSpPr>
          <p:spPr bwMode="auto">
            <a:xfrm>
              <a:off x="3433763" y="3673476"/>
              <a:ext cx="55186" cy="85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90" name="Rectangle 162"/>
          <p:cNvSpPr>
            <a:spLocks noChangeArrowheads="1"/>
          </p:cNvSpPr>
          <p:nvPr/>
        </p:nvSpPr>
        <p:spPr bwMode="auto">
          <a:xfrm>
            <a:off x="1828800" y="3276600"/>
            <a:ext cx="30938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[</a:t>
            </a:r>
            <a:r>
              <a:rPr kumimoji="0" lang="en-US" altLang="en-US" sz="8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pg</a:t>
            </a:r>
            <a:r>
              <a: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/ml]</a:t>
            </a:r>
            <a:endParaRPr kumimoji="0" lang="en-US" altLang="en-US" sz="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77" name="Group 276"/>
          <p:cNvGrpSpPr/>
          <p:nvPr/>
        </p:nvGrpSpPr>
        <p:grpSpPr>
          <a:xfrm>
            <a:off x="3598648" y="3415097"/>
            <a:ext cx="1303271" cy="1167423"/>
            <a:chOff x="1024586" y="5586413"/>
            <a:chExt cx="1221727" cy="770196"/>
          </a:xfrm>
        </p:grpSpPr>
        <p:sp>
          <p:nvSpPr>
            <p:cNvPr id="91" name="Rectangle 163"/>
            <p:cNvSpPr>
              <a:spLocks noChangeArrowheads="1"/>
            </p:cNvSpPr>
            <p:nvPr/>
          </p:nvSpPr>
          <p:spPr bwMode="auto">
            <a:xfrm>
              <a:off x="1212850" y="5616576"/>
              <a:ext cx="1031875" cy="692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164"/>
            <p:cNvSpPr>
              <a:spLocks noChangeArrowheads="1"/>
            </p:cNvSpPr>
            <p:nvPr/>
          </p:nvSpPr>
          <p:spPr bwMode="auto">
            <a:xfrm>
              <a:off x="1501775" y="5751513"/>
              <a:ext cx="128588" cy="555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65"/>
            <p:cNvSpPr>
              <a:spLocks/>
            </p:cNvSpPr>
            <p:nvPr/>
          </p:nvSpPr>
          <p:spPr bwMode="auto">
            <a:xfrm>
              <a:off x="1501775" y="5751513"/>
              <a:ext cx="128588" cy="552450"/>
            </a:xfrm>
            <a:custGeom>
              <a:avLst/>
              <a:gdLst>
                <a:gd name="T0" fmla="*/ 0 w 166"/>
                <a:gd name="T1" fmla="*/ 715 h 715"/>
                <a:gd name="T2" fmla="*/ 0 w 166"/>
                <a:gd name="T3" fmla="*/ 715 h 715"/>
                <a:gd name="T4" fmla="*/ 0 w 166"/>
                <a:gd name="T5" fmla="*/ 0 h 715"/>
                <a:gd name="T6" fmla="*/ 166 w 166"/>
                <a:gd name="T7" fmla="*/ 0 h 715"/>
                <a:gd name="T8" fmla="*/ 166 w 166"/>
                <a:gd name="T9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715">
                  <a:moveTo>
                    <a:pt x="0" y="715"/>
                  </a:moveTo>
                  <a:lnTo>
                    <a:pt x="0" y="715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715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66"/>
            <p:cNvSpPr>
              <a:spLocks/>
            </p:cNvSpPr>
            <p:nvPr/>
          </p:nvSpPr>
          <p:spPr bwMode="auto">
            <a:xfrm>
              <a:off x="1535113" y="5722938"/>
              <a:ext cx="63500" cy="0"/>
            </a:xfrm>
            <a:custGeom>
              <a:avLst/>
              <a:gdLst>
                <a:gd name="T0" fmla="*/ 0 w 83"/>
                <a:gd name="T1" fmla="*/ 83 w 83"/>
                <a:gd name="T2" fmla="*/ 0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Line 167"/>
            <p:cNvSpPr>
              <a:spLocks noChangeShapeType="1"/>
            </p:cNvSpPr>
            <p:nvPr/>
          </p:nvSpPr>
          <p:spPr bwMode="auto">
            <a:xfrm>
              <a:off x="1566863" y="5722938"/>
              <a:ext cx="0" cy="2857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168"/>
            <p:cNvSpPr>
              <a:spLocks noChangeArrowheads="1"/>
            </p:cNvSpPr>
            <p:nvPr/>
          </p:nvSpPr>
          <p:spPr bwMode="auto">
            <a:xfrm>
              <a:off x="1825625" y="6278563"/>
              <a:ext cx="128588" cy="285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69"/>
            <p:cNvSpPr>
              <a:spLocks/>
            </p:cNvSpPr>
            <p:nvPr/>
          </p:nvSpPr>
          <p:spPr bwMode="auto">
            <a:xfrm>
              <a:off x="1825625" y="6278563"/>
              <a:ext cx="128588" cy="25400"/>
            </a:xfrm>
            <a:custGeom>
              <a:avLst/>
              <a:gdLst>
                <a:gd name="T0" fmla="*/ 0 w 166"/>
                <a:gd name="T1" fmla="*/ 34 h 34"/>
                <a:gd name="T2" fmla="*/ 0 w 166"/>
                <a:gd name="T3" fmla="*/ 34 h 34"/>
                <a:gd name="T4" fmla="*/ 0 w 166"/>
                <a:gd name="T5" fmla="*/ 0 h 34"/>
                <a:gd name="T6" fmla="*/ 166 w 166"/>
                <a:gd name="T7" fmla="*/ 0 h 34"/>
                <a:gd name="T8" fmla="*/ 166 w 166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34">
                  <a:moveTo>
                    <a:pt x="0" y="34"/>
                  </a:moveTo>
                  <a:lnTo>
                    <a:pt x="0" y="34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34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70"/>
            <p:cNvSpPr>
              <a:spLocks/>
            </p:cNvSpPr>
            <p:nvPr/>
          </p:nvSpPr>
          <p:spPr bwMode="auto">
            <a:xfrm>
              <a:off x="1857375" y="6256338"/>
              <a:ext cx="65088" cy="0"/>
            </a:xfrm>
            <a:custGeom>
              <a:avLst/>
              <a:gdLst>
                <a:gd name="T0" fmla="*/ 0 w 84"/>
                <a:gd name="T1" fmla="*/ 84 w 84"/>
                <a:gd name="T2" fmla="*/ 0 w 8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4" y="0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Line 171"/>
            <p:cNvSpPr>
              <a:spLocks noChangeShapeType="1"/>
            </p:cNvSpPr>
            <p:nvPr/>
          </p:nvSpPr>
          <p:spPr bwMode="auto">
            <a:xfrm>
              <a:off x="1890713" y="6256338"/>
              <a:ext cx="0" cy="2222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Rectangle 172"/>
            <p:cNvSpPr>
              <a:spLocks noChangeArrowheads="1"/>
            </p:cNvSpPr>
            <p:nvPr/>
          </p:nvSpPr>
          <p:spPr bwMode="auto">
            <a:xfrm>
              <a:off x="2019300" y="6299201"/>
              <a:ext cx="128588" cy="79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73"/>
            <p:cNvSpPr>
              <a:spLocks/>
            </p:cNvSpPr>
            <p:nvPr/>
          </p:nvSpPr>
          <p:spPr bwMode="auto">
            <a:xfrm>
              <a:off x="2019300" y="6299201"/>
              <a:ext cx="127000" cy="4763"/>
            </a:xfrm>
            <a:custGeom>
              <a:avLst/>
              <a:gdLst>
                <a:gd name="T0" fmla="*/ 0 w 166"/>
                <a:gd name="T1" fmla="*/ 7 h 7"/>
                <a:gd name="T2" fmla="*/ 0 w 166"/>
                <a:gd name="T3" fmla="*/ 7 h 7"/>
                <a:gd name="T4" fmla="*/ 0 w 166"/>
                <a:gd name="T5" fmla="*/ 0 h 7"/>
                <a:gd name="T6" fmla="*/ 166 w 166"/>
                <a:gd name="T7" fmla="*/ 0 h 7"/>
                <a:gd name="T8" fmla="*/ 166 w 166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7">
                  <a:moveTo>
                    <a:pt x="0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7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74"/>
            <p:cNvSpPr>
              <a:spLocks/>
            </p:cNvSpPr>
            <p:nvPr/>
          </p:nvSpPr>
          <p:spPr bwMode="auto">
            <a:xfrm>
              <a:off x="2051050" y="6291263"/>
              <a:ext cx="65088" cy="0"/>
            </a:xfrm>
            <a:custGeom>
              <a:avLst/>
              <a:gdLst>
                <a:gd name="T0" fmla="*/ 0 w 83"/>
                <a:gd name="T1" fmla="*/ 83 w 83"/>
                <a:gd name="T2" fmla="*/ 0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175"/>
            <p:cNvSpPr>
              <a:spLocks noChangeShapeType="1"/>
            </p:cNvSpPr>
            <p:nvPr/>
          </p:nvSpPr>
          <p:spPr bwMode="auto">
            <a:xfrm>
              <a:off x="2084388" y="6291263"/>
              <a:ext cx="0" cy="793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Line 177"/>
            <p:cNvSpPr>
              <a:spLocks noChangeShapeType="1"/>
            </p:cNvSpPr>
            <p:nvPr/>
          </p:nvSpPr>
          <p:spPr bwMode="auto">
            <a:xfrm>
              <a:off x="1212850" y="6307138"/>
              <a:ext cx="10334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Line 178"/>
            <p:cNvSpPr>
              <a:spLocks noChangeShapeType="1"/>
            </p:cNvSpPr>
            <p:nvPr/>
          </p:nvSpPr>
          <p:spPr bwMode="auto">
            <a:xfrm>
              <a:off x="1373188" y="6307138"/>
              <a:ext cx="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Line 180"/>
            <p:cNvSpPr>
              <a:spLocks noChangeShapeType="1"/>
            </p:cNvSpPr>
            <p:nvPr/>
          </p:nvSpPr>
          <p:spPr bwMode="auto">
            <a:xfrm>
              <a:off x="1566863" y="6307138"/>
              <a:ext cx="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182"/>
            <p:cNvSpPr>
              <a:spLocks noChangeShapeType="1"/>
            </p:cNvSpPr>
            <p:nvPr/>
          </p:nvSpPr>
          <p:spPr bwMode="auto">
            <a:xfrm>
              <a:off x="1890713" y="6307138"/>
              <a:ext cx="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Line 184"/>
            <p:cNvSpPr>
              <a:spLocks noChangeShapeType="1"/>
            </p:cNvSpPr>
            <p:nvPr/>
          </p:nvSpPr>
          <p:spPr bwMode="auto">
            <a:xfrm>
              <a:off x="2084388" y="6307138"/>
              <a:ext cx="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Line 186"/>
            <p:cNvSpPr>
              <a:spLocks noChangeShapeType="1"/>
            </p:cNvSpPr>
            <p:nvPr/>
          </p:nvSpPr>
          <p:spPr bwMode="auto">
            <a:xfrm flipV="1">
              <a:off x="1212850" y="5616576"/>
              <a:ext cx="0" cy="6905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187"/>
            <p:cNvSpPr>
              <a:spLocks noChangeShapeType="1"/>
            </p:cNvSpPr>
            <p:nvPr/>
          </p:nvSpPr>
          <p:spPr bwMode="auto">
            <a:xfrm flipH="1">
              <a:off x="1192213" y="630713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88"/>
            <p:cNvSpPr>
              <a:spLocks noChangeArrowheads="1"/>
            </p:cNvSpPr>
            <p:nvPr/>
          </p:nvSpPr>
          <p:spPr bwMode="auto">
            <a:xfrm>
              <a:off x="1096022" y="6275388"/>
              <a:ext cx="51726" cy="81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Line 189"/>
            <p:cNvSpPr>
              <a:spLocks noChangeShapeType="1"/>
            </p:cNvSpPr>
            <p:nvPr/>
          </p:nvSpPr>
          <p:spPr bwMode="auto">
            <a:xfrm flipH="1">
              <a:off x="1192213" y="6169026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Rectangle 190"/>
            <p:cNvSpPr>
              <a:spLocks noChangeArrowheads="1"/>
            </p:cNvSpPr>
            <p:nvPr/>
          </p:nvSpPr>
          <p:spPr bwMode="auto">
            <a:xfrm>
              <a:off x="1024586" y="6137276"/>
              <a:ext cx="155179" cy="81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Line 191"/>
            <p:cNvSpPr>
              <a:spLocks noChangeShapeType="1"/>
            </p:cNvSpPr>
            <p:nvPr/>
          </p:nvSpPr>
          <p:spPr bwMode="auto">
            <a:xfrm flipH="1">
              <a:off x="1192213" y="6030913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92"/>
            <p:cNvSpPr>
              <a:spLocks noChangeArrowheads="1"/>
            </p:cNvSpPr>
            <p:nvPr/>
          </p:nvSpPr>
          <p:spPr bwMode="auto">
            <a:xfrm>
              <a:off x="1024586" y="6000751"/>
              <a:ext cx="155179" cy="81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" name="Line 193"/>
            <p:cNvSpPr>
              <a:spLocks noChangeShapeType="1"/>
            </p:cNvSpPr>
            <p:nvPr/>
          </p:nvSpPr>
          <p:spPr bwMode="auto">
            <a:xfrm flipH="1">
              <a:off x="1192213" y="5892801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194"/>
            <p:cNvSpPr>
              <a:spLocks noChangeArrowheads="1"/>
            </p:cNvSpPr>
            <p:nvPr/>
          </p:nvSpPr>
          <p:spPr bwMode="auto">
            <a:xfrm>
              <a:off x="1024589" y="5862638"/>
              <a:ext cx="155179" cy="81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Line 195"/>
            <p:cNvSpPr>
              <a:spLocks noChangeShapeType="1"/>
            </p:cNvSpPr>
            <p:nvPr/>
          </p:nvSpPr>
          <p:spPr bwMode="auto">
            <a:xfrm flipH="1">
              <a:off x="1192213" y="575468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96"/>
            <p:cNvSpPr>
              <a:spLocks noChangeArrowheads="1"/>
            </p:cNvSpPr>
            <p:nvPr/>
          </p:nvSpPr>
          <p:spPr bwMode="auto">
            <a:xfrm>
              <a:off x="1024589" y="5724526"/>
              <a:ext cx="155179" cy="81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" name="Line 197"/>
            <p:cNvSpPr>
              <a:spLocks noChangeShapeType="1"/>
            </p:cNvSpPr>
            <p:nvPr/>
          </p:nvSpPr>
          <p:spPr bwMode="auto">
            <a:xfrm flipH="1">
              <a:off x="1192213" y="5616576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198"/>
            <p:cNvSpPr>
              <a:spLocks noChangeArrowheads="1"/>
            </p:cNvSpPr>
            <p:nvPr/>
          </p:nvSpPr>
          <p:spPr bwMode="auto">
            <a:xfrm>
              <a:off x="1024589" y="5586413"/>
              <a:ext cx="155179" cy="81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5069036" y="3415097"/>
            <a:ext cx="1331764" cy="1171201"/>
            <a:chOff x="3267224" y="5511899"/>
            <a:chExt cx="1331764" cy="791191"/>
          </a:xfrm>
        </p:grpSpPr>
        <p:sp>
          <p:nvSpPr>
            <p:cNvPr id="134" name="Rectangle 206"/>
            <p:cNvSpPr>
              <a:spLocks noChangeArrowheads="1"/>
            </p:cNvSpPr>
            <p:nvPr/>
          </p:nvSpPr>
          <p:spPr bwMode="auto">
            <a:xfrm>
              <a:off x="3535363" y="5541963"/>
              <a:ext cx="1062038" cy="712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207"/>
            <p:cNvSpPr>
              <a:spLocks noChangeArrowheads="1"/>
            </p:cNvSpPr>
            <p:nvPr/>
          </p:nvSpPr>
          <p:spPr bwMode="auto">
            <a:xfrm>
              <a:off x="3633788" y="6242051"/>
              <a:ext cx="133350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08"/>
            <p:cNvSpPr>
              <a:spLocks/>
            </p:cNvSpPr>
            <p:nvPr/>
          </p:nvSpPr>
          <p:spPr bwMode="auto">
            <a:xfrm>
              <a:off x="3633788" y="6242051"/>
              <a:ext cx="131763" cy="7938"/>
            </a:xfrm>
            <a:custGeom>
              <a:avLst/>
              <a:gdLst>
                <a:gd name="T0" fmla="*/ 0 w 171"/>
                <a:gd name="T1" fmla="*/ 10 h 10"/>
                <a:gd name="T2" fmla="*/ 0 w 171"/>
                <a:gd name="T3" fmla="*/ 10 h 10"/>
                <a:gd name="T4" fmla="*/ 0 w 171"/>
                <a:gd name="T5" fmla="*/ 0 h 10"/>
                <a:gd name="T6" fmla="*/ 171 w 171"/>
                <a:gd name="T7" fmla="*/ 0 h 10"/>
                <a:gd name="T8" fmla="*/ 171 w 17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">
                  <a:moveTo>
                    <a:pt x="0" y="10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71" y="0"/>
                  </a:lnTo>
                  <a:lnTo>
                    <a:pt x="171" y="1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09"/>
            <p:cNvSpPr>
              <a:spLocks/>
            </p:cNvSpPr>
            <p:nvPr/>
          </p:nvSpPr>
          <p:spPr bwMode="auto">
            <a:xfrm>
              <a:off x="3667125" y="6232526"/>
              <a:ext cx="66675" cy="0"/>
            </a:xfrm>
            <a:custGeom>
              <a:avLst/>
              <a:gdLst>
                <a:gd name="T0" fmla="*/ 0 w 86"/>
                <a:gd name="T1" fmla="*/ 86 w 86"/>
                <a:gd name="T2" fmla="*/ 0 w 8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6">
                  <a:moveTo>
                    <a:pt x="0" y="0"/>
                  </a:moveTo>
                  <a:lnTo>
                    <a:pt x="86" y="0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210"/>
            <p:cNvSpPr>
              <a:spLocks noChangeShapeType="1"/>
            </p:cNvSpPr>
            <p:nvPr/>
          </p:nvSpPr>
          <p:spPr bwMode="auto">
            <a:xfrm>
              <a:off x="3700463" y="6232526"/>
              <a:ext cx="0" cy="952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211"/>
            <p:cNvSpPr>
              <a:spLocks noChangeArrowheads="1"/>
            </p:cNvSpPr>
            <p:nvPr/>
          </p:nvSpPr>
          <p:spPr bwMode="auto">
            <a:xfrm>
              <a:off x="3833813" y="5995988"/>
              <a:ext cx="131763" cy="255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12"/>
            <p:cNvSpPr>
              <a:spLocks/>
            </p:cNvSpPr>
            <p:nvPr/>
          </p:nvSpPr>
          <p:spPr bwMode="auto">
            <a:xfrm>
              <a:off x="3833813" y="5995988"/>
              <a:ext cx="131763" cy="254000"/>
            </a:xfrm>
            <a:custGeom>
              <a:avLst/>
              <a:gdLst>
                <a:gd name="T0" fmla="*/ 0 w 170"/>
                <a:gd name="T1" fmla="*/ 329 h 329"/>
                <a:gd name="T2" fmla="*/ 0 w 170"/>
                <a:gd name="T3" fmla="*/ 329 h 329"/>
                <a:gd name="T4" fmla="*/ 0 w 170"/>
                <a:gd name="T5" fmla="*/ 0 h 329"/>
                <a:gd name="T6" fmla="*/ 170 w 170"/>
                <a:gd name="T7" fmla="*/ 0 h 329"/>
                <a:gd name="T8" fmla="*/ 170 w 170"/>
                <a:gd name="T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329">
                  <a:moveTo>
                    <a:pt x="0" y="329"/>
                  </a:moveTo>
                  <a:lnTo>
                    <a:pt x="0" y="329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329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13"/>
            <p:cNvSpPr>
              <a:spLocks/>
            </p:cNvSpPr>
            <p:nvPr/>
          </p:nvSpPr>
          <p:spPr bwMode="auto">
            <a:xfrm>
              <a:off x="3865563" y="5949951"/>
              <a:ext cx="66675" cy="0"/>
            </a:xfrm>
            <a:custGeom>
              <a:avLst/>
              <a:gdLst>
                <a:gd name="T0" fmla="*/ 0 w 86"/>
                <a:gd name="T1" fmla="*/ 86 w 86"/>
                <a:gd name="T2" fmla="*/ 0 w 8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6">
                  <a:moveTo>
                    <a:pt x="0" y="0"/>
                  </a:moveTo>
                  <a:lnTo>
                    <a:pt x="86" y="0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Line 214"/>
            <p:cNvSpPr>
              <a:spLocks noChangeShapeType="1"/>
            </p:cNvSpPr>
            <p:nvPr/>
          </p:nvSpPr>
          <p:spPr bwMode="auto">
            <a:xfrm>
              <a:off x="3898900" y="5949951"/>
              <a:ext cx="0" cy="4603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215"/>
            <p:cNvSpPr>
              <a:spLocks noChangeArrowheads="1"/>
            </p:cNvSpPr>
            <p:nvPr/>
          </p:nvSpPr>
          <p:spPr bwMode="auto">
            <a:xfrm>
              <a:off x="4365625" y="5678488"/>
              <a:ext cx="131763" cy="5730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216"/>
            <p:cNvSpPr>
              <a:spLocks/>
            </p:cNvSpPr>
            <p:nvPr/>
          </p:nvSpPr>
          <p:spPr bwMode="auto">
            <a:xfrm>
              <a:off x="4365625" y="5678488"/>
              <a:ext cx="131763" cy="571500"/>
            </a:xfrm>
            <a:custGeom>
              <a:avLst/>
              <a:gdLst>
                <a:gd name="T0" fmla="*/ 0 w 171"/>
                <a:gd name="T1" fmla="*/ 740 h 740"/>
                <a:gd name="T2" fmla="*/ 0 w 171"/>
                <a:gd name="T3" fmla="*/ 740 h 740"/>
                <a:gd name="T4" fmla="*/ 0 w 171"/>
                <a:gd name="T5" fmla="*/ 0 h 740"/>
                <a:gd name="T6" fmla="*/ 171 w 171"/>
                <a:gd name="T7" fmla="*/ 0 h 740"/>
                <a:gd name="T8" fmla="*/ 171 w 171"/>
                <a:gd name="T9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740">
                  <a:moveTo>
                    <a:pt x="0" y="740"/>
                  </a:moveTo>
                  <a:lnTo>
                    <a:pt x="0" y="740"/>
                  </a:lnTo>
                  <a:lnTo>
                    <a:pt x="0" y="0"/>
                  </a:lnTo>
                  <a:lnTo>
                    <a:pt x="171" y="0"/>
                  </a:lnTo>
                  <a:lnTo>
                    <a:pt x="171" y="74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217"/>
            <p:cNvSpPr>
              <a:spLocks/>
            </p:cNvSpPr>
            <p:nvPr/>
          </p:nvSpPr>
          <p:spPr bwMode="auto">
            <a:xfrm>
              <a:off x="4398963" y="5651501"/>
              <a:ext cx="66675" cy="0"/>
            </a:xfrm>
            <a:custGeom>
              <a:avLst/>
              <a:gdLst>
                <a:gd name="T0" fmla="*/ 0 w 86"/>
                <a:gd name="T1" fmla="*/ 86 w 86"/>
                <a:gd name="T2" fmla="*/ 0 w 8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6">
                  <a:moveTo>
                    <a:pt x="0" y="0"/>
                  </a:moveTo>
                  <a:lnTo>
                    <a:pt x="86" y="0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218"/>
            <p:cNvSpPr>
              <a:spLocks noChangeShapeType="1"/>
            </p:cNvSpPr>
            <p:nvPr/>
          </p:nvSpPr>
          <p:spPr bwMode="auto">
            <a:xfrm>
              <a:off x="4432300" y="5651501"/>
              <a:ext cx="0" cy="2698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Line 221"/>
            <p:cNvSpPr>
              <a:spLocks noChangeShapeType="1"/>
            </p:cNvSpPr>
            <p:nvPr/>
          </p:nvSpPr>
          <p:spPr bwMode="auto">
            <a:xfrm>
              <a:off x="3535363" y="6251576"/>
              <a:ext cx="10636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Line 222"/>
            <p:cNvSpPr>
              <a:spLocks noChangeShapeType="1"/>
            </p:cNvSpPr>
            <p:nvPr/>
          </p:nvSpPr>
          <p:spPr bwMode="auto">
            <a:xfrm>
              <a:off x="3700463" y="6251576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Line 224"/>
            <p:cNvSpPr>
              <a:spLocks noChangeShapeType="1"/>
            </p:cNvSpPr>
            <p:nvPr/>
          </p:nvSpPr>
          <p:spPr bwMode="auto">
            <a:xfrm>
              <a:off x="3898900" y="6251576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Line 226"/>
            <p:cNvSpPr>
              <a:spLocks noChangeShapeType="1"/>
            </p:cNvSpPr>
            <p:nvPr/>
          </p:nvSpPr>
          <p:spPr bwMode="auto">
            <a:xfrm>
              <a:off x="4232275" y="6251576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Line 228"/>
            <p:cNvSpPr>
              <a:spLocks noChangeShapeType="1"/>
            </p:cNvSpPr>
            <p:nvPr/>
          </p:nvSpPr>
          <p:spPr bwMode="auto">
            <a:xfrm>
              <a:off x="4432300" y="6251576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230"/>
            <p:cNvSpPr>
              <a:spLocks noChangeShapeType="1"/>
            </p:cNvSpPr>
            <p:nvPr/>
          </p:nvSpPr>
          <p:spPr bwMode="auto">
            <a:xfrm flipV="1">
              <a:off x="3535363" y="5541963"/>
              <a:ext cx="0" cy="70961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Line 231"/>
            <p:cNvSpPr>
              <a:spLocks noChangeShapeType="1"/>
            </p:cNvSpPr>
            <p:nvPr/>
          </p:nvSpPr>
          <p:spPr bwMode="auto">
            <a:xfrm flipH="1">
              <a:off x="3514725" y="6251576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232"/>
            <p:cNvSpPr>
              <a:spLocks noChangeArrowheads="1"/>
            </p:cNvSpPr>
            <p:nvPr/>
          </p:nvSpPr>
          <p:spPr bwMode="auto">
            <a:xfrm>
              <a:off x="3371999" y="6219924"/>
              <a:ext cx="57708" cy="8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1" name="Line 233"/>
            <p:cNvSpPr>
              <a:spLocks noChangeShapeType="1"/>
            </p:cNvSpPr>
            <p:nvPr/>
          </p:nvSpPr>
          <p:spPr bwMode="auto">
            <a:xfrm flipH="1">
              <a:off x="3514725" y="6110288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234"/>
            <p:cNvSpPr>
              <a:spLocks noChangeArrowheads="1"/>
            </p:cNvSpPr>
            <p:nvPr/>
          </p:nvSpPr>
          <p:spPr bwMode="auto">
            <a:xfrm>
              <a:off x="3300561" y="6078636"/>
              <a:ext cx="173124" cy="8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3" name="Line 235"/>
            <p:cNvSpPr>
              <a:spLocks noChangeShapeType="1"/>
            </p:cNvSpPr>
            <p:nvPr/>
          </p:nvSpPr>
          <p:spPr bwMode="auto">
            <a:xfrm flipH="1">
              <a:off x="3514725" y="59690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Rectangle 236"/>
            <p:cNvSpPr>
              <a:spLocks noChangeArrowheads="1"/>
            </p:cNvSpPr>
            <p:nvPr/>
          </p:nvSpPr>
          <p:spPr bwMode="auto">
            <a:xfrm>
              <a:off x="3267224" y="5937349"/>
              <a:ext cx="230832" cy="8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5" name="Line 237"/>
            <p:cNvSpPr>
              <a:spLocks noChangeShapeType="1"/>
            </p:cNvSpPr>
            <p:nvPr/>
          </p:nvSpPr>
          <p:spPr bwMode="auto">
            <a:xfrm flipH="1">
              <a:off x="3514725" y="5827713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238"/>
            <p:cNvSpPr>
              <a:spLocks noChangeArrowheads="1"/>
            </p:cNvSpPr>
            <p:nvPr/>
          </p:nvSpPr>
          <p:spPr bwMode="auto">
            <a:xfrm>
              <a:off x="3267224" y="5794474"/>
              <a:ext cx="230832" cy="8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" name="Line 239"/>
            <p:cNvSpPr>
              <a:spLocks noChangeShapeType="1"/>
            </p:cNvSpPr>
            <p:nvPr/>
          </p:nvSpPr>
          <p:spPr bwMode="auto">
            <a:xfrm flipH="1">
              <a:off x="3514725" y="5684838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240"/>
            <p:cNvSpPr>
              <a:spLocks noChangeArrowheads="1"/>
            </p:cNvSpPr>
            <p:nvPr/>
          </p:nvSpPr>
          <p:spPr bwMode="auto">
            <a:xfrm>
              <a:off x="3267224" y="5653186"/>
              <a:ext cx="230832" cy="8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9" name="Line 241"/>
            <p:cNvSpPr>
              <a:spLocks noChangeShapeType="1"/>
            </p:cNvSpPr>
            <p:nvPr/>
          </p:nvSpPr>
          <p:spPr bwMode="auto">
            <a:xfrm flipH="1">
              <a:off x="3514725" y="554355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242"/>
            <p:cNvSpPr>
              <a:spLocks noChangeArrowheads="1"/>
            </p:cNvSpPr>
            <p:nvPr/>
          </p:nvSpPr>
          <p:spPr bwMode="auto">
            <a:xfrm>
              <a:off x="3267224" y="5511899"/>
              <a:ext cx="230832" cy="8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2500</a:t>
              </a:r>
              <a:endParaRPr kumimoji="0" lang="en-US" altLang="en-US" sz="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72" name="Rectangle 244"/>
          <p:cNvSpPr>
            <a:spLocks noChangeArrowheads="1"/>
          </p:cNvSpPr>
          <p:nvPr/>
        </p:nvSpPr>
        <p:spPr bwMode="auto">
          <a:xfrm>
            <a:off x="1441442" y="5090576"/>
            <a:ext cx="178923" cy="79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Freeform 245"/>
          <p:cNvSpPr>
            <a:spLocks/>
          </p:cNvSpPr>
          <p:nvPr/>
        </p:nvSpPr>
        <p:spPr bwMode="auto">
          <a:xfrm>
            <a:off x="1441442" y="5090576"/>
            <a:ext cx="178923" cy="79313"/>
          </a:xfrm>
          <a:custGeom>
            <a:avLst/>
            <a:gdLst>
              <a:gd name="T0" fmla="*/ 0 w 98"/>
              <a:gd name="T1" fmla="*/ 0 h 51"/>
              <a:gd name="T2" fmla="*/ 0 w 98"/>
              <a:gd name="T3" fmla="*/ 0 h 51"/>
              <a:gd name="T4" fmla="*/ 98 w 98"/>
              <a:gd name="T5" fmla="*/ 0 h 51"/>
              <a:gd name="T6" fmla="*/ 98 w 98"/>
              <a:gd name="T7" fmla="*/ 51 h 51"/>
              <a:gd name="T8" fmla="*/ 0 w 98"/>
              <a:gd name="T9" fmla="*/ 51 h 51"/>
              <a:gd name="T10" fmla="*/ 0 w 98"/>
              <a:gd name="T11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" h="51">
                <a:moveTo>
                  <a:pt x="0" y="0"/>
                </a:moveTo>
                <a:lnTo>
                  <a:pt x="0" y="0"/>
                </a:lnTo>
                <a:lnTo>
                  <a:pt x="98" y="0"/>
                </a:lnTo>
                <a:lnTo>
                  <a:pt x="98" y="51"/>
                </a:lnTo>
                <a:lnTo>
                  <a:pt x="0" y="51"/>
                </a:lnTo>
                <a:lnTo>
                  <a:pt x="0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6" name="Group 285"/>
          <p:cNvGrpSpPr/>
          <p:nvPr/>
        </p:nvGrpSpPr>
        <p:grpSpPr>
          <a:xfrm>
            <a:off x="2388944" y="5093710"/>
            <a:ext cx="178923" cy="76179"/>
            <a:chOff x="1441442" y="5255544"/>
            <a:chExt cx="178923" cy="76179"/>
          </a:xfrm>
        </p:grpSpPr>
        <p:sp>
          <p:nvSpPr>
            <p:cNvPr id="175" name="Rectangle 247"/>
            <p:cNvSpPr>
              <a:spLocks noChangeArrowheads="1"/>
            </p:cNvSpPr>
            <p:nvPr/>
          </p:nvSpPr>
          <p:spPr bwMode="auto">
            <a:xfrm>
              <a:off x="1441442" y="5255584"/>
              <a:ext cx="178923" cy="7613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248"/>
            <p:cNvSpPr>
              <a:spLocks/>
            </p:cNvSpPr>
            <p:nvPr/>
          </p:nvSpPr>
          <p:spPr bwMode="auto">
            <a:xfrm>
              <a:off x="1441442" y="5255544"/>
              <a:ext cx="178923" cy="76139"/>
            </a:xfrm>
            <a:custGeom>
              <a:avLst/>
              <a:gdLst>
                <a:gd name="T0" fmla="*/ 0 w 98"/>
                <a:gd name="T1" fmla="*/ 0 h 50"/>
                <a:gd name="T2" fmla="*/ 0 w 98"/>
                <a:gd name="T3" fmla="*/ 0 h 50"/>
                <a:gd name="T4" fmla="*/ 98 w 98"/>
                <a:gd name="T5" fmla="*/ 0 h 50"/>
                <a:gd name="T6" fmla="*/ 98 w 98"/>
                <a:gd name="T7" fmla="*/ 50 h 50"/>
                <a:gd name="T8" fmla="*/ 0 w 98"/>
                <a:gd name="T9" fmla="*/ 50 h 50"/>
                <a:gd name="T10" fmla="*/ 0 w 98"/>
                <a:gd name="T1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5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98" y="50"/>
                  </a:lnTo>
                  <a:lnTo>
                    <a:pt x="0" y="50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Rectangle 251"/>
          <p:cNvSpPr>
            <a:spLocks noChangeArrowheads="1"/>
          </p:cNvSpPr>
          <p:nvPr/>
        </p:nvSpPr>
        <p:spPr bwMode="auto">
          <a:xfrm>
            <a:off x="210295" y="438150"/>
            <a:ext cx="176213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52"/>
          <p:cNvSpPr>
            <a:spLocks noChangeArrowheads="1"/>
          </p:cNvSpPr>
          <p:nvPr/>
        </p:nvSpPr>
        <p:spPr bwMode="auto">
          <a:xfrm>
            <a:off x="210295" y="3048000"/>
            <a:ext cx="1426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solidFill>
                  <a:srgbClr val="000000"/>
                </a:solidFill>
                <a:cs typeface="Arial" panose="020B0604020202020204" pitchFamily="34" charset="0"/>
              </a:rPr>
              <a:t>b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347662" y="2375356"/>
            <a:ext cx="4032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DCs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347662" y="2590799"/>
            <a:ext cx="4856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 cells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892175" y="2375356"/>
            <a:ext cx="2682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219200" y="2375356"/>
            <a:ext cx="2682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546225" y="2375356"/>
            <a:ext cx="2682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865397" y="2375356"/>
            <a:ext cx="2682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2438400" y="2375356"/>
            <a:ext cx="2682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2765425" y="2375356"/>
            <a:ext cx="2682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3084597" y="2375356"/>
            <a:ext cx="2682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3" name="TextBox 262"/>
          <p:cNvSpPr txBox="1"/>
          <p:nvPr/>
        </p:nvSpPr>
        <p:spPr>
          <a:xfrm>
            <a:off x="3411622" y="2375356"/>
            <a:ext cx="2682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862182" y="2589213"/>
            <a:ext cx="350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B6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1173332" y="2589213"/>
            <a:ext cx="350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B6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" name="TextBox 265"/>
          <p:cNvSpPr txBox="1"/>
          <p:nvPr/>
        </p:nvSpPr>
        <p:spPr>
          <a:xfrm>
            <a:off x="1447800" y="2589213"/>
            <a:ext cx="56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BALB/c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7" name="TextBox 266"/>
          <p:cNvSpPr txBox="1"/>
          <p:nvPr/>
        </p:nvSpPr>
        <p:spPr>
          <a:xfrm>
            <a:off x="2392533" y="2589213"/>
            <a:ext cx="350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B6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" name="TextBox 267"/>
          <p:cNvSpPr txBox="1"/>
          <p:nvPr/>
        </p:nvSpPr>
        <p:spPr>
          <a:xfrm>
            <a:off x="2703683" y="2589213"/>
            <a:ext cx="350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B6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9" name="TextBox 268"/>
          <p:cNvSpPr txBox="1"/>
          <p:nvPr/>
        </p:nvSpPr>
        <p:spPr>
          <a:xfrm>
            <a:off x="2978151" y="2589213"/>
            <a:ext cx="56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BALB/c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0" name="TextBox 269"/>
          <p:cNvSpPr txBox="1"/>
          <p:nvPr/>
        </p:nvSpPr>
        <p:spPr>
          <a:xfrm>
            <a:off x="1881188" y="2587852"/>
            <a:ext cx="2682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3429000" y="2590800"/>
            <a:ext cx="2682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3" name="Rectangle 252"/>
          <p:cNvSpPr>
            <a:spLocks noChangeArrowheads="1"/>
          </p:cNvSpPr>
          <p:nvPr/>
        </p:nvSpPr>
        <p:spPr bwMode="auto">
          <a:xfrm>
            <a:off x="1880581" y="3048000"/>
            <a:ext cx="1426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c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75" name="Rectangle 96"/>
          <p:cNvSpPr>
            <a:spLocks noChangeArrowheads="1"/>
          </p:cNvSpPr>
          <p:nvPr/>
        </p:nvSpPr>
        <p:spPr bwMode="auto">
          <a:xfrm>
            <a:off x="2586497" y="3138101"/>
            <a:ext cx="19877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IL-4</a:t>
            </a:r>
            <a:endParaRPr kumimoji="0" lang="en-US" altLang="en-US" sz="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8" name="Rectangle 162"/>
          <p:cNvSpPr>
            <a:spLocks noChangeArrowheads="1"/>
          </p:cNvSpPr>
          <p:nvPr/>
        </p:nvSpPr>
        <p:spPr bwMode="auto">
          <a:xfrm>
            <a:off x="3523062" y="3276600"/>
            <a:ext cx="30938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[</a:t>
            </a:r>
            <a:r>
              <a:rPr kumimoji="0" lang="en-US" altLang="en-US" sz="8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pg</a:t>
            </a:r>
            <a:r>
              <a: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/ml]</a:t>
            </a:r>
            <a:endParaRPr kumimoji="0" lang="en-US" altLang="en-US" sz="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9" name="Rectangle 252"/>
          <p:cNvSpPr>
            <a:spLocks noChangeArrowheads="1"/>
          </p:cNvSpPr>
          <p:nvPr/>
        </p:nvSpPr>
        <p:spPr bwMode="auto">
          <a:xfrm>
            <a:off x="3438712" y="3048000"/>
            <a:ext cx="1426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solidFill>
                  <a:srgbClr val="000000"/>
                </a:solidFill>
                <a:cs typeface="Arial" panose="020B0604020202020204" pitchFamily="34" charset="0"/>
              </a:rPr>
              <a:t>d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80" name="Rectangle 96"/>
          <p:cNvSpPr>
            <a:spLocks noChangeArrowheads="1"/>
          </p:cNvSpPr>
          <p:nvPr/>
        </p:nvSpPr>
        <p:spPr bwMode="auto">
          <a:xfrm>
            <a:off x="4232908" y="3138101"/>
            <a:ext cx="26289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IL-10</a:t>
            </a:r>
            <a:endParaRPr kumimoji="0" lang="en-US" altLang="en-US" sz="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2" name="Rectangle 252"/>
          <p:cNvSpPr>
            <a:spLocks noChangeArrowheads="1"/>
          </p:cNvSpPr>
          <p:nvPr/>
        </p:nvSpPr>
        <p:spPr bwMode="auto">
          <a:xfrm>
            <a:off x="5105400" y="3048000"/>
            <a:ext cx="1426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solidFill>
                  <a:srgbClr val="000000"/>
                </a:solidFill>
                <a:cs typeface="Arial" panose="020B0604020202020204" pitchFamily="34" charset="0"/>
              </a:rPr>
              <a:t>e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83" name="Rectangle 96"/>
          <p:cNvSpPr>
            <a:spLocks noChangeArrowheads="1"/>
          </p:cNvSpPr>
          <p:nvPr/>
        </p:nvSpPr>
        <p:spPr bwMode="auto">
          <a:xfrm>
            <a:off x="5715000" y="3138101"/>
            <a:ext cx="28212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900" dirty="0" smtClean="0">
                <a:solidFill>
                  <a:srgbClr val="000000"/>
                </a:solidFill>
              </a:rPr>
              <a:t>IFN-</a:t>
            </a:r>
            <a:r>
              <a:rPr lang="el-GR" altLang="en-US" sz="900" dirty="0" smtClean="0">
                <a:solidFill>
                  <a:srgbClr val="000000"/>
                </a:solidFill>
              </a:rPr>
              <a:t>γ</a:t>
            </a:r>
            <a:endParaRPr kumimoji="0" lang="en-US" altLang="en-US" sz="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4" name="Rectangle 162"/>
          <p:cNvSpPr>
            <a:spLocks noChangeArrowheads="1"/>
          </p:cNvSpPr>
          <p:nvPr/>
        </p:nvSpPr>
        <p:spPr bwMode="auto">
          <a:xfrm>
            <a:off x="5029200" y="3276600"/>
            <a:ext cx="30938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[</a:t>
            </a:r>
            <a:r>
              <a:rPr kumimoji="0" lang="en-US" altLang="en-US" sz="8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pg</a:t>
            </a:r>
            <a:r>
              <a: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/ml]</a:t>
            </a:r>
            <a:endParaRPr kumimoji="0" lang="en-US" altLang="en-US" sz="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7" name="Rectangle 96"/>
          <p:cNvSpPr>
            <a:spLocks noChangeArrowheads="1"/>
          </p:cNvSpPr>
          <p:nvPr/>
        </p:nvSpPr>
        <p:spPr bwMode="auto">
          <a:xfrm>
            <a:off x="1658455" y="5061846"/>
            <a:ext cx="61555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B6-WT</a:t>
            </a:r>
            <a:r>
              <a:rPr kumimoji="0" lang="en-US" altLang="en-US" sz="9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DCs</a:t>
            </a:r>
            <a:endParaRPr kumimoji="0" lang="en-US" altLang="en-US" sz="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2514600" y="5010541"/>
            <a:ext cx="13276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LysM-Cre</a:t>
            </a:r>
            <a:r>
              <a:rPr lang="en-US" sz="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/Stat3</a:t>
            </a:r>
            <a:r>
              <a:rPr lang="en-US" sz="9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fl/-</a:t>
            </a:r>
            <a:r>
              <a:rPr lang="en-US" sz="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9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DCs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4" name="Group 293"/>
          <p:cNvGrpSpPr/>
          <p:nvPr/>
        </p:nvGrpSpPr>
        <p:grpSpPr>
          <a:xfrm>
            <a:off x="636327" y="4648200"/>
            <a:ext cx="1117263" cy="313465"/>
            <a:chOff x="636327" y="4602773"/>
            <a:chExt cx="1117263" cy="313465"/>
          </a:xfrm>
        </p:grpSpPr>
        <p:sp>
          <p:nvSpPr>
            <p:cNvPr id="289" name="Rectangle 117"/>
            <p:cNvSpPr>
              <a:spLocks noChangeArrowheads="1"/>
            </p:cNvSpPr>
            <p:nvPr/>
          </p:nvSpPr>
          <p:spPr bwMode="auto">
            <a:xfrm>
              <a:off x="636327" y="4602775"/>
              <a:ext cx="15549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B6 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0" name="Rectangle 117"/>
            <p:cNvSpPr>
              <a:spLocks noChangeArrowheads="1"/>
            </p:cNvSpPr>
            <p:nvPr/>
          </p:nvSpPr>
          <p:spPr bwMode="auto">
            <a:xfrm>
              <a:off x="786878" y="4602774"/>
              <a:ext cx="37350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BALB/c 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1" name="Rectangle 117"/>
            <p:cNvSpPr>
              <a:spLocks noChangeArrowheads="1"/>
            </p:cNvSpPr>
            <p:nvPr/>
          </p:nvSpPr>
          <p:spPr bwMode="auto">
            <a:xfrm>
              <a:off x="1216108" y="4602775"/>
              <a:ext cx="15549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B6 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2" name="Rectangle 117"/>
            <p:cNvSpPr>
              <a:spLocks noChangeArrowheads="1"/>
            </p:cNvSpPr>
            <p:nvPr/>
          </p:nvSpPr>
          <p:spPr bwMode="auto">
            <a:xfrm>
              <a:off x="1380090" y="4602773"/>
              <a:ext cx="37350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BALB/c 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3" name="Rectangle 34"/>
            <p:cNvSpPr>
              <a:spLocks noChangeArrowheads="1"/>
            </p:cNvSpPr>
            <p:nvPr/>
          </p:nvSpPr>
          <p:spPr bwMode="auto">
            <a:xfrm>
              <a:off x="678844" y="4793127"/>
              <a:ext cx="92581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800" dirty="0" smtClean="0">
                  <a:solidFill>
                    <a:srgbClr val="000000"/>
                  </a:solidFill>
                </a:rPr>
                <a:t>Responder T cells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295" name="Group 294"/>
          <p:cNvGrpSpPr/>
          <p:nvPr/>
        </p:nvGrpSpPr>
        <p:grpSpPr>
          <a:xfrm>
            <a:off x="2235537" y="4648200"/>
            <a:ext cx="1117263" cy="313465"/>
            <a:chOff x="636327" y="4602773"/>
            <a:chExt cx="1117263" cy="313465"/>
          </a:xfrm>
        </p:grpSpPr>
        <p:sp>
          <p:nvSpPr>
            <p:cNvPr id="296" name="Rectangle 117"/>
            <p:cNvSpPr>
              <a:spLocks noChangeArrowheads="1"/>
            </p:cNvSpPr>
            <p:nvPr/>
          </p:nvSpPr>
          <p:spPr bwMode="auto">
            <a:xfrm>
              <a:off x="636327" y="4602775"/>
              <a:ext cx="15549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B6 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7" name="Rectangle 117"/>
            <p:cNvSpPr>
              <a:spLocks noChangeArrowheads="1"/>
            </p:cNvSpPr>
            <p:nvPr/>
          </p:nvSpPr>
          <p:spPr bwMode="auto">
            <a:xfrm>
              <a:off x="786878" y="4602774"/>
              <a:ext cx="37350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BALB/c 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8" name="Rectangle 117"/>
            <p:cNvSpPr>
              <a:spLocks noChangeArrowheads="1"/>
            </p:cNvSpPr>
            <p:nvPr/>
          </p:nvSpPr>
          <p:spPr bwMode="auto">
            <a:xfrm>
              <a:off x="1216108" y="4602775"/>
              <a:ext cx="15549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B6 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9" name="Rectangle 117"/>
            <p:cNvSpPr>
              <a:spLocks noChangeArrowheads="1"/>
            </p:cNvSpPr>
            <p:nvPr/>
          </p:nvSpPr>
          <p:spPr bwMode="auto">
            <a:xfrm>
              <a:off x="1380090" y="4602773"/>
              <a:ext cx="37350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BALB/c 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0" name="Rectangle 34"/>
            <p:cNvSpPr>
              <a:spLocks noChangeArrowheads="1"/>
            </p:cNvSpPr>
            <p:nvPr/>
          </p:nvSpPr>
          <p:spPr bwMode="auto">
            <a:xfrm>
              <a:off x="678844" y="4793127"/>
              <a:ext cx="92581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800" dirty="0" smtClean="0">
                  <a:solidFill>
                    <a:srgbClr val="000000"/>
                  </a:solidFill>
                </a:rPr>
                <a:t>Responder T cells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3911937" y="4648200"/>
            <a:ext cx="1117263" cy="313465"/>
            <a:chOff x="636327" y="4602773"/>
            <a:chExt cx="1117263" cy="313465"/>
          </a:xfrm>
        </p:grpSpPr>
        <p:sp>
          <p:nvSpPr>
            <p:cNvPr id="302" name="Rectangle 117"/>
            <p:cNvSpPr>
              <a:spLocks noChangeArrowheads="1"/>
            </p:cNvSpPr>
            <p:nvPr/>
          </p:nvSpPr>
          <p:spPr bwMode="auto">
            <a:xfrm>
              <a:off x="636327" y="4602775"/>
              <a:ext cx="15549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B6 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3" name="Rectangle 117"/>
            <p:cNvSpPr>
              <a:spLocks noChangeArrowheads="1"/>
            </p:cNvSpPr>
            <p:nvPr/>
          </p:nvSpPr>
          <p:spPr bwMode="auto">
            <a:xfrm>
              <a:off x="786878" y="4602774"/>
              <a:ext cx="37350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BALB/c 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4" name="Rectangle 117"/>
            <p:cNvSpPr>
              <a:spLocks noChangeArrowheads="1"/>
            </p:cNvSpPr>
            <p:nvPr/>
          </p:nvSpPr>
          <p:spPr bwMode="auto">
            <a:xfrm>
              <a:off x="1216108" y="4602775"/>
              <a:ext cx="15549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B6 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5" name="Rectangle 117"/>
            <p:cNvSpPr>
              <a:spLocks noChangeArrowheads="1"/>
            </p:cNvSpPr>
            <p:nvPr/>
          </p:nvSpPr>
          <p:spPr bwMode="auto">
            <a:xfrm>
              <a:off x="1380090" y="4602773"/>
              <a:ext cx="37350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BALB/c 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6" name="Rectangle 34"/>
            <p:cNvSpPr>
              <a:spLocks noChangeArrowheads="1"/>
            </p:cNvSpPr>
            <p:nvPr/>
          </p:nvSpPr>
          <p:spPr bwMode="auto">
            <a:xfrm>
              <a:off x="678844" y="4793127"/>
              <a:ext cx="92581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800" dirty="0" smtClean="0">
                  <a:solidFill>
                    <a:srgbClr val="000000"/>
                  </a:solidFill>
                </a:rPr>
                <a:t>Responder T cells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307" name="Group 306"/>
          <p:cNvGrpSpPr/>
          <p:nvPr/>
        </p:nvGrpSpPr>
        <p:grpSpPr>
          <a:xfrm>
            <a:off x="5435937" y="4648200"/>
            <a:ext cx="1117263" cy="313465"/>
            <a:chOff x="636327" y="4602773"/>
            <a:chExt cx="1117263" cy="313465"/>
          </a:xfrm>
        </p:grpSpPr>
        <p:sp>
          <p:nvSpPr>
            <p:cNvPr id="308" name="Rectangle 117"/>
            <p:cNvSpPr>
              <a:spLocks noChangeArrowheads="1"/>
            </p:cNvSpPr>
            <p:nvPr/>
          </p:nvSpPr>
          <p:spPr bwMode="auto">
            <a:xfrm>
              <a:off x="636327" y="4602775"/>
              <a:ext cx="15549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B6 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9" name="Rectangle 117"/>
            <p:cNvSpPr>
              <a:spLocks noChangeArrowheads="1"/>
            </p:cNvSpPr>
            <p:nvPr/>
          </p:nvSpPr>
          <p:spPr bwMode="auto">
            <a:xfrm>
              <a:off x="786878" y="4602774"/>
              <a:ext cx="37350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BALB/c 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0" name="Rectangle 117"/>
            <p:cNvSpPr>
              <a:spLocks noChangeArrowheads="1"/>
            </p:cNvSpPr>
            <p:nvPr/>
          </p:nvSpPr>
          <p:spPr bwMode="auto">
            <a:xfrm>
              <a:off x="1216108" y="4602775"/>
              <a:ext cx="15549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B6 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1" name="Rectangle 117"/>
            <p:cNvSpPr>
              <a:spLocks noChangeArrowheads="1"/>
            </p:cNvSpPr>
            <p:nvPr/>
          </p:nvSpPr>
          <p:spPr bwMode="auto">
            <a:xfrm>
              <a:off x="1380090" y="4602773"/>
              <a:ext cx="37350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BALB/c 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2" name="Rectangle 34"/>
            <p:cNvSpPr>
              <a:spLocks noChangeArrowheads="1"/>
            </p:cNvSpPr>
            <p:nvPr/>
          </p:nvSpPr>
          <p:spPr bwMode="auto">
            <a:xfrm>
              <a:off x="678844" y="4793127"/>
              <a:ext cx="92581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800" dirty="0" smtClean="0">
                  <a:solidFill>
                    <a:srgbClr val="000000"/>
                  </a:solidFill>
                </a:rPr>
                <a:t>Responder T cells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754623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-12623" y="0"/>
            <a:ext cx="194198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rgbClr val="FF0000"/>
                </a:solidFill>
              </a:rPr>
              <a:t>Supplemental Figure 3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37" name="Rectangle 565"/>
          <p:cNvSpPr>
            <a:spLocks noChangeArrowheads="1"/>
          </p:cNvSpPr>
          <p:nvPr/>
        </p:nvSpPr>
        <p:spPr bwMode="auto">
          <a:xfrm>
            <a:off x="3849688" y="1346200"/>
            <a:ext cx="1216025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50" name="Group 1549"/>
          <p:cNvGrpSpPr/>
          <p:nvPr/>
        </p:nvGrpSpPr>
        <p:grpSpPr>
          <a:xfrm>
            <a:off x="94472" y="492460"/>
            <a:ext cx="5468128" cy="1793539"/>
            <a:chOff x="94472" y="477431"/>
            <a:chExt cx="5367773" cy="1427569"/>
          </a:xfrm>
        </p:grpSpPr>
        <p:sp>
          <p:nvSpPr>
            <p:cNvPr id="1386" name="Rectangle 216"/>
            <p:cNvSpPr>
              <a:spLocks noChangeArrowheads="1"/>
            </p:cNvSpPr>
            <p:nvPr/>
          </p:nvSpPr>
          <p:spPr bwMode="auto">
            <a:xfrm>
              <a:off x="670246" y="527270"/>
              <a:ext cx="26449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IL-1</a:t>
              </a:r>
              <a:r>
                <a:rPr kumimoji="0" lang="el-GR" alt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β</a:t>
              </a:r>
              <a:endPara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549" name="Group 1548"/>
            <p:cNvGrpSpPr/>
            <p:nvPr/>
          </p:nvGrpSpPr>
          <p:grpSpPr>
            <a:xfrm>
              <a:off x="94472" y="645019"/>
              <a:ext cx="1247312" cy="1212187"/>
              <a:chOff x="94472" y="645019"/>
              <a:chExt cx="1247312" cy="1212187"/>
            </a:xfrm>
          </p:grpSpPr>
          <p:sp>
            <p:nvSpPr>
              <p:cNvPr id="1373" name="Rectangle 203"/>
              <p:cNvSpPr>
                <a:spLocks noChangeArrowheads="1"/>
              </p:cNvSpPr>
              <p:nvPr/>
            </p:nvSpPr>
            <p:spPr bwMode="auto">
              <a:xfrm>
                <a:off x="348476" y="848474"/>
                <a:ext cx="991577" cy="9665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4" name="Rectangle 204"/>
              <p:cNvSpPr>
                <a:spLocks noChangeArrowheads="1"/>
              </p:cNvSpPr>
              <p:nvPr/>
            </p:nvSpPr>
            <p:spPr bwMode="auto">
              <a:xfrm>
                <a:off x="403852" y="1704573"/>
                <a:ext cx="221504" cy="10795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5" name="Freeform 205"/>
              <p:cNvSpPr>
                <a:spLocks/>
              </p:cNvSpPr>
              <p:nvPr/>
            </p:nvSpPr>
            <p:spPr bwMode="auto">
              <a:xfrm>
                <a:off x="403852" y="1704573"/>
                <a:ext cx="219774" cy="105443"/>
              </a:xfrm>
              <a:custGeom>
                <a:avLst/>
                <a:gdLst>
                  <a:gd name="T0" fmla="*/ 0 w 353"/>
                  <a:gd name="T1" fmla="*/ 116 h 116"/>
                  <a:gd name="T2" fmla="*/ 0 w 353"/>
                  <a:gd name="T3" fmla="*/ 116 h 116"/>
                  <a:gd name="T4" fmla="*/ 0 w 353"/>
                  <a:gd name="T5" fmla="*/ 0 h 116"/>
                  <a:gd name="T6" fmla="*/ 353 w 353"/>
                  <a:gd name="T7" fmla="*/ 0 h 116"/>
                  <a:gd name="T8" fmla="*/ 353 w 353"/>
                  <a:gd name="T9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3" h="116">
                    <a:moveTo>
                      <a:pt x="0" y="116"/>
                    </a:moveTo>
                    <a:lnTo>
                      <a:pt x="0" y="116"/>
                    </a:lnTo>
                    <a:lnTo>
                      <a:pt x="0" y="0"/>
                    </a:lnTo>
                    <a:lnTo>
                      <a:pt x="353" y="0"/>
                    </a:lnTo>
                    <a:lnTo>
                      <a:pt x="353" y="116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6" name="Freeform 206"/>
              <p:cNvSpPr>
                <a:spLocks/>
              </p:cNvSpPr>
              <p:nvPr/>
            </p:nvSpPr>
            <p:spPr bwMode="auto">
              <a:xfrm>
                <a:off x="459228" y="1639299"/>
                <a:ext cx="110752" cy="0"/>
              </a:xfrm>
              <a:custGeom>
                <a:avLst/>
                <a:gdLst>
                  <a:gd name="T0" fmla="*/ 0 w 178"/>
                  <a:gd name="T1" fmla="*/ 178 w 178"/>
                  <a:gd name="T2" fmla="*/ 0 w 17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8">
                    <a:moveTo>
                      <a:pt x="0" y="0"/>
                    </a:moveTo>
                    <a:lnTo>
                      <a:pt x="178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7" name="Line 207"/>
              <p:cNvSpPr>
                <a:spLocks noChangeShapeType="1"/>
              </p:cNvSpPr>
              <p:nvPr/>
            </p:nvSpPr>
            <p:spPr bwMode="auto">
              <a:xfrm>
                <a:off x="514604" y="1639299"/>
                <a:ext cx="0" cy="65274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8" name="Rectangle 208"/>
              <p:cNvSpPr>
                <a:spLocks noChangeArrowheads="1"/>
              </p:cNvSpPr>
              <p:nvPr/>
            </p:nvSpPr>
            <p:spPr bwMode="auto">
              <a:xfrm>
                <a:off x="734378" y="1290332"/>
                <a:ext cx="221504" cy="5221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9" name="Freeform 209"/>
              <p:cNvSpPr>
                <a:spLocks/>
              </p:cNvSpPr>
              <p:nvPr/>
            </p:nvSpPr>
            <p:spPr bwMode="auto">
              <a:xfrm>
                <a:off x="734378" y="1290332"/>
                <a:ext cx="221504" cy="519685"/>
              </a:xfrm>
              <a:custGeom>
                <a:avLst/>
                <a:gdLst>
                  <a:gd name="T0" fmla="*/ 0 w 354"/>
                  <a:gd name="T1" fmla="*/ 573 h 573"/>
                  <a:gd name="T2" fmla="*/ 0 w 354"/>
                  <a:gd name="T3" fmla="*/ 573 h 573"/>
                  <a:gd name="T4" fmla="*/ 0 w 354"/>
                  <a:gd name="T5" fmla="*/ 0 h 573"/>
                  <a:gd name="T6" fmla="*/ 354 w 354"/>
                  <a:gd name="T7" fmla="*/ 0 h 573"/>
                  <a:gd name="T8" fmla="*/ 354 w 354"/>
                  <a:gd name="T9" fmla="*/ 573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4" h="573">
                    <a:moveTo>
                      <a:pt x="0" y="573"/>
                    </a:moveTo>
                    <a:lnTo>
                      <a:pt x="0" y="573"/>
                    </a:lnTo>
                    <a:lnTo>
                      <a:pt x="0" y="0"/>
                    </a:lnTo>
                    <a:lnTo>
                      <a:pt x="354" y="0"/>
                    </a:lnTo>
                    <a:lnTo>
                      <a:pt x="354" y="573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0" name="Freeform 210"/>
              <p:cNvSpPr>
                <a:spLocks/>
              </p:cNvSpPr>
              <p:nvPr/>
            </p:nvSpPr>
            <p:spPr bwMode="auto">
              <a:xfrm>
                <a:off x="789754" y="1237610"/>
                <a:ext cx="110752" cy="0"/>
              </a:xfrm>
              <a:custGeom>
                <a:avLst/>
                <a:gdLst>
                  <a:gd name="T0" fmla="*/ 0 w 177"/>
                  <a:gd name="T1" fmla="*/ 177 w 177"/>
                  <a:gd name="T2" fmla="*/ 0 w 17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7">
                    <a:moveTo>
                      <a:pt x="0" y="0"/>
                    </a:moveTo>
                    <a:lnTo>
                      <a:pt x="177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1" name="Line 211"/>
              <p:cNvSpPr>
                <a:spLocks noChangeShapeType="1"/>
              </p:cNvSpPr>
              <p:nvPr/>
            </p:nvSpPr>
            <p:spPr bwMode="auto">
              <a:xfrm>
                <a:off x="845130" y="1237610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2" name="Rectangle 212"/>
              <p:cNvSpPr>
                <a:spLocks noChangeArrowheads="1"/>
              </p:cNvSpPr>
              <p:nvPr/>
            </p:nvSpPr>
            <p:spPr bwMode="auto">
              <a:xfrm>
                <a:off x="1066634" y="1021702"/>
                <a:ext cx="219774" cy="7908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3" name="Freeform 213"/>
              <p:cNvSpPr>
                <a:spLocks/>
              </p:cNvSpPr>
              <p:nvPr/>
            </p:nvSpPr>
            <p:spPr bwMode="auto">
              <a:xfrm>
                <a:off x="1066634" y="1021702"/>
                <a:ext cx="219774" cy="788314"/>
              </a:xfrm>
              <a:custGeom>
                <a:avLst/>
                <a:gdLst>
                  <a:gd name="T0" fmla="*/ 0 w 353"/>
                  <a:gd name="T1" fmla="*/ 870 h 870"/>
                  <a:gd name="T2" fmla="*/ 0 w 353"/>
                  <a:gd name="T3" fmla="*/ 870 h 870"/>
                  <a:gd name="T4" fmla="*/ 0 w 353"/>
                  <a:gd name="T5" fmla="*/ 0 h 870"/>
                  <a:gd name="T6" fmla="*/ 353 w 353"/>
                  <a:gd name="T7" fmla="*/ 0 h 870"/>
                  <a:gd name="T8" fmla="*/ 353 w 353"/>
                  <a:gd name="T9" fmla="*/ 870 h 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3" h="870">
                    <a:moveTo>
                      <a:pt x="0" y="870"/>
                    </a:moveTo>
                    <a:lnTo>
                      <a:pt x="0" y="870"/>
                    </a:lnTo>
                    <a:lnTo>
                      <a:pt x="0" y="0"/>
                    </a:lnTo>
                    <a:lnTo>
                      <a:pt x="353" y="0"/>
                    </a:lnTo>
                    <a:lnTo>
                      <a:pt x="353" y="87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4" name="Freeform 214"/>
              <p:cNvSpPr>
                <a:spLocks/>
              </p:cNvSpPr>
              <p:nvPr/>
            </p:nvSpPr>
            <p:spPr bwMode="auto">
              <a:xfrm>
                <a:off x="1120280" y="943875"/>
                <a:ext cx="110752" cy="0"/>
              </a:xfrm>
              <a:custGeom>
                <a:avLst/>
                <a:gdLst>
                  <a:gd name="T0" fmla="*/ 0 w 177"/>
                  <a:gd name="T1" fmla="*/ 177 w 177"/>
                  <a:gd name="T2" fmla="*/ 0 w 17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7">
                    <a:moveTo>
                      <a:pt x="0" y="0"/>
                    </a:moveTo>
                    <a:lnTo>
                      <a:pt x="177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5" name="Line 215"/>
              <p:cNvSpPr>
                <a:spLocks noChangeShapeType="1"/>
              </p:cNvSpPr>
              <p:nvPr/>
            </p:nvSpPr>
            <p:spPr bwMode="auto">
              <a:xfrm>
                <a:off x="1175656" y="943875"/>
                <a:ext cx="0" cy="77827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8" name="Line 218"/>
              <p:cNvSpPr>
                <a:spLocks noChangeShapeType="1"/>
              </p:cNvSpPr>
              <p:nvPr/>
            </p:nvSpPr>
            <p:spPr bwMode="auto">
              <a:xfrm>
                <a:off x="348476" y="1812527"/>
                <a:ext cx="993308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9" name="Line 219"/>
              <p:cNvSpPr>
                <a:spLocks noChangeShapeType="1"/>
              </p:cNvSpPr>
              <p:nvPr/>
            </p:nvSpPr>
            <p:spPr bwMode="auto">
              <a:xfrm>
                <a:off x="514604" y="1812527"/>
                <a:ext cx="0" cy="2761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1" name="Line 221"/>
              <p:cNvSpPr>
                <a:spLocks noChangeShapeType="1"/>
              </p:cNvSpPr>
              <p:nvPr/>
            </p:nvSpPr>
            <p:spPr bwMode="auto">
              <a:xfrm>
                <a:off x="845130" y="1812527"/>
                <a:ext cx="0" cy="2761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3" name="Line 223"/>
              <p:cNvSpPr>
                <a:spLocks noChangeShapeType="1"/>
              </p:cNvSpPr>
              <p:nvPr/>
            </p:nvSpPr>
            <p:spPr bwMode="auto">
              <a:xfrm>
                <a:off x="1175656" y="1812527"/>
                <a:ext cx="0" cy="2761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5" name="Line 225"/>
              <p:cNvSpPr>
                <a:spLocks noChangeShapeType="1"/>
              </p:cNvSpPr>
              <p:nvPr/>
            </p:nvSpPr>
            <p:spPr bwMode="auto">
              <a:xfrm flipV="1">
                <a:off x="348476" y="848474"/>
                <a:ext cx="0" cy="964053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6" name="Line 226"/>
              <p:cNvSpPr>
                <a:spLocks noChangeShapeType="1"/>
              </p:cNvSpPr>
              <p:nvPr/>
            </p:nvSpPr>
            <p:spPr bwMode="auto">
              <a:xfrm flipH="1">
                <a:off x="331171" y="1812527"/>
                <a:ext cx="1730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7" name="Rectangle 227"/>
              <p:cNvSpPr>
                <a:spLocks noChangeArrowheads="1"/>
              </p:cNvSpPr>
              <p:nvPr/>
            </p:nvSpPr>
            <p:spPr bwMode="auto">
              <a:xfrm>
                <a:off x="220533" y="1734095"/>
                <a:ext cx="5770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98" name="Line 228"/>
              <p:cNvSpPr>
                <a:spLocks noChangeShapeType="1"/>
              </p:cNvSpPr>
              <p:nvPr/>
            </p:nvSpPr>
            <p:spPr bwMode="auto">
              <a:xfrm flipH="1">
                <a:off x="331171" y="1571514"/>
                <a:ext cx="1730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9" name="Rectangle 229"/>
              <p:cNvSpPr>
                <a:spLocks noChangeArrowheads="1"/>
              </p:cNvSpPr>
              <p:nvPr/>
            </p:nvSpPr>
            <p:spPr bwMode="auto">
              <a:xfrm>
                <a:off x="220533" y="1495593"/>
                <a:ext cx="5770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0" name="Line 230"/>
              <p:cNvSpPr>
                <a:spLocks noChangeShapeType="1"/>
              </p:cNvSpPr>
              <p:nvPr/>
            </p:nvSpPr>
            <p:spPr bwMode="auto">
              <a:xfrm flipH="1">
                <a:off x="331171" y="1330501"/>
                <a:ext cx="1730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1" name="Rectangle 231"/>
              <p:cNvSpPr>
                <a:spLocks noChangeArrowheads="1"/>
              </p:cNvSpPr>
              <p:nvPr/>
            </p:nvSpPr>
            <p:spPr bwMode="auto">
              <a:xfrm>
                <a:off x="189384" y="1254579"/>
                <a:ext cx="11541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2" name="Line 232"/>
              <p:cNvSpPr>
                <a:spLocks noChangeShapeType="1"/>
              </p:cNvSpPr>
              <p:nvPr/>
            </p:nvSpPr>
            <p:spPr bwMode="auto">
              <a:xfrm flipH="1">
                <a:off x="331171" y="1089487"/>
                <a:ext cx="1730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3" name="Rectangle 233"/>
              <p:cNvSpPr>
                <a:spLocks noChangeArrowheads="1"/>
              </p:cNvSpPr>
              <p:nvPr/>
            </p:nvSpPr>
            <p:spPr bwMode="auto">
              <a:xfrm>
                <a:off x="189384" y="1013566"/>
                <a:ext cx="11541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4" name="Line 234"/>
              <p:cNvSpPr>
                <a:spLocks noChangeShapeType="1"/>
              </p:cNvSpPr>
              <p:nvPr/>
            </p:nvSpPr>
            <p:spPr bwMode="auto">
              <a:xfrm flipH="1">
                <a:off x="331171" y="848474"/>
                <a:ext cx="1730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5" name="Rectangle 235"/>
              <p:cNvSpPr>
                <a:spLocks noChangeArrowheads="1"/>
              </p:cNvSpPr>
              <p:nvPr/>
            </p:nvSpPr>
            <p:spPr bwMode="auto">
              <a:xfrm>
                <a:off x="189384" y="772553"/>
                <a:ext cx="11541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6" name="Line 236"/>
              <p:cNvSpPr>
                <a:spLocks noChangeShapeType="1"/>
              </p:cNvSpPr>
              <p:nvPr/>
            </p:nvSpPr>
            <p:spPr bwMode="auto">
              <a:xfrm>
                <a:off x="852052" y="878601"/>
                <a:ext cx="30976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7" name="Line 237"/>
              <p:cNvSpPr>
                <a:spLocks noChangeShapeType="1"/>
              </p:cNvSpPr>
              <p:nvPr/>
            </p:nvSpPr>
            <p:spPr bwMode="auto">
              <a:xfrm>
                <a:off x="852052" y="850985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8" name="Line 238"/>
              <p:cNvSpPr>
                <a:spLocks noChangeShapeType="1"/>
              </p:cNvSpPr>
              <p:nvPr/>
            </p:nvSpPr>
            <p:spPr bwMode="auto">
              <a:xfrm flipV="1">
                <a:off x="852052" y="850985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9" name="Line 239"/>
              <p:cNvSpPr>
                <a:spLocks noChangeShapeType="1"/>
              </p:cNvSpPr>
              <p:nvPr/>
            </p:nvSpPr>
            <p:spPr bwMode="auto">
              <a:xfrm>
                <a:off x="1161812" y="850985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0" name="Line 240"/>
              <p:cNvSpPr>
                <a:spLocks noChangeShapeType="1"/>
              </p:cNvSpPr>
              <p:nvPr/>
            </p:nvSpPr>
            <p:spPr bwMode="auto">
              <a:xfrm flipV="1">
                <a:off x="1161812" y="850985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1" name="Rectangle 241"/>
              <p:cNvSpPr>
                <a:spLocks noChangeArrowheads="1"/>
              </p:cNvSpPr>
              <p:nvPr/>
            </p:nvSpPr>
            <p:spPr bwMode="auto">
              <a:xfrm flipH="1">
                <a:off x="991658" y="780596"/>
                <a:ext cx="7035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rPr>
                  <a:t>*</a:t>
                </a:r>
              </a:p>
            </p:txBody>
          </p:sp>
          <p:sp>
            <p:nvSpPr>
              <p:cNvPr id="1412" name="Rectangle 242"/>
              <p:cNvSpPr>
                <a:spLocks noChangeArrowheads="1"/>
              </p:cNvSpPr>
              <p:nvPr/>
            </p:nvSpPr>
            <p:spPr bwMode="auto">
              <a:xfrm>
                <a:off x="94472" y="645019"/>
                <a:ext cx="30938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[</a:t>
                </a:r>
                <a:r>
                  <a:rPr kumimoji="0" lang="en-US" altLang="en-US" sz="80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pg</a:t>
                </a:r>
                <a:r>
                  <a:rPr kumimoji="0" lang="en-US" altLang="en-US" sz="8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/ml]</a:t>
                </a:r>
                <a:endPara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546" name="Group 1545"/>
            <p:cNvGrpSpPr/>
            <p:nvPr/>
          </p:nvGrpSpPr>
          <p:grpSpPr>
            <a:xfrm>
              <a:off x="1468111" y="772553"/>
              <a:ext cx="1198889" cy="1084652"/>
              <a:chOff x="1522909" y="799459"/>
              <a:chExt cx="1167376" cy="1048320"/>
            </a:xfrm>
          </p:grpSpPr>
          <p:sp>
            <p:nvSpPr>
              <p:cNvPr id="1413" name="Rectangle 243"/>
              <p:cNvSpPr>
                <a:spLocks noChangeArrowheads="1"/>
              </p:cNvSpPr>
              <p:nvPr/>
            </p:nvSpPr>
            <p:spPr bwMode="auto">
              <a:xfrm>
                <a:off x="1724665" y="865537"/>
                <a:ext cx="965620" cy="9439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4" name="Rectangle 244"/>
              <p:cNvSpPr>
                <a:spLocks noChangeArrowheads="1"/>
              </p:cNvSpPr>
              <p:nvPr/>
            </p:nvSpPr>
            <p:spPr bwMode="auto">
              <a:xfrm>
                <a:off x="1778310" y="1729168"/>
                <a:ext cx="214582" cy="7531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5" name="Freeform 245"/>
              <p:cNvSpPr>
                <a:spLocks/>
              </p:cNvSpPr>
              <p:nvPr/>
            </p:nvSpPr>
            <p:spPr bwMode="auto">
              <a:xfrm>
                <a:off x="1778310" y="1729168"/>
                <a:ext cx="214582" cy="72806"/>
              </a:xfrm>
              <a:custGeom>
                <a:avLst/>
                <a:gdLst>
                  <a:gd name="T0" fmla="*/ 0 w 344"/>
                  <a:gd name="T1" fmla="*/ 79 h 79"/>
                  <a:gd name="T2" fmla="*/ 0 w 344"/>
                  <a:gd name="T3" fmla="*/ 79 h 79"/>
                  <a:gd name="T4" fmla="*/ 0 w 344"/>
                  <a:gd name="T5" fmla="*/ 0 h 79"/>
                  <a:gd name="T6" fmla="*/ 344 w 344"/>
                  <a:gd name="T7" fmla="*/ 0 h 79"/>
                  <a:gd name="T8" fmla="*/ 344 w 344"/>
                  <a:gd name="T9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4" h="79">
                    <a:moveTo>
                      <a:pt x="0" y="79"/>
                    </a:moveTo>
                    <a:lnTo>
                      <a:pt x="0" y="79"/>
                    </a:lnTo>
                    <a:lnTo>
                      <a:pt x="0" y="0"/>
                    </a:lnTo>
                    <a:lnTo>
                      <a:pt x="344" y="0"/>
                    </a:lnTo>
                    <a:lnTo>
                      <a:pt x="344" y="79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6" name="Freeform 246"/>
              <p:cNvSpPr>
                <a:spLocks/>
              </p:cNvSpPr>
              <p:nvPr/>
            </p:nvSpPr>
            <p:spPr bwMode="auto">
              <a:xfrm>
                <a:off x="1831956" y="1719126"/>
                <a:ext cx="107291" cy="0"/>
              </a:xfrm>
              <a:custGeom>
                <a:avLst/>
                <a:gdLst>
                  <a:gd name="T0" fmla="*/ 0 w 172"/>
                  <a:gd name="T1" fmla="*/ 172 w 172"/>
                  <a:gd name="T2" fmla="*/ 0 w 17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2">
                    <a:moveTo>
                      <a:pt x="0" y="0"/>
                    </a:moveTo>
                    <a:lnTo>
                      <a:pt x="172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7" name="Line 247"/>
              <p:cNvSpPr>
                <a:spLocks noChangeShapeType="1"/>
              </p:cNvSpPr>
              <p:nvPr/>
            </p:nvSpPr>
            <p:spPr bwMode="auto">
              <a:xfrm flipH="1">
                <a:off x="1884741" y="1719126"/>
                <a:ext cx="860" cy="9667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0" name="Freeform 250"/>
              <p:cNvSpPr>
                <a:spLocks/>
              </p:cNvSpPr>
              <p:nvPr/>
            </p:nvSpPr>
            <p:spPr bwMode="auto">
              <a:xfrm>
                <a:off x="2100184" y="1365137"/>
                <a:ext cx="214582" cy="436837"/>
              </a:xfrm>
              <a:custGeom>
                <a:avLst/>
                <a:gdLst>
                  <a:gd name="T0" fmla="*/ 0 w 344"/>
                  <a:gd name="T1" fmla="*/ 482 h 482"/>
                  <a:gd name="T2" fmla="*/ 0 w 344"/>
                  <a:gd name="T3" fmla="*/ 482 h 482"/>
                  <a:gd name="T4" fmla="*/ 0 w 344"/>
                  <a:gd name="T5" fmla="*/ 0 h 482"/>
                  <a:gd name="T6" fmla="*/ 344 w 344"/>
                  <a:gd name="T7" fmla="*/ 0 h 482"/>
                  <a:gd name="T8" fmla="*/ 344 w 344"/>
                  <a:gd name="T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4" h="482">
                    <a:moveTo>
                      <a:pt x="0" y="482"/>
                    </a:moveTo>
                    <a:lnTo>
                      <a:pt x="0" y="482"/>
                    </a:lnTo>
                    <a:lnTo>
                      <a:pt x="0" y="0"/>
                    </a:lnTo>
                    <a:lnTo>
                      <a:pt x="344" y="0"/>
                    </a:lnTo>
                    <a:lnTo>
                      <a:pt x="344" y="482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1" name="Freeform 251"/>
              <p:cNvSpPr>
                <a:spLocks/>
              </p:cNvSpPr>
              <p:nvPr/>
            </p:nvSpPr>
            <p:spPr bwMode="auto">
              <a:xfrm>
                <a:off x="2153829" y="1332500"/>
                <a:ext cx="107291" cy="0"/>
              </a:xfrm>
              <a:custGeom>
                <a:avLst/>
                <a:gdLst>
                  <a:gd name="T0" fmla="*/ 0 w 173"/>
                  <a:gd name="T1" fmla="*/ 173 w 173"/>
                  <a:gd name="T2" fmla="*/ 0 w 17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3">
                    <a:moveTo>
                      <a:pt x="0" y="0"/>
                    </a:moveTo>
                    <a:lnTo>
                      <a:pt x="173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2" name="Line 252"/>
              <p:cNvSpPr>
                <a:spLocks noChangeShapeType="1"/>
              </p:cNvSpPr>
              <p:nvPr/>
            </p:nvSpPr>
            <p:spPr bwMode="auto">
              <a:xfrm>
                <a:off x="2207475" y="1332500"/>
                <a:ext cx="0" cy="32636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4" name="Rectangle 254"/>
              <p:cNvSpPr>
                <a:spLocks noChangeArrowheads="1"/>
              </p:cNvSpPr>
              <p:nvPr/>
            </p:nvSpPr>
            <p:spPr bwMode="auto">
              <a:xfrm>
                <a:off x="2422057" y="1021191"/>
                <a:ext cx="214582" cy="78329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5" name="Freeform 255"/>
              <p:cNvSpPr>
                <a:spLocks/>
              </p:cNvSpPr>
              <p:nvPr/>
            </p:nvSpPr>
            <p:spPr bwMode="auto">
              <a:xfrm>
                <a:off x="2422057" y="1021191"/>
                <a:ext cx="214582" cy="780783"/>
              </a:xfrm>
              <a:custGeom>
                <a:avLst/>
                <a:gdLst>
                  <a:gd name="T0" fmla="*/ 0 w 345"/>
                  <a:gd name="T1" fmla="*/ 861 h 861"/>
                  <a:gd name="T2" fmla="*/ 0 w 345"/>
                  <a:gd name="T3" fmla="*/ 861 h 861"/>
                  <a:gd name="T4" fmla="*/ 0 w 345"/>
                  <a:gd name="T5" fmla="*/ 0 h 861"/>
                  <a:gd name="T6" fmla="*/ 345 w 345"/>
                  <a:gd name="T7" fmla="*/ 0 h 861"/>
                  <a:gd name="T8" fmla="*/ 345 w 345"/>
                  <a:gd name="T9" fmla="*/ 861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5" h="861">
                    <a:moveTo>
                      <a:pt x="0" y="861"/>
                    </a:moveTo>
                    <a:lnTo>
                      <a:pt x="0" y="861"/>
                    </a:lnTo>
                    <a:lnTo>
                      <a:pt x="0" y="0"/>
                    </a:lnTo>
                    <a:lnTo>
                      <a:pt x="345" y="0"/>
                    </a:lnTo>
                    <a:lnTo>
                      <a:pt x="345" y="861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6" name="Freeform 256"/>
              <p:cNvSpPr>
                <a:spLocks/>
              </p:cNvSpPr>
              <p:nvPr/>
            </p:nvSpPr>
            <p:spPr bwMode="auto">
              <a:xfrm>
                <a:off x="2475702" y="943364"/>
                <a:ext cx="107291" cy="0"/>
              </a:xfrm>
              <a:custGeom>
                <a:avLst/>
                <a:gdLst>
                  <a:gd name="T0" fmla="*/ 0 w 172"/>
                  <a:gd name="T1" fmla="*/ 172 w 172"/>
                  <a:gd name="T2" fmla="*/ 0 w 17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2">
                    <a:moveTo>
                      <a:pt x="0" y="0"/>
                    </a:moveTo>
                    <a:lnTo>
                      <a:pt x="172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7" name="Line 257"/>
              <p:cNvSpPr>
                <a:spLocks noChangeShapeType="1"/>
              </p:cNvSpPr>
              <p:nvPr/>
            </p:nvSpPr>
            <p:spPr bwMode="auto">
              <a:xfrm>
                <a:off x="2529348" y="943364"/>
                <a:ext cx="0" cy="15816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8" name="Freeform 258"/>
              <p:cNvSpPr>
                <a:spLocks/>
              </p:cNvSpPr>
              <p:nvPr/>
            </p:nvSpPr>
            <p:spPr bwMode="auto">
              <a:xfrm>
                <a:off x="2475702" y="1101529"/>
                <a:ext cx="107291" cy="0"/>
              </a:xfrm>
              <a:custGeom>
                <a:avLst/>
                <a:gdLst>
                  <a:gd name="T0" fmla="*/ 0 w 172"/>
                  <a:gd name="T1" fmla="*/ 172 w 172"/>
                  <a:gd name="T2" fmla="*/ 0 w 17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2">
                    <a:moveTo>
                      <a:pt x="0" y="0"/>
                    </a:moveTo>
                    <a:lnTo>
                      <a:pt x="172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0" name="Line 260"/>
              <p:cNvSpPr>
                <a:spLocks noChangeShapeType="1"/>
              </p:cNvSpPr>
              <p:nvPr/>
            </p:nvSpPr>
            <p:spPr bwMode="auto">
              <a:xfrm>
                <a:off x="1724665" y="1804484"/>
                <a:ext cx="96562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1" name="Line 261"/>
              <p:cNvSpPr>
                <a:spLocks noChangeShapeType="1"/>
              </p:cNvSpPr>
              <p:nvPr/>
            </p:nvSpPr>
            <p:spPr bwMode="auto">
              <a:xfrm>
                <a:off x="1885601" y="1804484"/>
                <a:ext cx="0" cy="2761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3" name="Line 263"/>
              <p:cNvSpPr>
                <a:spLocks noChangeShapeType="1"/>
              </p:cNvSpPr>
              <p:nvPr/>
            </p:nvSpPr>
            <p:spPr bwMode="auto">
              <a:xfrm>
                <a:off x="2207475" y="1804484"/>
                <a:ext cx="0" cy="2761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5" name="Line 265"/>
              <p:cNvSpPr>
                <a:spLocks noChangeShapeType="1"/>
              </p:cNvSpPr>
              <p:nvPr/>
            </p:nvSpPr>
            <p:spPr bwMode="auto">
              <a:xfrm>
                <a:off x="2529348" y="1804484"/>
                <a:ext cx="0" cy="2761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7" name="Line 267"/>
              <p:cNvSpPr>
                <a:spLocks noChangeShapeType="1"/>
              </p:cNvSpPr>
              <p:nvPr/>
            </p:nvSpPr>
            <p:spPr bwMode="auto">
              <a:xfrm flipV="1">
                <a:off x="1724665" y="865537"/>
                <a:ext cx="0" cy="938948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8" name="Line 268"/>
              <p:cNvSpPr>
                <a:spLocks noChangeShapeType="1"/>
              </p:cNvSpPr>
              <p:nvPr/>
            </p:nvSpPr>
            <p:spPr bwMode="auto">
              <a:xfrm flipH="1">
                <a:off x="1707360" y="1804484"/>
                <a:ext cx="1730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9" name="Rectangle 269"/>
              <p:cNvSpPr>
                <a:spLocks noChangeArrowheads="1"/>
              </p:cNvSpPr>
              <p:nvPr/>
            </p:nvSpPr>
            <p:spPr bwMode="auto">
              <a:xfrm flipH="1">
                <a:off x="1621620" y="1728792"/>
                <a:ext cx="46198" cy="118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0" name="Line 270"/>
              <p:cNvSpPr>
                <a:spLocks noChangeShapeType="1"/>
              </p:cNvSpPr>
              <p:nvPr/>
            </p:nvSpPr>
            <p:spPr bwMode="auto">
              <a:xfrm flipH="1">
                <a:off x="1707360" y="1618703"/>
                <a:ext cx="1730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1" name="Rectangle 271"/>
              <p:cNvSpPr>
                <a:spLocks noChangeArrowheads="1"/>
              </p:cNvSpPr>
              <p:nvPr/>
            </p:nvSpPr>
            <p:spPr bwMode="auto">
              <a:xfrm>
                <a:off x="1522909" y="1554043"/>
                <a:ext cx="168573" cy="118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100</a:t>
                </a:r>
                <a:endPara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2" name="Line 272"/>
              <p:cNvSpPr>
                <a:spLocks noChangeShapeType="1"/>
              </p:cNvSpPr>
              <p:nvPr/>
            </p:nvSpPr>
            <p:spPr bwMode="auto">
              <a:xfrm flipH="1">
                <a:off x="1707360" y="1430412"/>
                <a:ext cx="1730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3" name="Rectangle 273"/>
              <p:cNvSpPr>
                <a:spLocks noChangeArrowheads="1"/>
              </p:cNvSpPr>
              <p:nvPr/>
            </p:nvSpPr>
            <p:spPr bwMode="auto">
              <a:xfrm>
                <a:off x="1522909" y="1365752"/>
                <a:ext cx="168573" cy="118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200</a:t>
                </a:r>
                <a:endPara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4" name="Line 274"/>
              <p:cNvSpPr>
                <a:spLocks noChangeShapeType="1"/>
              </p:cNvSpPr>
              <p:nvPr/>
            </p:nvSpPr>
            <p:spPr bwMode="auto">
              <a:xfrm flipH="1">
                <a:off x="1707360" y="1242120"/>
                <a:ext cx="1730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5" name="Rectangle 275"/>
              <p:cNvSpPr>
                <a:spLocks noChangeArrowheads="1"/>
              </p:cNvSpPr>
              <p:nvPr/>
            </p:nvSpPr>
            <p:spPr bwMode="auto">
              <a:xfrm>
                <a:off x="1522909" y="1177464"/>
                <a:ext cx="168573" cy="118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300</a:t>
                </a:r>
                <a:endPara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6" name="Line 276"/>
              <p:cNvSpPr>
                <a:spLocks noChangeShapeType="1"/>
              </p:cNvSpPr>
              <p:nvPr/>
            </p:nvSpPr>
            <p:spPr bwMode="auto">
              <a:xfrm flipH="1">
                <a:off x="1707360" y="1053828"/>
                <a:ext cx="1730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7" name="Rectangle 277"/>
              <p:cNvSpPr>
                <a:spLocks noChangeArrowheads="1"/>
              </p:cNvSpPr>
              <p:nvPr/>
            </p:nvSpPr>
            <p:spPr bwMode="auto">
              <a:xfrm>
                <a:off x="1522909" y="991681"/>
                <a:ext cx="168573" cy="118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8" name="Line 278"/>
              <p:cNvSpPr>
                <a:spLocks noChangeShapeType="1"/>
              </p:cNvSpPr>
              <p:nvPr/>
            </p:nvSpPr>
            <p:spPr bwMode="auto">
              <a:xfrm flipH="1">
                <a:off x="1707360" y="865537"/>
                <a:ext cx="1730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9" name="Rectangle 279"/>
              <p:cNvSpPr>
                <a:spLocks noChangeArrowheads="1"/>
              </p:cNvSpPr>
              <p:nvPr/>
            </p:nvSpPr>
            <p:spPr bwMode="auto">
              <a:xfrm>
                <a:off x="1522909" y="803388"/>
                <a:ext cx="168573" cy="118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50" name="Line 280"/>
              <p:cNvSpPr>
                <a:spLocks noChangeShapeType="1"/>
              </p:cNvSpPr>
              <p:nvPr/>
            </p:nvSpPr>
            <p:spPr bwMode="auto">
              <a:xfrm>
                <a:off x="2207475" y="895663"/>
                <a:ext cx="332256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1" name="Line 281"/>
              <p:cNvSpPr>
                <a:spLocks noChangeShapeType="1"/>
              </p:cNvSpPr>
              <p:nvPr/>
            </p:nvSpPr>
            <p:spPr bwMode="auto">
              <a:xfrm>
                <a:off x="2207475" y="868047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2" name="Line 282"/>
              <p:cNvSpPr>
                <a:spLocks noChangeShapeType="1"/>
              </p:cNvSpPr>
              <p:nvPr/>
            </p:nvSpPr>
            <p:spPr bwMode="auto">
              <a:xfrm flipV="1">
                <a:off x="2207475" y="868047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3" name="Line 283"/>
              <p:cNvSpPr>
                <a:spLocks noChangeShapeType="1"/>
              </p:cNvSpPr>
              <p:nvPr/>
            </p:nvSpPr>
            <p:spPr bwMode="auto">
              <a:xfrm>
                <a:off x="2539731" y="868047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4" name="Line 284"/>
              <p:cNvSpPr>
                <a:spLocks noChangeShapeType="1"/>
              </p:cNvSpPr>
              <p:nvPr/>
            </p:nvSpPr>
            <p:spPr bwMode="auto">
              <a:xfrm flipV="1">
                <a:off x="2539731" y="868047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5" name="Rectangle 285"/>
              <p:cNvSpPr>
                <a:spLocks noChangeArrowheads="1"/>
              </p:cNvSpPr>
              <p:nvPr/>
            </p:nvSpPr>
            <p:spPr bwMode="auto">
              <a:xfrm>
                <a:off x="2275805" y="799459"/>
                <a:ext cx="156086" cy="118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rPr>
                  <a:t>****</a:t>
                </a:r>
              </a:p>
            </p:txBody>
          </p:sp>
        </p:grpSp>
        <p:grpSp>
          <p:nvGrpSpPr>
            <p:cNvPr id="1548" name="Group 1547"/>
            <p:cNvGrpSpPr/>
            <p:nvPr/>
          </p:nvGrpSpPr>
          <p:grpSpPr>
            <a:xfrm>
              <a:off x="4267200" y="811805"/>
              <a:ext cx="1195045" cy="1093195"/>
              <a:chOff x="4635078" y="780460"/>
              <a:chExt cx="1195045" cy="1093195"/>
            </a:xfrm>
          </p:grpSpPr>
          <p:sp>
            <p:nvSpPr>
              <p:cNvPr id="1457" name="Rectangle 287"/>
              <p:cNvSpPr>
                <a:spLocks noChangeArrowheads="1"/>
              </p:cNvSpPr>
              <p:nvPr/>
            </p:nvSpPr>
            <p:spPr bwMode="auto">
              <a:xfrm>
                <a:off x="4845468" y="847657"/>
                <a:ext cx="984655" cy="959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8" name="Rectangle 288"/>
              <p:cNvSpPr>
                <a:spLocks noChangeArrowheads="1"/>
              </p:cNvSpPr>
              <p:nvPr/>
            </p:nvSpPr>
            <p:spPr bwMode="auto">
              <a:xfrm>
                <a:off x="4899113" y="1781584"/>
                <a:ext cx="219774" cy="2259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9" name="Freeform 289"/>
              <p:cNvSpPr>
                <a:spLocks/>
              </p:cNvSpPr>
              <p:nvPr/>
            </p:nvSpPr>
            <p:spPr bwMode="auto">
              <a:xfrm>
                <a:off x="4899113" y="1781584"/>
                <a:ext cx="219774" cy="20084"/>
              </a:xfrm>
              <a:custGeom>
                <a:avLst/>
                <a:gdLst>
                  <a:gd name="T0" fmla="*/ 0 w 351"/>
                  <a:gd name="T1" fmla="*/ 22 h 22"/>
                  <a:gd name="T2" fmla="*/ 0 w 351"/>
                  <a:gd name="T3" fmla="*/ 22 h 22"/>
                  <a:gd name="T4" fmla="*/ 0 w 351"/>
                  <a:gd name="T5" fmla="*/ 0 h 22"/>
                  <a:gd name="T6" fmla="*/ 351 w 351"/>
                  <a:gd name="T7" fmla="*/ 0 h 22"/>
                  <a:gd name="T8" fmla="*/ 351 w 351"/>
                  <a:gd name="T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1" h="22">
                    <a:moveTo>
                      <a:pt x="0" y="22"/>
                    </a:moveTo>
                    <a:lnTo>
                      <a:pt x="0" y="22"/>
                    </a:lnTo>
                    <a:lnTo>
                      <a:pt x="0" y="0"/>
                    </a:lnTo>
                    <a:lnTo>
                      <a:pt x="351" y="0"/>
                    </a:lnTo>
                    <a:lnTo>
                      <a:pt x="351" y="22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0" name="Freeform 290"/>
              <p:cNvSpPr>
                <a:spLocks/>
              </p:cNvSpPr>
              <p:nvPr/>
            </p:nvSpPr>
            <p:spPr bwMode="auto">
              <a:xfrm>
                <a:off x="4954489" y="1774052"/>
                <a:ext cx="109022" cy="0"/>
              </a:xfrm>
              <a:custGeom>
                <a:avLst/>
                <a:gdLst>
                  <a:gd name="T0" fmla="*/ 0 w 176"/>
                  <a:gd name="T1" fmla="*/ 176 w 176"/>
                  <a:gd name="T2" fmla="*/ 0 w 17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6">
                    <a:moveTo>
                      <a:pt x="0" y="0"/>
                    </a:moveTo>
                    <a:lnTo>
                      <a:pt x="17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1" name="Line 291"/>
              <p:cNvSpPr>
                <a:spLocks noChangeShapeType="1"/>
              </p:cNvSpPr>
              <p:nvPr/>
            </p:nvSpPr>
            <p:spPr bwMode="auto">
              <a:xfrm>
                <a:off x="5009865" y="1774052"/>
                <a:ext cx="0" cy="753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2" name="Rectangle 292"/>
              <p:cNvSpPr>
                <a:spLocks noChangeArrowheads="1"/>
              </p:cNvSpPr>
              <p:nvPr/>
            </p:nvSpPr>
            <p:spPr bwMode="auto">
              <a:xfrm>
                <a:off x="5227908" y="973185"/>
                <a:ext cx="219774" cy="8309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3" name="Freeform 293"/>
              <p:cNvSpPr>
                <a:spLocks/>
              </p:cNvSpPr>
              <p:nvPr/>
            </p:nvSpPr>
            <p:spPr bwMode="auto">
              <a:xfrm>
                <a:off x="5227908" y="973185"/>
                <a:ext cx="219774" cy="828483"/>
              </a:xfrm>
              <a:custGeom>
                <a:avLst/>
                <a:gdLst>
                  <a:gd name="T0" fmla="*/ 0 w 351"/>
                  <a:gd name="T1" fmla="*/ 915 h 915"/>
                  <a:gd name="T2" fmla="*/ 0 w 351"/>
                  <a:gd name="T3" fmla="*/ 915 h 915"/>
                  <a:gd name="T4" fmla="*/ 0 w 351"/>
                  <a:gd name="T5" fmla="*/ 0 h 915"/>
                  <a:gd name="T6" fmla="*/ 351 w 351"/>
                  <a:gd name="T7" fmla="*/ 0 h 915"/>
                  <a:gd name="T8" fmla="*/ 351 w 351"/>
                  <a:gd name="T9" fmla="*/ 915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1" h="915">
                    <a:moveTo>
                      <a:pt x="0" y="915"/>
                    </a:moveTo>
                    <a:lnTo>
                      <a:pt x="0" y="915"/>
                    </a:lnTo>
                    <a:lnTo>
                      <a:pt x="0" y="0"/>
                    </a:lnTo>
                    <a:lnTo>
                      <a:pt x="351" y="0"/>
                    </a:lnTo>
                    <a:lnTo>
                      <a:pt x="351" y="915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4" name="Freeform 294"/>
              <p:cNvSpPr>
                <a:spLocks/>
              </p:cNvSpPr>
              <p:nvPr/>
            </p:nvSpPr>
            <p:spPr bwMode="auto">
              <a:xfrm>
                <a:off x="5283284" y="935527"/>
                <a:ext cx="109022" cy="0"/>
              </a:xfrm>
              <a:custGeom>
                <a:avLst/>
                <a:gdLst>
                  <a:gd name="T0" fmla="*/ 0 w 176"/>
                  <a:gd name="T1" fmla="*/ 176 w 176"/>
                  <a:gd name="T2" fmla="*/ 0 w 17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6">
                    <a:moveTo>
                      <a:pt x="0" y="0"/>
                    </a:moveTo>
                    <a:lnTo>
                      <a:pt x="17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5" name="Line 295"/>
              <p:cNvSpPr>
                <a:spLocks noChangeShapeType="1"/>
              </p:cNvSpPr>
              <p:nvPr/>
            </p:nvSpPr>
            <p:spPr bwMode="auto">
              <a:xfrm>
                <a:off x="5338661" y="935527"/>
                <a:ext cx="0" cy="3765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6" name="Rectangle 296"/>
              <p:cNvSpPr>
                <a:spLocks noChangeArrowheads="1"/>
              </p:cNvSpPr>
              <p:nvPr/>
            </p:nvSpPr>
            <p:spPr bwMode="auto">
              <a:xfrm>
                <a:off x="5556704" y="1367342"/>
                <a:ext cx="219774" cy="43683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7" name="Freeform 297"/>
              <p:cNvSpPr>
                <a:spLocks/>
              </p:cNvSpPr>
              <p:nvPr/>
            </p:nvSpPr>
            <p:spPr bwMode="auto">
              <a:xfrm>
                <a:off x="5556704" y="1367342"/>
                <a:ext cx="218043" cy="434326"/>
              </a:xfrm>
              <a:custGeom>
                <a:avLst/>
                <a:gdLst>
                  <a:gd name="T0" fmla="*/ 0 w 351"/>
                  <a:gd name="T1" fmla="*/ 480 h 480"/>
                  <a:gd name="T2" fmla="*/ 0 w 351"/>
                  <a:gd name="T3" fmla="*/ 480 h 480"/>
                  <a:gd name="T4" fmla="*/ 0 w 351"/>
                  <a:gd name="T5" fmla="*/ 0 h 480"/>
                  <a:gd name="T6" fmla="*/ 351 w 351"/>
                  <a:gd name="T7" fmla="*/ 0 h 480"/>
                  <a:gd name="T8" fmla="*/ 351 w 351"/>
                  <a:gd name="T9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1" h="480">
                    <a:moveTo>
                      <a:pt x="0" y="480"/>
                    </a:moveTo>
                    <a:lnTo>
                      <a:pt x="0" y="480"/>
                    </a:lnTo>
                    <a:lnTo>
                      <a:pt x="0" y="0"/>
                    </a:lnTo>
                    <a:lnTo>
                      <a:pt x="351" y="0"/>
                    </a:lnTo>
                    <a:lnTo>
                      <a:pt x="351" y="48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8" name="Freeform 298"/>
              <p:cNvSpPr>
                <a:spLocks/>
              </p:cNvSpPr>
              <p:nvPr/>
            </p:nvSpPr>
            <p:spPr bwMode="auto">
              <a:xfrm>
                <a:off x="5612080" y="1337215"/>
                <a:ext cx="109022" cy="0"/>
              </a:xfrm>
              <a:custGeom>
                <a:avLst/>
                <a:gdLst>
                  <a:gd name="T0" fmla="*/ 0 w 176"/>
                  <a:gd name="T1" fmla="*/ 176 w 176"/>
                  <a:gd name="T2" fmla="*/ 0 w 17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6">
                    <a:moveTo>
                      <a:pt x="0" y="0"/>
                    </a:moveTo>
                    <a:lnTo>
                      <a:pt x="17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9" name="Line 299"/>
              <p:cNvSpPr>
                <a:spLocks noChangeShapeType="1"/>
              </p:cNvSpPr>
              <p:nvPr/>
            </p:nvSpPr>
            <p:spPr bwMode="auto">
              <a:xfrm>
                <a:off x="5665725" y="1337215"/>
                <a:ext cx="0" cy="30127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1" name="Line 301"/>
              <p:cNvSpPr>
                <a:spLocks noChangeShapeType="1"/>
              </p:cNvSpPr>
              <p:nvPr/>
            </p:nvSpPr>
            <p:spPr bwMode="auto">
              <a:xfrm>
                <a:off x="4845468" y="1804179"/>
                <a:ext cx="98465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2" name="Line 302"/>
              <p:cNvSpPr>
                <a:spLocks noChangeShapeType="1"/>
              </p:cNvSpPr>
              <p:nvPr/>
            </p:nvSpPr>
            <p:spPr bwMode="auto">
              <a:xfrm>
                <a:off x="5009865" y="1804179"/>
                <a:ext cx="0" cy="2761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4" name="Line 304"/>
              <p:cNvSpPr>
                <a:spLocks noChangeShapeType="1"/>
              </p:cNvSpPr>
              <p:nvPr/>
            </p:nvSpPr>
            <p:spPr bwMode="auto">
              <a:xfrm>
                <a:off x="5338661" y="1804179"/>
                <a:ext cx="0" cy="2761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6" name="Line 306"/>
              <p:cNvSpPr>
                <a:spLocks noChangeShapeType="1"/>
              </p:cNvSpPr>
              <p:nvPr/>
            </p:nvSpPr>
            <p:spPr bwMode="auto">
              <a:xfrm>
                <a:off x="5665725" y="1804179"/>
                <a:ext cx="0" cy="2761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8" name="Line 308"/>
              <p:cNvSpPr>
                <a:spLocks noChangeShapeType="1"/>
              </p:cNvSpPr>
              <p:nvPr/>
            </p:nvSpPr>
            <p:spPr bwMode="auto">
              <a:xfrm flipV="1">
                <a:off x="4845468" y="847657"/>
                <a:ext cx="0" cy="95652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9" name="Line 309"/>
              <p:cNvSpPr>
                <a:spLocks noChangeShapeType="1"/>
              </p:cNvSpPr>
              <p:nvPr/>
            </p:nvSpPr>
            <p:spPr bwMode="auto">
              <a:xfrm flipH="1">
                <a:off x="4826432" y="1804179"/>
                <a:ext cx="1903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0" name="Rectangle 310"/>
              <p:cNvSpPr>
                <a:spLocks noChangeArrowheads="1"/>
              </p:cNvSpPr>
              <p:nvPr/>
            </p:nvSpPr>
            <p:spPr bwMode="auto">
              <a:xfrm>
                <a:off x="4697376" y="1750544"/>
                <a:ext cx="5770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1" name="Line 311"/>
              <p:cNvSpPr>
                <a:spLocks noChangeShapeType="1"/>
              </p:cNvSpPr>
              <p:nvPr/>
            </p:nvSpPr>
            <p:spPr bwMode="auto">
              <a:xfrm flipH="1">
                <a:off x="4826432" y="1613377"/>
                <a:ext cx="1903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2" name="Rectangle 312"/>
              <p:cNvSpPr>
                <a:spLocks noChangeArrowheads="1"/>
              </p:cNvSpPr>
              <p:nvPr/>
            </p:nvSpPr>
            <p:spPr bwMode="auto">
              <a:xfrm>
                <a:off x="4635078" y="1557232"/>
                <a:ext cx="17312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3" name="Line 313"/>
              <p:cNvSpPr>
                <a:spLocks noChangeShapeType="1"/>
              </p:cNvSpPr>
              <p:nvPr/>
            </p:nvSpPr>
            <p:spPr bwMode="auto">
              <a:xfrm flipH="1">
                <a:off x="4826432" y="1422574"/>
                <a:ext cx="1903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4" name="Rectangle 314"/>
              <p:cNvSpPr>
                <a:spLocks noChangeArrowheads="1"/>
              </p:cNvSpPr>
              <p:nvPr/>
            </p:nvSpPr>
            <p:spPr bwMode="auto">
              <a:xfrm>
                <a:off x="4635078" y="1366429"/>
                <a:ext cx="17312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5" name="Line 315"/>
              <p:cNvSpPr>
                <a:spLocks noChangeShapeType="1"/>
              </p:cNvSpPr>
              <p:nvPr/>
            </p:nvSpPr>
            <p:spPr bwMode="auto">
              <a:xfrm flipH="1">
                <a:off x="4826432" y="1229262"/>
                <a:ext cx="1903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6" name="Rectangle 316"/>
              <p:cNvSpPr>
                <a:spLocks noChangeArrowheads="1"/>
              </p:cNvSpPr>
              <p:nvPr/>
            </p:nvSpPr>
            <p:spPr bwMode="auto">
              <a:xfrm>
                <a:off x="4635078" y="1175627"/>
                <a:ext cx="17312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7" name="Line 317"/>
              <p:cNvSpPr>
                <a:spLocks noChangeShapeType="1"/>
              </p:cNvSpPr>
              <p:nvPr/>
            </p:nvSpPr>
            <p:spPr bwMode="auto">
              <a:xfrm flipH="1">
                <a:off x="4826432" y="1038459"/>
                <a:ext cx="1903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8" name="Rectangle 318"/>
              <p:cNvSpPr>
                <a:spLocks noChangeArrowheads="1"/>
              </p:cNvSpPr>
              <p:nvPr/>
            </p:nvSpPr>
            <p:spPr bwMode="auto">
              <a:xfrm>
                <a:off x="4635078" y="984825"/>
                <a:ext cx="17312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9" name="Line 319"/>
              <p:cNvSpPr>
                <a:spLocks noChangeShapeType="1"/>
              </p:cNvSpPr>
              <p:nvPr/>
            </p:nvSpPr>
            <p:spPr bwMode="auto">
              <a:xfrm flipH="1">
                <a:off x="4826432" y="847657"/>
                <a:ext cx="1903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0" name="Rectangle 320"/>
              <p:cNvSpPr>
                <a:spLocks noChangeArrowheads="1"/>
              </p:cNvSpPr>
              <p:nvPr/>
            </p:nvSpPr>
            <p:spPr bwMode="auto">
              <a:xfrm>
                <a:off x="4635078" y="794023"/>
                <a:ext cx="17312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1" name="Line 321"/>
              <p:cNvSpPr>
                <a:spLocks noChangeShapeType="1"/>
              </p:cNvSpPr>
              <p:nvPr/>
            </p:nvSpPr>
            <p:spPr bwMode="auto">
              <a:xfrm>
                <a:off x="5361157" y="870252"/>
                <a:ext cx="31149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2" name="Line 322"/>
              <p:cNvSpPr>
                <a:spLocks noChangeShapeType="1"/>
              </p:cNvSpPr>
              <p:nvPr/>
            </p:nvSpPr>
            <p:spPr bwMode="auto">
              <a:xfrm>
                <a:off x="5361157" y="845147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3" name="Line 323"/>
              <p:cNvSpPr>
                <a:spLocks noChangeShapeType="1"/>
              </p:cNvSpPr>
              <p:nvPr/>
            </p:nvSpPr>
            <p:spPr bwMode="auto">
              <a:xfrm flipV="1">
                <a:off x="5361157" y="845147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4" name="Line 324"/>
              <p:cNvSpPr>
                <a:spLocks noChangeShapeType="1"/>
              </p:cNvSpPr>
              <p:nvPr/>
            </p:nvSpPr>
            <p:spPr bwMode="auto">
              <a:xfrm>
                <a:off x="5672647" y="845147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5" name="Line 325"/>
              <p:cNvSpPr>
                <a:spLocks noChangeShapeType="1"/>
              </p:cNvSpPr>
              <p:nvPr/>
            </p:nvSpPr>
            <p:spPr bwMode="auto">
              <a:xfrm flipV="1">
                <a:off x="5672647" y="845147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6" name="Rectangle 326"/>
              <p:cNvSpPr>
                <a:spLocks noChangeArrowheads="1"/>
              </p:cNvSpPr>
              <p:nvPr/>
            </p:nvSpPr>
            <p:spPr bwMode="auto">
              <a:xfrm>
                <a:off x="5432198" y="780460"/>
                <a:ext cx="16030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800" dirty="0" smtClean="0"/>
                  <a:t>****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547" name="Group 1546"/>
            <p:cNvGrpSpPr/>
            <p:nvPr/>
          </p:nvGrpSpPr>
          <p:grpSpPr>
            <a:xfrm>
              <a:off x="2890331" y="803179"/>
              <a:ext cx="1184228" cy="1052429"/>
              <a:chOff x="3246499" y="764608"/>
              <a:chExt cx="1184228" cy="1052429"/>
            </a:xfrm>
          </p:grpSpPr>
          <p:sp>
            <p:nvSpPr>
              <p:cNvPr id="1498" name="Rectangle 328"/>
              <p:cNvSpPr>
                <a:spLocks noChangeArrowheads="1"/>
              </p:cNvSpPr>
              <p:nvPr/>
            </p:nvSpPr>
            <p:spPr bwMode="auto">
              <a:xfrm>
                <a:off x="3442611" y="830389"/>
                <a:ext cx="988116" cy="9640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9" name="Rectangle 329"/>
              <p:cNvSpPr>
                <a:spLocks noChangeArrowheads="1"/>
              </p:cNvSpPr>
              <p:nvPr/>
            </p:nvSpPr>
            <p:spPr bwMode="auto">
              <a:xfrm>
                <a:off x="3497987" y="1729168"/>
                <a:ext cx="218043" cy="6025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0" name="Freeform 330"/>
              <p:cNvSpPr>
                <a:spLocks/>
              </p:cNvSpPr>
              <p:nvPr/>
            </p:nvSpPr>
            <p:spPr bwMode="auto">
              <a:xfrm>
                <a:off x="3497987" y="1729168"/>
                <a:ext cx="218043" cy="57743"/>
              </a:xfrm>
              <a:custGeom>
                <a:avLst/>
                <a:gdLst>
                  <a:gd name="T0" fmla="*/ 0 w 352"/>
                  <a:gd name="T1" fmla="*/ 65 h 65"/>
                  <a:gd name="T2" fmla="*/ 0 w 352"/>
                  <a:gd name="T3" fmla="*/ 65 h 65"/>
                  <a:gd name="T4" fmla="*/ 0 w 352"/>
                  <a:gd name="T5" fmla="*/ 0 h 65"/>
                  <a:gd name="T6" fmla="*/ 352 w 352"/>
                  <a:gd name="T7" fmla="*/ 0 h 65"/>
                  <a:gd name="T8" fmla="*/ 352 w 352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2" h="65">
                    <a:moveTo>
                      <a:pt x="0" y="65"/>
                    </a:moveTo>
                    <a:lnTo>
                      <a:pt x="0" y="65"/>
                    </a:lnTo>
                    <a:lnTo>
                      <a:pt x="0" y="0"/>
                    </a:lnTo>
                    <a:lnTo>
                      <a:pt x="352" y="0"/>
                    </a:lnTo>
                    <a:lnTo>
                      <a:pt x="352" y="65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1" name="Freeform 331"/>
              <p:cNvSpPr>
                <a:spLocks/>
              </p:cNvSpPr>
              <p:nvPr/>
            </p:nvSpPr>
            <p:spPr bwMode="auto">
              <a:xfrm>
                <a:off x="3553363" y="1704062"/>
                <a:ext cx="109022" cy="0"/>
              </a:xfrm>
              <a:custGeom>
                <a:avLst/>
                <a:gdLst>
                  <a:gd name="T0" fmla="*/ 0 w 176"/>
                  <a:gd name="T1" fmla="*/ 176 w 176"/>
                  <a:gd name="T2" fmla="*/ 0 w 17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6">
                    <a:moveTo>
                      <a:pt x="0" y="0"/>
                    </a:moveTo>
                    <a:lnTo>
                      <a:pt x="17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2" name="Line 332"/>
              <p:cNvSpPr>
                <a:spLocks noChangeShapeType="1"/>
              </p:cNvSpPr>
              <p:nvPr/>
            </p:nvSpPr>
            <p:spPr bwMode="auto">
              <a:xfrm>
                <a:off x="3607008" y="1704063"/>
                <a:ext cx="1731" cy="31417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4" name="Rectangle 334"/>
              <p:cNvSpPr>
                <a:spLocks noChangeArrowheads="1"/>
              </p:cNvSpPr>
              <p:nvPr/>
            </p:nvSpPr>
            <p:spPr bwMode="auto">
              <a:xfrm>
                <a:off x="3826783" y="1347563"/>
                <a:ext cx="219774" cy="4418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5" name="Freeform 335"/>
              <p:cNvSpPr>
                <a:spLocks/>
              </p:cNvSpPr>
              <p:nvPr/>
            </p:nvSpPr>
            <p:spPr bwMode="auto">
              <a:xfrm>
                <a:off x="3826783" y="1347563"/>
                <a:ext cx="218043" cy="439347"/>
              </a:xfrm>
              <a:custGeom>
                <a:avLst/>
                <a:gdLst>
                  <a:gd name="T0" fmla="*/ 0 w 351"/>
                  <a:gd name="T1" fmla="*/ 485 h 485"/>
                  <a:gd name="T2" fmla="*/ 0 w 351"/>
                  <a:gd name="T3" fmla="*/ 485 h 485"/>
                  <a:gd name="T4" fmla="*/ 0 w 351"/>
                  <a:gd name="T5" fmla="*/ 0 h 485"/>
                  <a:gd name="T6" fmla="*/ 351 w 351"/>
                  <a:gd name="T7" fmla="*/ 0 h 485"/>
                  <a:gd name="T8" fmla="*/ 351 w 351"/>
                  <a:gd name="T9" fmla="*/ 485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1" h="485">
                    <a:moveTo>
                      <a:pt x="0" y="485"/>
                    </a:moveTo>
                    <a:lnTo>
                      <a:pt x="0" y="485"/>
                    </a:lnTo>
                    <a:lnTo>
                      <a:pt x="0" y="0"/>
                    </a:lnTo>
                    <a:lnTo>
                      <a:pt x="351" y="0"/>
                    </a:lnTo>
                    <a:lnTo>
                      <a:pt x="351" y="485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6" name="Freeform 336"/>
              <p:cNvSpPr>
                <a:spLocks/>
              </p:cNvSpPr>
              <p:nvPr/>
            </p:nvSpPr>
            <p:spPr bwMode="auto">
              <a:xfrm>
                <a:off x="3882159" y="1342542"/>
                <a:ext cx="109022" cy="0"/>
              </a:xfrm>
              <a:custGeom>
                <a:avLst/>
                <a:gdLst>
                  <a:gd name="T0" fmla="*/ 0 w 176"/>
                  <a:gd name="T1" fmla="*/ 176 w 176"/>
                  <a:gd name="T2" fmla="*/ 0 w 17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6">
                    <a:moveTo>
                      <a:pt x="0" y="0"/>
                    </a:moveTo>
                    <a:lnTo>
                      <a:pt x="17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7" name="Line 337"/>
              <p:cNvSpPr>
                <a:spLocks noChangeShapeType="1"/>
              </p:cNvSpPr>
              <p:nvPr/>
            </p:nvSpPr>
            <p:spPr bwMode="auto">
              <a:xfrm>
                <a:off x="3935804" y="1342542"/>
                <a:ext cx="0" cy="1004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9" name="Rectangle 339"/>
              <p:cNvSpPr>
                <a:spLocks noChangeArrowheads="1"/>
              </p:cNvSpPr>
              <p:nvPr/>
            </p:nvSpPr>
            <p:spPr bwMode="auto">
              <a:xfrm>
                <a:off x="4155578" y="1058850"/>
                <a:ext cx="219774" cy="73057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0" name="Freeform 340"/>
              <p:cNvSpPr>
                <a:spLocks/>
              </p:cNvSpPr>
              <p:nvPr/>
            </p:nvSpPr>
            <p:spPr bwMode="auto">
              <a:xfrm>
                <a:off x="4155578" y="1058850"/>
                <a:ext cx="219774" cy="728061"/>
              </a:xfrm>
              <a:custGeom>
                <a:avLst/>
                <a:gdLst>
                  <a:gd name="T0" fmla="*/ 0 w 352"/>
                  <a:gd name="T1" fmla="*/ 804 h 804"/>
                  <a:gd name="T2" fmla="*/ 0 w 352"/>
                  <a:gd name="T3" fmla="*/ 804 h 804"/>
                  <a:gd name="T4" fmla="*/ 0 w 352"/>
                  <a:gd name="T5" fmla="*/ 0 h 804"/>
                  <a:gd name="T6" fmla="*/ 352 w 352"/>
                  <a:gd name="T7" fmla="*/ 0 h 804"/>
                  <a:gd name="T8" fmla="*/ 352 w 352"/>
                  <a:gd name="T9" fmla="*/ 804 h 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2" h="804">
                    <a:moveTo>
                      <a:pt x="0" y="804"/>
                    </a:moveTo>
                    <a:lnTo>
                      <a:pt x="0" y="804"/>
                    </a:lnTo>
                    <a:lnTo>
                      <a:pt x="0" y="0"/>
                    </a:lnTo>
                    <a:lnTo>
                      <a:pt x="352" y="0"/>
                    </a:lnTo>
                    <a:lnTo>
                      <a:pt x="352" y="804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1" name="Freeform 341"/>
              <p:cNvSpPr>
                <a:spLocks/>
              </p:cNvSpPr>
              <p:nvPr/>
            </p:nvSpPr>
            <p:spPr bwMode="auto">
              <a:xfrm>
                <a:off x="4210954" y="1001107"/>
                <a:ext cx="109022" cy="0"/>
              </a:xfrm>
              <a:custGeom>
                <a:avLst/>
                <a:gdLst>
                  <a:gd name="T0" fmla="*/ 0 w 176"/>
                  <a:gd name="T1" fmla="*/ 176 w 176"/>
                  <a:gd name="T2" fmla="*/ 0 w 17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6">
                    <a:moveTo>
                      <a:pt x="0" y="0"/>
                    </a:moveTo>
                    <a:lnTo>
                      <a:pt x="17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2" name="Line 342"/>
              <p:cNvSpPr>
                <a:spLocks noChangeShapeType="1"/>
              </p:cNvSpPr>
              <p:nvPr/>
            </p:nvSpPr>
            <p:spPr bwMode="auto">
              <a:xfrm>
                <a:off x="4266330" y="1001107"/>
                <a:ext cx="0" cy="11297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3" name="Freeform 343"/>
              <p:cNvSpPr>
                <a:spLocks/>
              </p:cNvSpPr>
              <p:nvPr/>
            </p:nvSpPr>
            <p:spPr bwMode="auto">
              <a:xfrm>
                <a:off x="4210954" y="1114082"/>
                <a:ext cx="109022" cy="0"/>
              </a:xfrm>
              <a:custGeom>
                <a:avLst/>
                <a:gdLst>
                  <a:gd name="T0" fmla="*/ 0 w 176"/>
                  <a:gd name="T1" fmla="*/ 176 w 176"/>
                  <a:gd name="T2" fmla="*/ 0 w 17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6">
                    <a:moveTo>
                      <a:pt x="0" y="0"/>
                    </a:moveTo>
                    <a:lnTo>
                      <a:pt x="17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6" name="Line 346"/>
              <p:cNvSpPr>
                <a:spLocks noChangeShapeType="1"/>
              </p:cNvSpPr>
              <p:nvPr/>
            </p:nvSpPr>
            <p:spPr bwMode="auto">
              <a:xfrm>
                <a:off x="3442611" y="1789421"/>
                <a:ext cx="98811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7" name="Line 347"/>
              <p:cNvSpPr>
                <a:spLocks noChangeShapeType="1"/>
              </p:cNvSpPr>
              <p:nvPr/>
            </p:nvSpPr>
            <p:spPr bwMode="auto">
              <a:xfrm>
                <a:off x="3607009" y="1789421"/>
                <a:ext cx="0" cy="2761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9" name="Line 349"/>
              <p:cNvSpPr>
                <a:spLocks noChangeShapeType="1"/>
              </p:cNvSpPr>
              <p:nvPr/>
            </p:nvSpPr>
            <p:spPr bwMode="auto">
              <a:xfrm>
                <a:off x="3935804" y="1789421"/>
                <a:ext cx="0" cy="2761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1" name="Line 351"/>
              <p:cNvSpPr>
                <a:spLocks noChangeShapeType="1"/>
              </p:cNvSpPr>
              <p:nvPr/>
            </p:nvSpPr>
            <p:spPr bwMode="auto">
              <a:xfrm>
                <a:off x="4266330" y="1789421"/>
                <a:ext cx="0" cy="2761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3" name="Line 353"/>
              <p:cNvSpPr>
                <a:spLocks noChangeShapeType="1"/>
              </p:cNvSpPr>
              <p:nvPr/>
            </p:nvSpPr>
            <p:spPr bwMode="auto">
              <a:xfrm flipV="1">
                <a:off x="3442611" y="830389"/>
                <a:ext cx="0" cy="95903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4" name="Line 354"/>
              <p:cNvSpPr>
                <a:spLocks noChangeShapeType="1"/>
              </p:cNvSpPr>
              <p:nvPr/>
            </p:nvSpPr>
            <p:spPr bwMode="auto">
              <a:xfrm flipH="1">
                <a:off x="3423576" y="1789421"/>
                <a:ext cx="1903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5" name="Rectangle 355"/>
              <p:cNvSpPr>
                <a:spLocks noChangeArrowheads="1"/>
              </p:cNvSpPr>
              <p:nvPr/>
            </p:nvSpPr>
            <p:spPr bwMode="auto">
              <a:xfrm>
                <a:off x="3346805" y="1689816"/>
                <a:ext cx="6068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26" name="Line 356"/>
              <p:cNvSpPr>
                <a:spLocks noChangeShapeType="1"/>
              </p:cNvSpPr>
              <p:nvPr/>
            </p:nvSpPr>
            <p:spPr bwMode="auto">
              <a:xfrm flipH="1">
                <a:off x="3423576" y="1598619"/>
                <a:ext cx="1903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7" name="Rectangle 357"/>
              <p:cNvSpPr>
                <a:spLocks noChangeArrowheads="1"/>
              </p:cNvSpPr>
              <p:nvPr/>
            </p:nvSpPr>
            <p:spPr bwMode="auto">
              <a:xfrm>
                <a:off x="3279539" y="1558451"/>
                <a:ext cx="11919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28" name="Line 358"/>
              <p:cNvSpPr>
                <a:spLocks noChangeShapeType="1"/>
              </p:cNvSpPr>
              <p:nvPr/>
            </p:nvSpPr>
            <p:spPr bwMode="auto">
              <a:xfrm flipH="1">
                <a:off x="3423576" y="1407817"/>
                <a:ext cx="1903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9" name="Rectangle 359"/>
              <p:cNvSpPr>
                <a:spLocks noChangeArrowheads="1"/>
              </p:cNvSpPr>
              <p:nvPr/>
            </p:nvSpPr>
            <p:spPr bwMode="auto">
              <a:xfrm>
                <a:off x="3246499" y="1365138"/>
                <a:ext cx="17879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100</a:t>
                </a:r>
                <a:endPara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30" name="Line 360"/>
              <p:cNvSpPr>
                <a:spLocks noChangeShapeType="1"/>
              </p:cNvSpPr>
              <p:nvPr/>
            </p:nvSpPr>
            <p:spPr bwMode="auto">
              <a:xfrm flipH="1">
                <a:off x="3423576" y="1214504"/>
                <a:ext cx="1903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1" name="Rectangle 361"/>
              <p:cNvSpPr>
                <a:spLocks noChangeArrowheads="1"/>
              </p:cNvSpPr>
              <p:nvPr/>
            </p:nvSpPr>
            <p:spPr bwMode="auto">
              <a:xfrm>
                <a:off x="3246499" y="1174336"/>
                <a:ext cx="17879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150</a:t>
                </a:r>
                <a:endPara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32" name="Line 362"/>
              <p:cNvSpPr>
                <a:spLocks noChangeShapeType="1"/>
              </p:cNvSpPr>
              <p:nvPr/>
            </p:nvSpPr>
            <p:spPr bwMode="auto">
              <a:xfrm flipH="1">
                <a:off x="3423576" y="1021191"/>
                <a:ext cx="1903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3" name="Rectangle 363"/>
              <p:cNvSpPr>
                <a:spLocks noChangeArrowheads="1"/>
              </p:cNvSpPr>
              <p:nvPr/>
            </p:nvSpPr>
            <p:spPr bwMode="auto">
              <a:xfrm>
                <a:off x="3246499" y="981023"/>
                <a:ext cx="17879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200</a:t>
                </a:r>
                <a:endPara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34" name="Line 364"/>
              <p:cNvSpPr>
                <a:spLocks noChangeShapeType="1"/>
              </p:cNvSpPr>
              <p:nvPr/>
            </p:nvSpPr>
            <p:spPr bwMode="auto">
              <a:xfrm flipH="1">
                <a:off x="3423576" y="830389"/>
                <a:ext cx="1903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5" name="Rectangle 365"/>
              <p:cNvSpPr>
                <a:spLocks noChangeArrowheads="1"/>
              </p:cNvSpPr>
              <p:nvPr/>
            </p:nvSpPr>
            <p:spPr bwMode="auto">
              <a:xfrm>
                <a:off x="3246499" y="790221"/>
                <a:ext cx="17879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250</a:t>
                </a:r>
                <a:endPara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36" name="Line 366"/>
              <p:cNvSpPr>
                <a:spLocks noChangeShapeType="1"/>
              </p:cNvSpPr>
              <p:nvPr/>
            </p:nvSpPr>
            <p:spPr bwMode="auto">
              <a:xfrm>
                <a:off x="3942726" y="858005"/>
                <a:ext cx="323604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7" name="Line 367"/>
              <p:cNvSpPr>
                <a:spLocks noChangeShapeType="1"/>
              </p:cNvSpPr>
              <p:nvPr/>
            </p:nvSpPr>
            <p:spPr bwMode="auto">
              <a:xfrm>
                <a:off x="3942726" y="832900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8" name="Line 368"/>
              <p:cNvSpPr>
                <a:spLocks noChangeShapeType="1"/>
              </p:cNvSpPr>
              <p:nvPr/>
            </p:nvSpPr>
            <p:spPr bwMode="auto">
              <a:xfrm flipV="1">
                <a:off x="3942726" y="832900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9" name="Line 369"/>
              <p:cNvSpPr>
                <a:spLocks noChangeShapeType="1"/>
              </p:cNvSpPr>
              <p:nvPr/>
            </p:nvSpPr>
            <p:spPr bwMode="auto">
              <a:xfrm>
                <a:off x="4266330" y="832900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0" name="Line 370"/>
              <p:cNvSpPr>
                <a:spLocks noChangeShapeType="1"/>
              </p:cNvSpPr>
              <p:nvPr/>
            </p:nvSpPr>
            <p:spPr bwMode="auto">
              <a:xfrm flipV="1">
                <a:off x="4266330" y="832900"/>
                <a:ext cx="0" cy="5272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1" name="Rectangle 371"/>
              <p:cNvSpPr>
                <a:spLocks noChangeArrowheads="1"/>
              </p:cNvSpPr>
              <p:nvPr/>
            </p:nvSpPr>
            <p:spPr bwMode="auto">
              <a:xfrm>
                <a:off x="4018321" y="764608"/>
                <a:ext cx="16030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800" dirty="0" smtClean="0">
                    <a:solidFill>
                      <a:srgbClr val="000000"/>
                    </a:solidFill>
                  </a:rPr>
                  <a:t>****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41" name="Rectangle 374"/>
            <p:cNvSpPr>
              <a:spLocks noChangeArrowheads="1"/>
            </p:cNvSpPr>
            <p:nvPr/>
          </p:nvSpPr>
          <p:spPr bwMode="auto">
            <a:xfrm>
              <a:off x="147738" y="477431"/>
              <a:ext cx="69238" cy="122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000" dirty="0">
                  <a:solidFill>
                    <a:srgbClr val="000000"/>
                  </a:solidFill>
                </a:rPr>
                <a:t>a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83" name="Rectangle 242"/>
            <p:cNvSpPr>
              <a:spLocks noChangeArrowheads="1"/>
            </p:cNvSpPr>
            <p:nvPr/>
          </p:nvSpPr>
          <p:spPr bwMode="auto">
            <a:xfrm>
              <a:off x="1443220" y="645019"/>
              <a:ext cx="30938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[</a:t>
              </a:r>
              <a:r>
                <a:rPr kumimoji="0" lang="en-US" altLang="en-US" sz="8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pg</a:t>
              </a: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/ml]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4" name="Rectangle 216"/>
            <p:cNvSpPr>
              <a:spLocks noChangeArrowheads="1"/>
            </p:cNvSpPr>
            <p:nvPr/>
          </p:nvSpPr>
          <p:spPr bwMode="auto">
            <a:xfrm>
              <a:off x="2053376" y="527270"/>
              <a:ext cx="19877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IL-6</a:t>
              </a:r>
              <a:endPara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5" name="Rectangle 374"/>
            <p:cNvSpPr>
              <a:spLocks noChangeArrowheads="1"/>
            </p:cNvSpPr>
            <p:nvPr/>
          </p:nvSpPr>
          <p:spPr bwMode="auto">
            <a:xfrm>
              <a:off x="1447800" y="477431"/>
              <a:ext cx="69238" cy="122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000" dirty="0">
                  <a:solidFill>
                    <a:srgbClr val="000000"/>
                  </a:solidFill>
                </a:rPr>
                <a:t>b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87" name="Rectangle 242"/>
            <p:cNvSpPr>
              <a:spLocks noChangeArrowheads="1"/>
            </p:cNvSpPr>
            <p:nvPr/>
          </p:nvSpPr>
          <p:spPr bwMode="auto">
            <a:xfrm>
              <a:off x="2819400" y="645019"/>
              <a:ext cx="30938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[</a:t>
              </a:r>
              <a:r>
                <a:rPr kumimoji="0" lang="en-US" altLang="en-US" sz="8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pg</a:t>
              </a: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/ml]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8" name="Rectangle 216"/>
            <p:cNvSpPr>
              <a:spLocks noChangeArrowheads="1"/>
            </p:cNvSpPr>
            <p:nvPr/>
          </p:nvSpPr>
          <p:spPr bwMode="auto">
            <a:xfrm>
              <a:off x="3449980" y="527270"/>
              <a:ext cx="33021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dirty="0" smtClean="0"/>
                <a:t>TNF-</a:t>
              </a:r>
              <a:r>
                <a:rPr lang="el-GR" altLang="en-US" sz="900" dirty="0" smtClean="0"/>
                <a:t>α</a:t>
              </a:r>
              <a:endPara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9" name="Rectangle 374"/>
            <p:cNvSpPr>
              <a:spLocks noChangeArrowheads="1"/>
            </p:cNvSpPr>
            <p:nvPr/>
          </p:nvSpPr>
          <p:spPr bwMode="auto">
            <a:xfrm>
              <a:off x="2844404" y="477431"/>
              <a:ext cx="62943" cy="122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000" dirty="0">
                  <a:solidFill>
                    <a:srgbClr val="000000"/>
                  </a:solidFill>
                </a:rPr>
                <a:t>c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91" name="Rectangle 242"/>
            <p:cNvSpPr>
              <a:spLocks noChangeArrowheads="1"/>
            </p:cNvSpPr>
            <p:nvPr/>
          </p:nvSpPr>
          <p:spPr bwMode="auto">
            <a:xfrm>
              <a:off x="4220801" y="645019"/>
              <a:ext cx="30938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[</a:t>
              </a:r>
              <a:r>
                <a:rPr kumimoji="0" lang="en-US" altLang="en-US" sz="8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pg</a:t>
              </a: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/ml]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2" name="Rectangle 216"/>
            <p:cNvSpPr>
              <a:spLocks noChangeArrowheads="1"/>
            </p:cNvSpPr>
            <p:nvPr/>
          </p:nvSpPr>
          <p:spPr bwMode="auto">
            <a:xfrm>
              <a:off x="4800600" y="527270"/>
              <a:ext cx="26289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IL-10</a:t>
              </a:r>
            </a:p>
          </p:txBody>
        </p:sp>
        <p:sp>
          <p:nvSpPr>
            <p:cNvPr id="693" name="Rectangle 374"/>
            <p:cNvSpPr>
              <a:spLocks noChangeArrowheads="1"/>
            </p:cNvSpPr>
            <p:nvPr/>
          </p:nvSpPr>
          <p:spPr bwMode="auto">
            <a:xfrm>
              <a:off x="4245805" y="477431"/>
              <a:ext cx="69238" cy="122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000" dirty="0" smtClean="0">
                  <a:solidFill>
                    <a:srgbClr val="000000"/>
                  </a:solidFill>
                </a:rPr>
                <a:t>d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696" name="Group 695"/>
          <p:cNvGrpSpPr/>
          <p:nvPr/>
        </p:nvGrpSpPr>
        <p:grpSpPr>
          <a:xfrm>
            <a:off x="2292487" y="2558577"/>
            <a:ext cx="2392105" cy="254028"/>
            <a:chOff x="2733925" y="4831498"/>
            <a:chExt cx="2203926" cy="282554"/>
          </a:xfrm>
        </p:grpSpPr>
        <p:sp>
          <p:nvSpPr>
            <p:cNvPr id="697" name="Rectangle 351"/>
            <p:cNvSpPr>
              <a:spLocks noChangeArrowheads="1"/>
            </p:cNvSpPr>
            <p:nvPr/>
          </p:nvSpPr>
          <p:spPr bwMode="auto">
            <a:xfrm>
              <a:off x="3207558" y="5085477"/>
              <a:ext cx="5715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98" name="Freeform 352"/>
            <p:cNvSpPr>
              <a:spLocks/>
            </p:cNvSpPr>
            <p:nvPr/>
          </p:nvSpPr>
          <p:spPr bwMode="auto">
            <a:xfrm>
              <a:off x="2733925" y="4879340"/>
              <a:ext cx="122450" cy="45719"/>
            </a:xfrm>
            <a:custGeom>
              <a:avLst/>
              <a:gdLst>
                <a:gd name="T0" fmla="*/ 0 w 82"/>
                <a:gd name="T1" fmla="*/ 0 h 42"/>
                <a:gd name="T2" fmla="*/ 0 w 82"/>
                <a:gd name="T3" fmla="*/ 0 h 42"/>
                <a:gd name="T4" fmla="*/ 82 w 82"/>
                <a:gd name="T5" fmla="*/ 0 h 42"/>
                <a:gd name="T6" fmla="*/ 82 w 82"/>
                <a:gd name="T7" fmla="*/ 42 h 42"/>
                <a:gd name="T8" fmla="*/ 0 w 82"/>
                <a:gd name="T9" fmla="*/ 42 h 42"/>
                <a:gd name="T10" fmla="*/ 0 w 82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42">
                  <a:moveTo>
                    <a:pt x="0" y="0"/>
                  </a:moveTo>
                  <a:lnTo>
                    <a:pt x="0" y="0"/>
                  </a:lnTo>
                  <a:lnTo>
                    <a:pt x="82" y="0"/>
                  </a:lnTo>
                  <a:lnTo>
                    <a:pt x="82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/>
            </a:p>
          </p:txBody>
        </p:sp>
        <p:sp>
          <p:nvSpPr>
            <p:cNvPr id="699" name="Rectangle 354"/>
            <p:cNvSpPr>
              <a:spLocks noChangeArrowheads="1"/>
            </p:cNvSpPr>
            <p:nvPr/>
          </p:nvSpPr>
          <p:spPr bwMode="auto">
            <a:xfrm>
              <a:off x="3572125" y="4888987"/>
              <a:ext cx="116090" cy="4571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700" name="Rectangle 80"/>
            <p:cNvSpPr>
              <a:spLocks noChangeArrowheads="1"/>
            </p:cNvSpPr>
            <p:nvPr/>
          </p:nvSpPr>
          <p:spPr bwMode="auto">
            <a:xfrm>
              <a:off x="2881743" y="4836573"/>
              <a:ext cx="593714" cy="154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WT-</a:t>
              </a: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B6+LPS</a:t>
              </a:r>
              <a:endPara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01" name="Rectangle 406"/>
            <p:cNvSpPr>
              <a:spLocks noChangeArrowheads="1"/>
            </p:cNvSpPr>
            <p:nvPr/>
          </p:nvSpPr>
          <p:spPr bwMode="auto">
            <a:xfrm>
              <a:off x="3574254" y="4831498"/>
              <a:ext cx="1363597" cy="154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dirty="0" err="1" smtClean="0">
                  <a:solidFill>
                    <a:srgbClr val="000000"/>
                  </a:solidFill>
                </a:rPr>
                <a:t>LysM-Cre</a:t>
              </a:r>
              <a:r>
                <a:rPr lang="en-US" altLang="en-US" sz="900" dirty="0" smtClean="0">
                  <a:solidFill>
                    <a:srgbClr val="000000"/>
                  </a:solidFill>
                </a:rPr>
                <a:t>/Stat3</a:t>
              </a:r>
              <a:r>
                <a:rPr lang="en-US" altLang="en-US" sz="900" baseline="30000" dirty="0" smtClean="0">
                  <a:solidFill>
                    <a:srgbClr val="000000"/>
                  </a:solidFill>
                </a:rPr>
                <a:t>fl/-</a:t>
              </a:r>
              <a:r>
                <a:rPr lang="en-US" altLang="en-US" sz="900" dirty="0" smtClean="0">
                  <a:solidFill>
                    <a:srgbClr val="000000"/>
                  </a:solidFill>
                </a:rPr>
                <a:t>+LPS</a:t>
              </a:r>
              <a:endParaRPr kumimoji="0" lang="en-US" altLang="en-US" sz="9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702" name="Group 701"/>
          <p:cNvGrpSpPr/>
          <p:nvPr/>
        </p:nvGrpSpPr>
        <p:grpSpPr>
          <a:xfrm>
            <a:off x="1073291" y="2550905"/>
            <a:ext cx="1081840" cy="276999"/>
            <a:chOff x="2733925" y="4816668"/>
            <a:chExt cx="996734" cy="308105"/>
          </a:xfrm>
        </p:grpSpPr>
        <p:sp>
          <p:nvSpPr>
            <p:cNvPr id="703" name="Rectangle 351"/>
            <p:cNvSpPr>
              <a:spLocks noChangeArrowheads="1"/>
            </p:cNvSpPr>
            <p:nvPr/>
          </p:nvSpPr>
          <p:spPr bwMode="auto">
            <a:xfrm>
              <a:off x="3207558" y="5085477"/>
              <a:ext cx="5715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704" name="Freeform 352"/>
            <p:cNvSpPr>
              <a:spLocks/>
            </p:cNvSpPr>
            <p:nvPr/>
          </p:nvSpPr>
          <p:spPr bwMode="auto">
            <a:xfrm>
              <a:off x="2733925" y="4879340"/>
              <a:ext cx="122450" cy="45719"/>
            </a:xfrm>
            <a:custGeom>
              <a:avLst/>
              <a:gdLst>
                <a:gd name="T0" fmla="*/ 0 w 82"/>
                <a:gd name="T1" fmla="*/ 0 h 42"/>
                <a:gd name="T2" fmla="*/ 0 w 82"/>
                <a:gd name="T3" fmla="*/ 0 h 42"/>
                <a:gd name="T4" fmla="*/ 82 w 82"/>
                <a:gd name="T5" fmla="*/ 0 h 42"/>
                <a:gd name="T6" fmla="*/ 82 w 82"/>
                <a:gd name="T7" fmla="*/ 42 h 42"/>
                <a:gd name="T8" fmla="*/ 0 w 82"/>
                <a:gd name="T9" fmla="*/ 42 h 42"/>
                <a:gd name="T10" fmla="*/ 0 w 82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42">
                  <a:moveTo>
                    <a:pt x="0" y="0"/>
                  </a:moveTo>
                  <a:lnTo>
                    <a:pt x="0" y="0"/>
                  </a:lnTo>
                  <a:lnTo>
                    <a:pt x="82" y="0"/>
                  </a:lnTo>
                  <a:lnTo>
                    <a:pt x="82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/>
            </a:p>
          </p:txBody>
        </p:sp>
        <p:sp>
          <p:nvSpPr>
            <p:cNvPr id="706" name="Rectangle 80"/>
            <p:cNvSpPr>
              <a:spLocks noChangeArrowheads="1"/>
            </p:cNvSpPr>
            <p:nvPr/>
          </p:nvSpPr>
          <p:spPr bwMode="auto">
            <a:xfrm>
              <a:off x="2913934" y="4816668"/>
              <a:ext cx="816725" cy="308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900" dirty="0" err="1">
                  <a:solidFill>
                    <a:srgbClr val="000000"/>
                  </a:solidFill>
                </a:rPr>
                <a:t>LysM-Cre</a:t>
              </a:r>
              <a:r>
                <a:rPr lang="en-US" altLang="en-US" sz="900" dirty="0">
                  <a:solidFill>
                    <a:srgbClr val="000000"/>
                  </a:solidFill>
                </a:rPr>
                <a:t>/Stat3</a:t>
              </a:r>
              <a:r>
                <a:rPr lang="en-US" altLang="en-US" sz="900" baseline="30000" dirty="0">
                  <a:solidFill>
                    <a:srgbClr val="000000"/>
                  </a:solidFill>
                </a:rPr>
                <a:t>fl/-</a:t>
              </a:r>
              <a:endParaRPr lang="en-US" altLang="en-US" sz="900" baseline="30000" dirty="0"/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10025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-12623" y="0"/>
            <a:ext cx="237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rgbClr val="FF0000"/>
                </a:solidFill>
              </a:rPr>
              <a:t>Supplemental </a:t>
            </a:r>
            <a:r>
              <a:rPr lang="en-US" sz="1200" dirty="0">
                <a:solidFill>
                  <a:srgbClr val="FF0000"/>
                </a:solidFill>
              </a:rPr>
              <a:t>F</a:t>
            </a:r>
            <a:r>
              <a:rPr lang="en-US" sz="1200" dirty="0" smtClean="0">
                <a:solidFill>
                  <a:srgbClr val="FF0000"/>
                </a:solidFill>
              </a:rPr>
              <a:t>igure 4</a:t>
            </a:r>
            <a:endParaRPr lang="en-US" sz="1200" dirty="0">
              <a:solidFill>
                <a:srgbClr val="FF0000"/>
              </a:solidFill>
            </a:endParaRPr>
          </a:p>
        </p:txBody>
      </p:sp>
      <p:grpSp>
        <p:nvGrpSpPr>
          <p:cNvPr id="155" name="Group 154"/>
          <p:cNvGrpSpPr/>
          <p:nvPr/>
        </p:nvGrpSpPr>
        <p:grpSpPr>
          <a:xfrm>
            <a:off x="76200" y="370078"/>
            <a:ext cx="6629400" cy="1930932"/>
            <a:chOff x="76200" y="370078"/>
            <a:chExt cx="7162800" cy="1930932"/>
          </a:xfrm>
        </p:grpSpPr>
        <p:grpSp>
          <p:nvGrpSpPr>
            <p:cNvPr id="148" name="Group 147"/>
            <p:cNvGrpSpPr/>
            <p:nvPr/>
          </p:nvGrpSpPr>
          <p:grpSpPr>
            <a:xfrm>
              <a:off x="92075" y="754592"/>
              <a:ext cx="1624013" cy="1546418"/>
              <a:chOff x="76200" y="927100"/>
              <a:chExt cx="1624013" cy="1131888"/>
            </a:xfrm>
          </p:grpSpPr>
          <p:sp>
            <p:nvSpPr>
              <p:cNvPr id="14" name="Rectangle 6"/>
              <p:cNvSpPr>
                <a:spLocks noChangeArrowheads="1"/>
              </p:cNvSpPr>
              <p:nvPr/>
            </p:nvSpPr>
            <p:spPr bwMode="auto">
              <a:xfrm>
                <a:off x="284163" y="973138"/>
                <a:ext cx="1414463" cy="1009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7"/>
              <p:cNvSpPr>
                <a:spLocks noChangeArrowheads="1"/>
              </p:cNvSpPr>
              <p:nvPr/>
            </p:nvSpPr>
            <p:spPr bwMode="auto">
              <a:xfrm>
                <a:off x="342900" y="1862138"/>
                <a:ext cx="236538" cy="1174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342900" y="1862138"/>
                <a:ext cx="234950" cy="114300"/>
              </a:xfrm>
              <a:custGeom>
                <a:avLst/>
                <a:gdLst>
                  <a:gd name="T0" fmla="*/ 0 w 201"/>
                  <a:gd name="T1" fmla="*/ 92 h 92"/>
                  <a:gd name="T2" fmla="*/ 0 w 201"/>
                  <a:gd name="T3" fmla="*/ 92 h 92"/>
                  <a:gd name="T4" fmla="*/ 0 w 201"/>
                  <a:gd name="T5" fmla="*/ 0 h 92"/>
                  <a:gd name="T6" fmla="*/ 201 w 201"/>
                  <a:gd name="T7" fmla="*/ 0 h 92"/>
                  <a:gd name="T8" fmla="*/ 201 w 201"/>
                  <a:gd name="T9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" h="92">
                    <a:moveTo>
                      <a:pt x="0" y="92"/>
                    </a:moveTo>
                    <a:lnTo>
                      <a:pt x="0" y="92"/>
                    </a:lnTo>
                    <a:lnTo>
                      <a:pt x="0" y="0"/>
                    </a:lnTo>
                    <a:lnTo>
                      <a:pt x="201" y="0"/>
                    </a:lnTo>
                    <a:lnTo>
                      <a:pt x="201" y="9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403225" y="1849438"/>
                <a:ext cx="117475" cy="0"/>
              </a:xfrm>
              <a:custGeom>
                <a:avLst/>
                <a:gdLst>
                  <a:gd name="T0" fmla="*/ 0 w 101"/>
                  <a:gd name="T1" fmla="*/ 101 w 101"/>
                  <a:gd name="T2" fmla="*/ 0 w 10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">
                    <a:moveTo>
                      <a:pt x="0" y="0"/>
                    </a:moveTo>
                    <a:lnTo>
                      <a:pt x="101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Line 10"/>
              <p:cNvSpPr>
                <a:spLocks noChangeShapeType="1"/>
              </p:cNvSpPr>
              <p:nvPr/>
            </p:nvSpPr>
            <p:spPr bwMode="auto">
              <a:xfrm>
                <a:off x="460375" y="1849438"/>
                <a:ext cx="0" cy="1270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Rectangle 11"/>
              <p:cNvSpPr>
                <a:spLocks noChangeArrowheads="1"/>
              </p:cNvSpPr>
              <p:nvPr/>
            </p:nvSpPr>
            <p:spPr bwMode="auto">
              <a:xfrm>
                <a:off x="696913" y="1276350"/>
                <a:ext cx="236538" cy="7032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2"/>
              <p:cNvSpPr>
                <a:spLocks/>
              </p:cNvSpPr>
              <p:nvPr/>
            </p:nvSpPr>
            <p:spPr bwMode="auto">
              <a:xfrm>
                <a:off x="696913" y="1276350"/>
                <a:ext cx="234950" cy="700088"/>
              </a:xfrm>
              <a:custGeom>
                <a:avLst/>
                <a:gdLst>
                  <a:gd name="T0" fmla="*/ 0 w 201"/>
                  <a:gd name="T1" fmla="*/ 562 h 562"/>
                  <a:gd name="T2" fmla="*/ 0 w 201"/>
                  <a:gd name="T3" fmla="*/ 562 h 562"/>
                  <a:gd name="T4" fmla="*/ 0 w 201"/>
                  <a:gd name="T5" fmla="*/ 0 h 562"/>
                  <a:gd name="T6" fmla="*/ 201 w 201"/>
                  <a:gd name="T7" fmla="*/ 0 h 562"/>
                  <a:gd name="T8" fmla="*/ 201 w 201"/>
                  <a:gd name="T9" fmla="*/ 562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" h="562">
                    <a:moveTo>
                      <a:pt x="0" y="562"/>
                    </a:moveTo>
                    <a:lnTo>
                      <a:pt x="0" y="562"/>
                    </a:lnTo>
                    <a:lnTo>
                      <a:pt x="0" y="0"/>
                    </a:lnTo>
                    <a:lnTo>
                      <a:pt x="201" y="0"/>
                    </a:lnTo>
                    <a:lnTo>
                      <a:pt x="201" y="56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3"/>
              <p:cNvSpPr>
                <a:spLocks/>
              </p:cNvSpPr>
              <p:nvPr/>
            </p:nvSpPr>
            <p:spPr bwMode="auto">
              <a:xfrm>
                <a:off x="755650" y="1171575"/>
                <a:ext cx="119063" cy="0"/>
              </a:xfrm>
              <a:custGeom>
                <a:avLst/>
                <a:gdLst>
                  <a:gd name="T0" fmla="*/ 0 w 101"/>
                  <a:gd name="T1" fmla="*/ 101 w 101"/>
                  <a:gd name="T2" fmla="*/ 0 w 10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">
                    <a:moveTo>
                      <a:pt x="0" y="0"/>
                    </a:moveTo>
                    <a:lnTo>
                      <a:pt x="101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14"/>
              <p:cNvSpPr>
                <a:spLocks noChangeShapeType="1"/>
              </p:cNvSpPr>
              <p:nvPr/>
            </p:nvSpPr>
            <p:spPr bwMode="auto">
              <a:xfrm>
                <a:off x="815975" y="1171575"/>
                <a:ext cx="0" cy="10477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Rectangle 15"/>
              <p:cNvSpPr>
                <a:spLocks noChangeArrowheads="1"/>
              </p:cNvSpPr>
              <p:nvPr/>
            </p:nvSpPr>
            <p:spPr bwMode="auto">
              <a:xfrm>
                <a:off x="1050925" y="1878013"/>
                <a:ext cx="236538" cy="1016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6"/>
              <p:cNvSpPr>
                <a:spLocks/>
              </p:cNvSpPr>
              <p:nvPr/>
            </p:nvSpPr>
            <p:spPr bwMode="auto">
              <a:xfrm>
                <a:off x="1050925" y="1878013"/>
                <a:ext cx="234950" cy="98425"/>
              </a:xfrm>
              <a:custGeom>
                <a:avLst/>
                <a:gdLst>
                  <a:gd name="T0" fmla="*/ 0 w 201"/>
                  <a:gd name="T1" fmla="*/ 80 h 80"/>
                  <a:gd name="T2" fmla="*/ 0 w 201"/>
                  <a:gd name="T3" fmla="*/ 80 h 80"/>
                  <a:gd name="T4" fmla="*/ 0 w 201"/>
                  <a:gd name="T5" fmla="*/ 0 h 80"/>
                  <a:gd name="T6" fmla="*/ 201 w 201"/>
                  <a:gd name="T7" fmla="*/ 0 h 80"/>
                  <a:gd name="T8" fmla="*/ 201 w 201"/>
                  <a:gd name="T9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" h="80">
                    <a:moveTo>
                      <a:pt x="0" y="80"/>
                    </a:moveTo>
                    <a:lnTo>
                      <a:pt x="0" y="80"/>
                    </a:lnTo>
                    <a:lnTo>
                      <a:pt x="0" y="0"/>
                    </a:lnTo>
                    <a:lnTo>
                      <a:pt x="201" y="0"/>
                    </a:lnTo>
                    <a:lnTo>
                      <a:pt x="201" y="8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7"/>
              <p:cNvSpPr>
                <a:spLocks/>
              </p:cNvSpPr>
              <p:nvPr/>
            </p:nvSpPr>
            <p:spPr bwMode="auto">
              <a:xfrm>
                <a:off x="1111250" y="1862138"/>
                <a:ext cx="117475" cy="0"/>
              </a:xfrm>
              <a:custGeom>
                <a:avLst/>
                <a:gdLst>
                  <a:gd name="T0" fmla="*/ 0 w 101"/>
                  <a:gd name="T1" fmla="*/ 101 w 101"/>
                  <a:gd name="T2" fmla="*/ 0 w 10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">
                    <a:moveTo>
                      <a:pt x="0" y="0"/>
                    </a:moveTo>
                    <a:lnTo>
                      <a:pt x="101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Line 18"/>
              <p:cNvSpPr>
                <a:spLocks noChangeShapeType="1"/>
              </p:cNvSpPr>
              <p:nvPr/>
            </p:nvSpPr>
            <p:spPr bwMode="auto">
              <a:xfrm>
                <a:off x="1168400" y="1862138"/>
                <a:ext cx="0" cy="1587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9"/>
              <p:cNvSpPr>
                <a:spLocks noChangeArrowheads="1"/>
              </p:cNvSpPr>
              <p:nvPr/>
            </p:nvSpPr>
            <p:spPr bwMode="auto">
              <a:xfrm>
                <a:off x="1404938" y="1266825"/>
                <a:ext cx="236538" cy="71278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0"/>
              <p:cNvSpPr>
                <a:spLocks/>
              </p:cNvSpPr>
              <p:nvPr/>
            </p:nvSpPr>
            <p:spPr bwMode="auto">
              <a:xfrm>
                <a:off x="1404938" y="1266825"/>
                <a:ext cx="234950" cy="709613"/>
              </a:xfrm>
              <a:custGeom>
                <a:avLst/>
                <a:gdLst>
                  <a:gd name="T0" fmla="*/ 0 w 201"/>
                  <a:gd name="T1" fmla="*/ 569 h 569"/>
                  <a:gd name="T2" fmla="*/ 0 w 201"/>
                  <a:gd name="T3" fmla="*/ 569 h 569"/>
                  <a:gd name="T4" fmla="*/ 0 w 201"/>
                  <a:gd name="T5" fmla="*/ 0 h 569"/>
                  <a:gd name="T6" fmla="*/ 201 w 201"/>
                  <a:gd name="T7" fmla="*/ 0 h 569"/>
                  <a:gd name="T8" fmla="*/ 201 w 201"/>
                  <a:gd name="T9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" h="569">
                    <a:moveTo>
                      <a:pt x="0" y="569"/>
                    </a:moveTo>
                    <a:lnTo>
                      <a:pt x="0" y="569"/>
                    </a:lnTo>
                    <a:lnTo>
                      <a:pt x="0" y="0"/>
                    </a:lnTo>
                    <a:lnTo>
                      <a:pt x="201" y="0"/>
                    </a:lnTo>
                    <a:lnTo>
                      <a:pt x="201" y="56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1"/>
              <p:cNvSpPr>
                <a:spLocks/>
              </p:cNvSpPr>
              <p:nvPr/>
            </p:nvSpPr>
            <p:spPr bwMode="auto">
              <a:xfrm>
                <a:off x="1463675" y="1166813"/>
                <a:ext cx="119063" cy="0"/>
              </a:xfrm>
              <a:custGeom>
                <a:avLst/>
                <a:gdLst>
                  <a:gd name="T0" fmla="*/ 0 w 101"/>
                  <a:gd name="T1" fmla="*/ 101 w 101"/>
                  <a:gd name="T2" fmla="*/ 0 w 10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">
                    <a:moveTo>
                      <a:pt x="0" y="0"/>
                    </a:moveTo>
                    <a:lnTo>
                      <a:pt x="101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Line 22"/>
              <p:cNvSpPr>
                <a:spLocks noChangeShapeType="1"/>
              </p:cNvSpPr>
              <p:nvPr/>
            </p:nvSpPr>
            <p:spPr bwMode="auto">
              <a:xfrm>
                <a:off x="1524000" y="1166813"/>
                <a:ext cx="0" cy="100013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1" name="Line 25"/>
              <p:cNvSpPr>
                <a:spLocks noChangeShapeType="1"/>
              </p:cNvSpPr>
              <p:nvPr/>
            </p:nvSpPr>
            <p:spPr bwMode="auto">
              <a:xfrm>
                <a:off x="284163" y="1979613"/>
                <a:ext cx="14160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2" name="Line 26"/>
              <p:cNvSpPr>
                <a:spLocks noChangeShapeType="1"/>
              </p:cNvSpPr>
              <p:nvPr/>
            </p:nvSpPr>
            <p:spPr bwMode="auto">
              <a:xfrm>
                <a:off x="460375" y="1979613"/>
                <a:ext cx="0" cy="28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4" name="Line 28"/>
              <p:cNvSpPr>
                <a:spLocks noChangeShapeType="1"/>
              </p:cNvSpPr>
              <p:nvPr/>
            </p:nvSpPr>
            <p:spPr bwMode="auto">
              <a:xfrm>
                <a:off x="815975" y="1979613"/>
                <a:ext cx="0" cy="28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6" name="Line 30"/>
              <p:cNvSpPr>
                <a:spLocks noChangeShapeType="1"/>
              </p:cNvSpPr>
              <p:nvPr/>
            </p:nvSpPr>
            <p:spPr bwMode="auto">
              <a:xfrm>
                <a:off x="1168400" y="1979613"/>
                <a:ext cx="0" cy="28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9" name="Line 32"/>
              <p:cNvSpPr>
                <a:spLocks noChangeShapeType="1"/>
              </p:cNvSpPr>
              <p:nvPr/>
            </p:nvSpPr>
            <p:spPr bwMode="auto">
              <a:xfrm>
                <a:off x="1524000" y="1979613"/>
                <a:ext cx="0" cy="28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1" name="Line 34"/>
              <p:cNvSpPr>
                <a:spLocks noChangeShapeType="1"/>
              </p:cNvSpPr>
              <p:nvPr/>
            </p:nvSpPr>
            <p:spPr bwMode="auto">
              <a:xfrm flipV="1">
                <a:off x="284163" y="973138"/>
                <a:ext cx="0" cy="10064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2" name="Line 35"/>
              <p:cNvSpPr>
                <a:spLocks noChangeShapeType="1"/>
              </p:cNvSpPr>
              <p:nvPr/>
            </p:nvSpPr>
            <p:spPr bwMode="auto">
              <a:xfrm flipH="1">
                <a:off x="257175" y="1979613"/>
                <a:ext cx="269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3" name="Rectangle 36"/>
              <p:cNvSpPr>
                <a:spLocks noChangeArrowheads="1"/>
              </p:cNvSpPr>
              <p:nvPr/>
            </p:nvSpPr>
            <p:spPr bwMode="auto">
              <a:xfrm>
                <a:off x="155575" y="1935163"/>
                <a:ext cx="57150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04" name="Line 37"/>
              <p:cNvSpPr>
                <a:spLocks noChangeShapeType="1"/>
              </p:cNvSpPr>
              <p:nvPr/>
            </p:nvSpPr>
            <p:spPr bwMode="auto">
              <a:xfrm flipH="1">
                <a:off x="257175" y="1644650"/>
                <a:ext cx="269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5" name="Rectangle 38"/>
              <p:cNvSpPr>
                <a:spLocks noChangeArrowheads="1"/>
              </p:cNvSpPr>
              <p:nvPr/>
            </p:nvSpPr>
            <p:spPr bwMode="auto">
              <a:xfrm>
                <a:off x="115888" y="1598613"/>
                <a:ext cx="11588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06" name="Line 39"/>
              <p:cNvSpPr>
                <a:spLocks noChangeShapeType="1"/>
              </p:cNvSpPr>
              <p:nvPr/>
            </p:nvSpPr>
            <p:spPr bwMode="auto">
              <a:xfrm flipH="1">
                <a:off x="257175" y="1308100"/>
                <a:ext cx="269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7" name="Rectangle 40"/>
              <p:cNvSpPr>
                <a:spLocks noChangeArrowheads="1"/>
              </p:cNvSpPr>
              <p:nvPr/>
            </p:nvSpPr>
            <p:spPr bwMode="auto">
              <a:xfrm>
                <a:off x="76200" y="1263650"/>
                <a:ext cx="17303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08" name="Line 41"/>
              <p:cNvSpPr>
                <a:spLocks noChangeShapeType="1"/>
              </p:cNvSpPr>
              <p:nvPr/>
            </p:nvSpPr>
            <p:spPr bwMode="auto">
              <a:xfrm flipH="1">
                <a:off x="257175" y="973138"/>
                <a:ext cx="269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9" name="Rectangle 42"/>
              <p:cNvSpPr>
                <a:spLocks noChangeArrowheads="1"/>
              </p:cNvSpPr>
              <p:nvPr/>
            </p:nvSpPr>
            <p:spPr bwMode="auto">
              <a:xfrm>
                <a:off x="76200" y="927100"/>
                <a:ext cx="17303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150</a:t>
                </a:r>
                <a:endPara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51" name="Group 150"/>
            <p:cNvGrpSpPr/>
            <p:nvPr/>
          </p:nvGrpSpPr>
          <p:grpSpPr>
            <a:xfrm>
              <a:off x="1905000" y="754592"/>
              <a:ext cx="1652295" cy="1501835"/>
              <a:chOff x="2282825" y="1066800"/>
              <a:chExt cx="1455738" cy="952819"/>
            </a:xfrm>
          </p:grpSpPr>
          <p:sp>
            <p:nvSpPr>
              <p:cNvPr id="5211" name="Rectangle 44"/>
              <p:cNvSpPr>
                <a:spLocks noChangeArrowheads="1"/>
              </p:cNvSpPr>
              <p:nvPr/>
            </p:nvSpPr>
            <p:spPr bwMode="auto">
              <a:xfrm>
                <a:off x="2508250" y="1104900"/>
                <a:ext cx="1228725" cy="877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4" name="Rectangle 45"/>
              <p:cNvSpPr>
                <a:spLocks noChangeArrowheads="1"/>
              </p:cNvSpPr>
              <p:nvPr/>
            </p:nvSpPr>
            <p:spPr bwMode="auto">
              <a:xfrm>
                <a:off x="2557463" y="1866900"/>
                <a:ext cx="206375" cy="11271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5" name="Freeform 46"/>
              <p:cNvSpPr>
                <a:spLocks/>
              </p:cNvSpPr>
              <p:nvPr/>
            </p:nvSpPr>
            <p:spPr bwMode="auto">
              <a:xfrm>
                <a:off x="2557463" y="1866900"/>
                <a:ext cx="204788" cy="111125"/>
              </a:xfrm>
              <a:custGeom>
                <a:avLst/>
                <a:gdLst>
                  <a:gd name="T0" fmla="*/ 0 w 175"/>
                  <a:gd name="T1" fmla="*/ 89 h 89"/>
                  <a:gd name="T2" fmla="*/ 0 w 175"/>
                  <a:gd name="T3" fmla="*/ 89 h 89"/>
                  <a:gd name="T4" fmla="*/ 0 w 175"/>
                  <a:gd name="T5" fmla="*/ 0 h 89"/>
                  <a:gd name="T6" fmla="*/ 175 w 175"/>
                  <a:gd name="T7" fmla="*/ 0 h 89"/>
                  <a:gd name="T8" fmla="*/ 175 w 175"/>
                  <a:gd name="T9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89">
                    <a:moveTo>
                      <a:pt x="0" y="89"/>
                    </a:moveTo>
                    <a:lnTo>
                      <a:pt x="0" y="89"/>
                    </a:lnTo>
                    <a:lnTo>
                      <a:pt x="0" y="0"/>
                    </a:lnTo>
                    <a:lnTo>
                      <a:pt x="175" y="0"/>
                    </a:lnTo>
                    <a:lnTo>
                      <a:pt x="175" y="8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6" name="Freeform 47"/>
              <p:cNvSpPr>
                <a:spLocks/>
              </p:cNvSpPr>
              <p:nvPr/>
            </p:nvSpPr>
            <p:spPr bwMode="auto">
              <a:xfrm>
                <a:off x="2609850" y="1863725"/>
                <a:ext cx="103188" cy="0"/>
              </a:xfrm>
              <a:custGeom>
                <a:avLst/>
                <a:gdLst>
                  <a:gd name="T0" fmla="*/ 0 w 88"/>
                  <a:gd name="T1" fmla="*/ 88 w 88"/>
                  <a:gd name="T2" fmla="*/ 0 w 8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8">
                    <a:moveTo>
                      <a:pt x="0" y="0"/>
                    </a:moveTo>
                    <a:lnTo>
                      <a:pt x="88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7" name="Line 48"/>
              <p:cNvSpPr>
                <a:spLocks noChangeShapeType="1"/>
              </p:cNvSpPr>
              <p:nvPr/>
            </p:nvSpPr>
            <p:spPr bwMode="auto">
              <a:xfrm>
                <a:off x="2660650" y="1863725"/>
                <a:ext cx="0" cy="317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8" name="Rectangle 49"/>
              <p:cNvSpPr>
                <a:spLocks noChangeArrowheads="1"/>
              </p:cNvSpPr>
              <p:nvPr/>
            </p:nvSpPr>
            <p:spPr bwMode="auto">
              <a:xfrm>
                <a:off x="2867025" y="1323975"/>
                <a:ext cx="204788" cy="6556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9" name="Freeform 50"/>
              <p:cNvSpPr>
                <a:spLocks/>
              </p:cNvSpPr>
              <p:nvPr/>
            </p:nvSpPr>
            <p:spPr bwMode="auto">
              <a:xfrm>
                <a:off x="2867025" y="1323975"/>
                <a:ext cx="204788" cy="654050"/>
              </a:xfrm>
              <a:custGeom>
                <a:avLst/>
                <a:gdLst>
                  <a:gd name="T0" fmla="*/ 0 w 175"/>
                  <a:gd name="T1" fmla="*/ 525 h 525"/>
                  <a:gd name="T2" fmla="*/ 0 w 175"/>
                  <a:gd name="T3" fmla="*/ 525 h 525"/>
                  <a:gd name="T4" fmla="*/ 0 w 175"/>
                  <a:gd name="T5" fmla="*/ 0 h 525"/>
                  <a:gd name="T6" fmla="*/ 175 w 175"/>
                  <a:gd name="T7" fmla="*/ 0 h 525"/>
                  <a:gd name="T8" fmla="*/ 175 w 175"/>
                  <a:gd name="T9" fmla="*/ 525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525">
                    <a:moveTo>
                      <a:pt x="0" y="525"/>
                    </a:moveTo>
                    <a:lnTo>
                      <a:pt x="0" y="525"/>
                    </a:lnTo>
                    <a:lnTo>
                      <a:pt x="0" y="0"/>
                    </a:lnTo>
                    <a:lnTo>
                      <a:pt x="175" y="0"/>
                    </a:lnTo>
                    <a:lnTo>
                      <a:pt x="175" y="52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0" name="Freeform 51"/>
              <p:cNvSpPr>
                <a:spLocks/>
              </p:cNvSpPr>
              <p:nvPr/>
            </p:nvSpPr>
            <p:spPr bwMode="auto">
              <a:xfrm>
                <a:off x="2917825" y="1281113"/>
                <a:ext cx="103188" cy="0"/>
              </a:xfrm>
              <a:custGeom>
                <a:avLst/>
                <a:gdLst>
                  <a:gd name="T0" fmla="*/ 0 w 88"/>
                  <a:gd name="T1" fmla="*/ 88 w 88"/>
                  <a:gd name="T2" fmla="*/ 0 w 8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8">
                    <a:moveTo>
                      <a:pt x="0" y="0"/>
                    </a:moveTo>
                    <a:lnTo>
                      <a:pt x="88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1" name="Line 52"/>
              <p:cNvSpPr>
                <a:spLocks noChangeShapeType="1"/>
              </p:cNvSpPr>
              <p:nvPr/>
            </p:nvSpPr>
            <p:spPr bwMode="auto">
              <a:xfrm>
                <a:off x="2968625" y="1281113"/>
                <a:ext cx="0" cy="428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2" name="Rectangle 53"/>
              <p:cNvSpPr>
                <a:spLocks noChangeArrowheads="1"/>
              </p:cNvSpPr>
              <p:nvPr/>
            </p:nvSpPr>
            <p:spPr bwMode="auto">
              <a:xfrm>
                <a:off x="3175000" y="1922463"/>
                <a:ext cx="204788" cy="571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3" name="Freeform 54"/>
              <p:cNvSpPr>
                <a:spLocks/>
              </p:cNvSpPr>
              <p:nvPr/>
            </p:nvSpPr>
            <p:spPr bwMode="auto">
              <a:xfrm>
                <a:off x="3175000" y="1922463"/>
                <a:ext cx="204788" cy="55563"/>
              </a:xfrm>
              <a:custGeom>
                <a:avLst/>
                <a:gdLst>
                  <a:gd name="T0" fmla="*/ 0 w 175"/>
                  <a:gd name="T1" fmla="*/ 45 h 45"/>
                  <a:gd name="T2" fmla="*/ 0 w 175"/>
                  <a:gd name="T3" fmla="*/ 45 h 45"/>
                  <a:gd name="T4" fmla="*/ 0 w 175"/>
                  <a:gd name="T5" fmla="*/ 0 h 45"/>
                  <a:gd name="T6" fmla="*/ 175 w 175"/>
                  <a:gd name="T7" fmla="*/ 0 h 45"/>
                  <a:gd name="T8" fmla="*/ 175 w 175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45">
                    <a:moveTo>
                      <a:pt x="0" y="45"/>
                    </a:moveTo>
                    <a:lnTo>
                      <a:pt x="0" y="45"/>
                    </a:lnTo>
                    <a:lnTo>
                      <a:pt x="0" y="0"/>
                    </a:lnTo>
                    <a:lnTo>
                      <a:pt x="175" y="0"/>
                    </a:lnTo>
                    <a:lnTo>
                      <a:pt x="175" y="4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4" name="Freeform 55"/>
              <p:cNvSpPr>
                <a:spLocks/>
              </p:cNvSpPr>
              <p:nvPr/>
            </p:nvSpPr>
            <p:spPr bwMode="auto">
              <a:xfrm>
                <a:off x="3225800" y="1916113"/>
                <a:ext cx="101600" cy="0"/>
              </a:xfrm>
              <a:custGeom>
                <a:avLst/>
                <a:gdLst>
                  <a:gd name="T0" fmla="*/ 0 w 87"/>
                  <a:gd name="T1" fmla="*/ 87 w 87"/>
                  <a:gd name="T2" fmla="*/ 0 w 8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7">
                    <a:moveTo>
                      <a:pt x="0" y="0"/>
                    </a:moveTo>
                    <a:lnTo>
                      <a:pt x="87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5" name="Line 56"/>
              <p:cNvSpPr>
                <a:spLocks noChangeShapeType="1"/>
              </p:cNvSpPr>
              <p:nvPr/>
            </p:nvSpPr>
            <p:spPr bwMode="auto">
              <a:xfrm>
                <a:off x="3278188" y="1916113"/>
                <a:ext cx="0" cy="63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6" name="Rectangle 57"/>
              <p:cNvSpPr>
                <a:spLocks noChangeArrowheads="1"/>
              </p:cNvSpPr>
              <p:nvPr/>
            </p:nvSpPr>
            <p:spPr bwMode="auto">
              <a:xfrm>
                <a:off x="3482975" y="1395413"/>
                <a:ext cx="204788" cy="5842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7" name="Freeform 58"/>
              <p:cNvSpPr>
                <a:spLocks/>
              </p:cNvSpPr>
              <p:nvPr/>
            </p:nvSpPr>
            <p:spPr bwMode="auto">
              <a:xfrm>
                <a:off x="3482975" y="1395413"/>
                <a:ext cx="204788" cy="582613"/>
              </a:xfrm>
              <a:custGeom>
                <a:avLst/>
                <a:gdLst>
                  <a:gd name="T0" fmla="*/ 0 w 175"/>
                  <a:gd name="T1" fmla="*/ 467 h 467"/>
                  <a:gd name="T2" fmla="*/ 0 w 175"/>
                  <a:gd name="T3" fmla="*/ 467 h 467"/>
                  <a:gd name="T4" fmla="*/ 0 w 175"/>
                  <a:gd name="T5" fmla="*/ 0 h 467"/>
                  <a:gd name="T6" fmla="*/ 175 w 175"/>
                  <a:gd name="T7" fmla="*/ 0 h 467"/>
                  <a:gd name="T8" fmla="*/ 175 w 175"/>
                  <a:gd name="T9" fmla="*/ 467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467">
                    <a:moveTo>
                      <a:pt x="0" y="467"/>
                    </a:moveTo>
                    <a:lnTo>
                      <a:pt x="0" y="467"/>
                    </a:lnTo>
                    <a:lnTo>
                      <a:pt x="0" y="0"/>
                    </a:lnTo>
                    <a:lnTo>
                      <a:pt x="175" y="0"/>
                    </a:lnTo>
                    <a:lnTo>
                      <a:pt x="175" y="46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8" name="Freeform 59"/>
              <p:cNvSpPr>
                <a:spLocks/>
              </p:cNvSpPr>
              <p:nvPr/>
            </p:nvSpPr>
            <p:spPr bwMode="auto">
              <a:xfrm>
                <a:off x="3533775" y="1366838"/>
                <a:ext cx="103188" cy="0"/>
              </a:xfrm>
              <a:custGeom>
                <a:avLst/>
                <a:gdLst>
                  <a:gd name="T0" fmla="*/ 0 w 88"/>
                  <a:gd name="T1" fmla="*/ 88 w 88"/>
                  <a:gd name="T2" fmla="*/ 0 w 8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8">
                    <a:moveTo>
                      <a:pt x="0" y="0"/>
                    </a:moveTo>
                    <a:lnTo>
                      <a:pt x="88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9" name="Line 60"/>
              <p:cNvSpPr>
                <a:spLocks noChangeShapeType="1"/>
              </p:cNvSpPr>
              <p:nvPr/>
            </p:nvSpPr>
            <p:spPr bwMode="auto">
              <a:xfrm>
                <a:off x="3586163" y="1366838"/>
                <a:ext cx="0" cy="2857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1" name="Line 62"/>
              <p:cNvSpPr>
                <a:spLocks noChangeShapeType="1"/>
              </p:cNvSpPr>
              <p:nvPr/>
            </p:nvSpPr>
            <p:spPr bwMode="auto">
              <a:xfrm>
                <a:off x="2508250" y="1979613"/>
                <a:ext cx="12303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2" name="Line 63"/>
              <p:cNvSpPr>
                <a:spLocks noChangeShapeType="1"/>
              </p:cNvSpPr>
              <p:nvPr/>
            </p:nvSpPr>
            <p:spPr bwMode="auto">
              <a:xfrm>
                <a:off x="2660650" y="1979613"/>
                <a:ext cx="0" cy="254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4" name="Line 65"/>
              <p:cNvSpPr>
                <a:spLocks noChangeShapeType="1"/>
              </p:cNvSpPr>
              <p:nvPr/>
            </p:nvSpPr>
            <p:spPr bwMode="auto">
              <a:xfrm>
                <a:off x="2968625" y="1979613"/>
                <a:ext cx="0" cy="254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6" name="Line 67"/>
              <p:cNvSpPr>
                <a:spLocks noChangeShapeType="1"/>
              </p:cNvSpPr>
              <p:nvPr/>
            </p:nvSpPr>
            <p:spPr bwMode="auto">
              <a:xfrm>
                <a:off x="3278188" y="1979613"/>
                <a:ext cx="0" cy="254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8" name="Line 69"/>
              <p:cNvSpPr>
                <a:spLocks noChangeShapeType="1"/>
              </p:cNvSpPr>
              <p:nvPr/>
            </p:nvSpPr>
            <p:spPr bwMode="auto">
              <a:xfrm>
                <a:off x="3586163" y="1979613"/>
                <a:ext cx="0" cy="254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Line 71"/>
              <p:cNvSpPr>
                <a:spLocks noChangeShapeType="1"/>
              </p:cNvSpPr>
              <p:nvPr/>
            </p:nvSpPr>
            <p:spPr bwMode="auto">
              <a:xfrm flipV="1">
                <a:off x="2508250" y="1104900"/>
                <a:ext cx="0" cy="8747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Line 72"/>
              <p:cNvSpPr>
                <a:spLocks noChangeShapeType="1"/>
              </p:cNvSpPr>
              <p:nvPr/>
            </p:nvSpPr>
            <p:spPr bwMode="auto">
              <a:xfrm flipH="1">
                <a:off x="2484438" y="1979613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Rectangle 73"/>
              <p:cNvSpPr>
                <a:spLocks noChangeArrowheads="1"/>
              </p:cNvSpPr>
              <p:nvPr/>
            </p:nvSpPr>
            <p:spPr bwMode="auto">
              <a:xfrm>
                <a:off x="2401888" y="1941513"/>
                <a:ext cx="50843" cy="78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6" name="Line 74"/>
              <p:cNvSpPr>
                <a:spLocks noChangeShapeType="1"/>
              </p:cNvSpPr>
              <p:nvPr/>
            </p:nvSpPr>
            <p:spPr bwMode="auto">
              <a:xfrm flipH="1">
                <a:off x="2484438" y="1806575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Rectangle 75"/>
              <p:cNvSpPr>
                <a:spLocks noChangeArrowheads="1"/>
              </p:cNvSpPr>
              <p:nvPr/>
            </p:nvSpPr>
            <p:spPr bwMode="auto">
              <a:xfrm>
                <a:off x="2322513" y="1766888"/>
                <a:ext cx="152529" cy="78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8" name="Line 76"/>
              <p:cNvSpPr>
                <a:spLocks noChangeShapeType="1"/>
              </p:cNvSpPr>
              <p:nvPr/>
            </p:nvSpPr>
            <p:spPr bwMode="auto">
              <a:xfrm flipH="1">
                <a:off x="2484438" y="1630363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Rectangle 77"/>
              <p:cNvSpPr>
                <a:spLocks noChangeArrowheads="1"/>
              </p:cNvSpPr>
              <p:nvPr/>
            </p:nvSpPr>
            <p:spPr bwMode="auto">
              <a:xfrm>
                <a:off x="2282825" y="1592263"/>
                <a:ext cx="203372" cy="78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0" name="Line 78"/>
              <p:cNvSpPr>
                <a:spLocks noChangeShapeType="1"/>
              </p:cNvSpPr>
              <p:nvPr/>
            </p:nvSpPr>
            <p:spPr bwMode="auto">
              <a:xfrm flipH="1">
                <a:off x="2484438" y="1455738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Rectangle 79"/>
              <p:cNvSpPr>
                <a:spLocks noChangeArrowheads="1"/>
              </p:cNvSpPr>
              <p:nvPr/>
            </p:nvSpPr>
            <p:spPr bwMode="auto">
              <a:xfrm>
                <a:off x="2282825" y="1416050"/>
                <a:ext cx="203372" cy="78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2" name="Line 80"/>
              <p:cNvSpPr>
                <a:spLocks noChangeShapeType="1"/>
              </p:cNvSpPr>
              <p:nvPr/>
            </p:nvSpPr>
            <p:spPr bwMode="auto">
              <a:xfrm flipH="1">
                <a:off x="2484438" y="1281113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Rectangle 81"/>
              <p:cNvSpPr>
                <a:spLocks noChangeArrowheads="1"/>
              </p:cNvSpPr>
              <p:nvPr/>
            </p:nvSpPr>
            <p:spPr bwMode="auto">
              <a:xfrm>
                <a:off x="2282825" y="1241425"/>
                <a:ext cx="203372" cy="78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4" name="Line 82"/>
              <p:cNvSpPr>
                <a:spLocks noChangeShapeType="1"/>
              </p:cNvSpPr>
              <p:nvPr/>
            </p:nvSpPr>
            <p:spPr bwMode="auto">
              <a:xfrm flipH="1">
                <a:off x="2484438" y="1104900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Rectangle 83"/>
              <p:cNvSpPr>
                <a:spLocks noChangeArrowheads="1"/>
              </p:cNvSpPr>
              <p:nvPr/>
            </p:nvSpPr>
            <p:spPr bwMode="auto">
              <a:xfrm>
                <a:off x="2282825" y="1066800"/>
                <a:ext cx="203372" cy="78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2500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53" name="Group 152"/>
            <p:cNvGrpSpPr/>
            <p:nvPr/>
          </p:nvGrpSpPr>
          <p:grpSpPr>
            <a:xfrm>
              <a:off x="5638800" y="754592"/>
              <a:ext cx="1600200" cy="1501528"/>
              <a:chOff x="120256" y="4421252"/>
              <a:chExt cx="1635519" cy="1098096"/>
            </a:xfrm>
          </p:grpSpPr>
          <p:sp>
            <p:nvSpPr>
              <p:cNvPr id="527" name="Rectangle 85"/>
              <p:cNvSpPr>
                <a:spLocks noChangeArrowheads="1"/>
              </p:cNvSpPr>
              <p:nvPr/>
            </p:nvSpPr>
            <p:spPr bwMode="auto">
              <a:xfrm>
                <a:off x="339725" y="4467290"/>
                <a:ext cx="1414463" cy="1009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Rectangle 86"/>
              <p:cNvSpPr>
                <a:spLocks noChangeArrowheads="1"/>
              </p:cNvSpPr>
              <p:nvPr/>
            </p:nvSpPr>
            <p:spPr bwMode="auto">
              <a:xfrm>
                <a:off x="398462" y="5437252"/>
                <a:ext cx="236538" cy="365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Freeform 87"/>
              <p:cNvSpPr>
                <a:spLocks/>
              </p:cNvSpPr>
              <p:nvPr/>
            </p:nvSpPr>
            <p:spPr bwMode="auto">
              <a:xfrm>
                <a:off x="398462" y="5437252"/>
                <a:ext cx="234950" cy="33338"/>
              </a:xfrm>
              <a:custGeom>
                <a:avLst/>
                <a:gdLst>
                  <a:gd name="T0" fmla="*/ 0 w 201"/>
                  <a:gd name="T1" fmla="*/ 27 h 27"/>
                  <a:gd name="T2" fmla="*/ 0 w 201"/>
                  <a:gd name="T3" fmla="*/ 27 h 27"/>
                  <a:gd name="T4" fmla="*/ 0 w 201"/>
                  <a:gd name="T5" fmla="*/ 0 h 27"/>
                  <a:gd name="T6" fmla="*/ 201 w 201"/>
                  <a:gd name="T7" fmla="*/ 0 h 27"/>
                  <a:gd name="T8" fmla="*/ 201 w 201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" h="27">
                    <a:moveTo>
                      <a:pt x="0" y="27"/>
                    </a:moveTo>
                    <a:lnTo>
                      <a:pt x="0" y="27"/>
                    </a:lnTo>
                    <a:lnTo>
                      <a:pt x="0" y="0"/>
                    </a:lnTo>
                    <a:lnTo>
                      <a:pt x="201" y="0"/>
                    </a:lnTo>
                    <a:lnTo>
                      <a:pt x="201" y="27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Freeform 88"/>
              <p:cNvSpPr>
                <a:spLocks/>
              </p:cNvSpPr>
              <p:nvPr/>
            </p:nvSpPr>
            <p:spPr bwMode="auto">
              <a:xfrm>
                <a:off x="458787" y="5429315"/>
                <a:ext cx="117475" cy="0"/>
              </a:xfrm>
              <a:custGeom>
                <a:avLst/>
                <a:gdLst>
                  <a:gd name="T0" fmla="*/ 0 w 101"/>
                  <a:gd name="T1" fmla="*/ 101 w 101"/>
                  <a:gd name="T2" fmla="*/ 0 w 10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">
                    <a:moveTo>
                      <a:pt x="0" y="0"/>
                    </a:moveTo>
                    <a:lnTo>
                      <a:pt x="101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Line 89"/>
              <p:cNvSpPr>
                <a:spLocks noChangeShapeType="1"/>
              </p:cNvSpPr>
              <p:nvPr/>
            </p:nvSpPr>
            <p:spPr bwMode="auto">
              <a:xfrm>
                <a:off x="515937" y="5429315"/>
                <a:ext cx="0" cy="79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Rectangle 90"/>
              <p:cNvSpPr>
                <a:spLocks noChangeArrowheads="1"/>
              </p:cNvSpPr>
              <p:nvPr/>
            </p:nvSpPr>
            <p:spPr bwMode="auto">
              <a:xfrm>
                <a:off x="752475" y="4554602"/>
                <a:ext cx="236538" cy="9191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Freeform 91"/>
              <p:cNvSpPr>
                <a:spLocks/>
              </p:cNvSpPr>
              <p:nvPr/>
            </p:nvSpPr>
            <p:spPr bwMode="auto">
              <a:xfrm>
                <a:off x="752475" y="4554602"/>
                <a:ext cx="234950" cy="915988"/>
              </a:xfrm>
              <a:custGeom>
                <a:avLst/>
                <a:gdLst>
                  <a:gd name="T0" fmla="*/ 0 w 201"/>
                  <a:gd name="T1" fmla="*/ 735 h 735"/>
                  <a:gd name="T2" fmla="*/ 0 w 201"/>
                  <a:gd name="T3" fmla="*/ 735 h 735"/>
                  <a:gd name="T4" fmla="*/ 0 w 201"/>
                  <a:gd name="T5" fmla="*/ 0 h 735"/>
                  <a:gd name="T6" fmla="*/ 201 w 201"/>
                  <a:gd name="T7" fmla="*/ 0 h 735"/>
                  <a:gd name="T8" fmla="*/ 201 w 201"/>
                  <a:gd name="T9" fmla="*/ 735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" h="735">
                    <a:moveTo>
                      <a:pt x="0" y="735"/>
                    </a:moveTo>
                    <a:lnTo>
                      <a:pt x="0" y="735"/>
                    </a:lnTo>
                    <a:lnTo>
                      <a:pt x="0" y="0"/>
                    </a:lnTo>
                    <a:lnTo>
                      <a:pt x="201" y="0"/>
                    </a:lnTo>
                    <a:lnTo>
                      <a:pt x="201" y="73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Freeform 92"/>
              <p:cNvSpPr>
                <a:spLocks/>
              </p:cNvSpPr>
              <p:nvPr/>
            </p:nvSpPr>
            <p:spPr bwMode="auto">
              <a:xfrm>
                <a:off x="811212" y="4538727"/>
                <a:ext cx="119063" cy="0"/>
              </a:xfrm>
              <a:custGeom>
                <a:avLst/>
                <a:gdLst>
                  <a:gd name="T0" fmla="*/ 0 w 101"/>
                  <a:gd name="T1" fmla="*/ 101 w 101"/>
                  <a:gd name="T2" fmla="*/ 0 w 10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">
                    <a:moveTo>
                      <a:pt x="0" y="0"/>
                    </a:moveTo>
                    <a:lnTo>
                      <a:pt x="101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Line 93"/>
              <p:cNvSpPr>
                <a:spLocks noChangeShapeType="1"/>
              </p:cNvSpPr>
              <p:nvPr/>
            </p:nvSpPr>
            <p:spPr bwMode="auto">
              <a:xfrm>
                <a:off x="871537" y="4538727"/>
                <a:ext cx="0" cy="1587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Rectangle 94"/>
              <p:cNvSpPr>
                <a:spLocks noChangeArrowheads="1"/>
              </p:cNvSpPr>
              <p:nvPr/>
            </p:nvSpPr>
            <p:spPr bwMode="auto">
              <a:xfrm>
                <a:off x="1106487" y="5459477"/>
                <a:ext cx="236538" cy="1428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Freeform 95"/>
              <p:cNvSpPr>
                <a:spLocks/>
              </p:cNvSpPr>
              <p:nvPr/>
            </p:nvSpPr>
            <p:spPr bwMode="auto">
              <a:xfrm>
                <a:off x="1106487" y="5459477"/>
                <a:ext cx="234950" cy="11113"/>
              </a:xfrm>
              <a:custGeom>
                <a:avLst/>
                <a:gdLst>
                  <a:gd name="T0" fmla="*/ 0 w 201"/>
                  <a:gd name="T1" fmla="*/ 9 h 9"/>
                  <a:gd name="T2" fmla="*/ 0 w 201"/>
                  <a:gd name="T3" fmla="*/ 9 h 9"/>
                  <a:gd name="T4" fmla="*/ 0 w 201"/>
                  <a:gd name="T5" fmla="*/ 0 h 9"/>
                  <a:gd name="T6" fmla="*/ 201 w 201"/>
                  <a:gd name="T7" fmla="*/ 0 h 9"/>
                  <a:gd name="T8" fmla="*/ 201 w 201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" h="9">
                    <a:moveTo>
                      <a:pt x="0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201" y="0"/>
                    </a:lnTo>
                    <a:lnTo>
                      <a:pt x="201" y="9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Freeform 96"/>
              <p:cNvSpPr>
                <a:spLocks/>
              </p:cNvSpPr>
              <p:nvPr/>
            </p:nvSpPr>
            <p:spPr bwMode="auto">
              <a:xfrm>
                <a:off x="1166812" y="5457890"/>
                <a:ext cx="117475" cy="0"/>
              </a:xfrm>
              <a:custGeom>
                <a:avLst/>
                <a:gdLst>
                  <a:gd name="T0" fmla="*/ 0 w 101"/>
                  <a:gd name="T1" fmla="*/ 101 w 101"/>
                  <a:gd name="T2" fmla="*/ 0 w 10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">
                    <a:moveTo>
                      <a:pt x="0" y="0"/>
                    </a:moveTo>
                    <a:lnTo>
                      <a:pt x="101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Line 97"/>
              <p:cNvSpPr>
                <a:spLocks noChangeShapeType="1"/>
              </p:cNvSpPr>
              <p:nvPr/>
            </p:nvSpPr>
            <p:spPr bwMode="auto">
              <a:xfrm>
                <a:off x="1223962" y="5457890"/>
                <a:ext cx="0" cy="15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Rectangle 98"/>
              <p:cNvSpPr>
                <a:spLocks noChangeArrowheads="1"/>
              </p:cNvSpPr>
              <p:nvPr/>
            </p:nvSpPr>
            <p:spPr bwMode="auto">
              <a:xfrm>
                <a:off x="1460500" y="4702240"/>
                <a:ext cx="236538" cy="771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99"/>
              <p:cNvSpPr>
                <a:spLocks/>
              </p:cNvSpPr>
              <p:nvPr/>
            </p:nvSpPr>
            <p:spPr bwMode="auto">
              <a:xfrm>
                <a:off x="1460500" y="4702240"/>
                <a:ext cx="234950" cy="768350"/>
              </a:xfrm>
              <a:custGeom>
                <a:avLst/>
                <a:gdLst>
                  <a:gd name="T0" fmla="*/ 0 w 201"/>
                  <a:gd name="T1" fmla="*/ 617 h 617"/>
                  <a:gd name="T2" fmla="*/ 0 w 201"/>
                  <a:gd name="T3" fmla="*/ 617 h 617"/>
                  <a:gd name="T4" fmla="*/ 0 w 201"/>
                  <a:gd name="T5" fmla="*/ 0 h 617"/>
                  <a:gd name="T6" fmla="*/ 201 w 201"/>
                  <a:gd name="T7" fmla="*/ 0 h 617"/>
                  <a:gd name="T8" fmla="*/ 201 w 201"/>
                  <a:gd name="T9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" h="617">
                    <a:moveTo>
                      <a:pt x="0" y="617"/>
                    </a:moveTo>
                    <a:lnTo>
                      <a:pt x="0" y="617"/>
                    </a:lnTo>
                    <a:lnTo>
                      <a:pt x="0" y="0"/>
                    </a:lnTo>
                    <a:lnTo>
                      <a:pt x="201" y="0"/>
                    </a:lnTo>
                    <a:lnTo>
                      <a:pt x="201" y="61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100"/>
              <p:cNvSpPr>
                <a:spLocks/>
              </p:cNvSpPr>
              <p:nvPr/>
            </p:nvSpPr>
            <p:spPr bwMode="auto">
              <a:xfrm>
                <a:off x="1519237" y="4681602"/>
                <a:ext cx="119063" cy="0"/>
              </a:xfrm>
              <a:custGeom>
                <a:avLst/>
                <a:gdLst>
                  <a:gd name="T0" fmla="*/ 0 w 101"/>
                  <a:gd name="T1" fmla="*/ 101 w 101"/>
                  <a:gd name="T2" fmla="*/ 0 w 10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">
                    <a:moveTo>
                      <a:pt x="0" y="0"/>
                    </a:moveTo>
                    <a:lnTo>
                      <a:pt x="101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Line 101"/>
              <p:cNvSpPr>
                <a:spLocks noChangeShapeType="1"/>
              </p:cNvSpPr>
              <p:nvPr/>
            </p:nvSpPr>
            <p:spPr bwMode="auto">
              <a:xfrm>
                <a:off x="1579562" y="4681602"/>
                <a:ext cx="0" cy="206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Line 103"/>
              <p:cNvSpPr>
                <a:spLocks noChangeShapeType="1"/>
              </p:cNvSpPr>
              <p:nvPr/>
            </p:nvSpPr>
            <p:spPr bwMode="auto">
              <a:xfrm>
                <a:off x="339725" y="5473765"/>
                <a:ext cx="14160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Line 104"/>
              <p:cNvSpPr>
                <a:spLocks noChangeShapeType="1"/>
              </p:cNvSpPr>
              <p:nvPr/>
            </p:nvSpPr>
            <p:spPr bwMode="auto">
              <a:xfrm>
                <a:off x="515937" y="5473765"/>
                <a:ext cx="0" cy="28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Line 106"/>
              <p:cNvSpPr>
                <a:spLocks noChangeShapeType="1"/>
              </p:cNvSpPr>
              <p:nvPr/>
            </p:nvSpPr>
            <p:spPr bwMode="auto">
              <a:xfrm>
                <a:off x="871537" y="5473765"/>
                <a:ext cx="0" cy="28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Line 108"/>
              <p:cNvSpPr>
                <a:spLocks noChangeShapeType="1"/>
              </p:cNvSpPr>
              <p:nvPr/>
            </p:nvSpPr>
            <p:spPr bwMode="auto">
              <a:xfrm>
                <a:off x="1223962" y="5473765"/>
                <a:ext cx="0" cy="28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Line 110"/>
              <p:cNvSpPr>
                <a:spLocks noChangeShapeType="1"/>
              </p:cNvSpPr>
              <p:nvPr/>
            </p:nvSpPr>
            <p:spPr bwMode="auto">
              <a:xfrm>
                <a:off x="1579562" y="5473765"/>
                <a:ext cx="0" cy="28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Line 112"/>
              <p:cNvSpPr>
                <a:spLocks noChangeShapeType="1"/>
              </p:cNvSpPr>
              <p:nvPr/>
            </p:nvSpPr>
            <p:spPr bwMode="auto">
              <a:xfrm flipV="1">
                <a:off x="339725" y="4467290"/>
                <a:ext cx="0" cy="10064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Line 113"/>
              <p:cNvSpPr>
                <a:spLocks noChangeShapeType="1"/>
              </p:cNvSpPr>
              <p:nvPr/>
            </p:nvSpPr>
            <p:spPr bwMode="auto">
              <a:xfrm flipH="1">
                <a:off x="312737" y="5473765"/>
                <a:ext cx="269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Rectangle 114"/>
              <p:cNvSpPr>
                <a:spLocks noChangeArrowheads="1"/>
              </p:cNvSpPr>
              <p:nvPr/>
            </p:nvSpPr>
            <p:spPr bwMode="auto">
              <a:xfrm>
                <a:off x="199632" y="5429315"/>
                <a:ext cx="58982" cy="900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67" name="Line 115"/>
              <p:cNvSpPr>
                <a:spLocks noChangeShapeType="1"/>
              </p:cNvSpPr>
              <p:nvPr/>
            </p:nvSpPr>
            <p:spPr bwMode="auto">
              <a:xfrm flipH="1">
                <a:off x="312737" y="5273740"/>
                <a:ext cx="269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Rectangle 116"/>
              <p:cNvSpPr>
                <a:spLocks noChangeArrowheads="1"/>
              </p:cNvSpPr>
              <p:nvPr/>
            </p:nvSpPr>
            <p:spPr bwMode="auto">
              <a:xfrm>
                <a:off x="120256" y="5226115"/>
                <a:ext cx="176945" cy="900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69" name="Line 117"/>
              <p:cNvSpPr>
                <a:spLocks noChangeShapeType="1"/>
              </p:cNvSpPr>
              <p:nvPr/>
            </p:nvSpPr>
            <p:spPr bwMode="auto">
              <a:xfrm flipH="1">
                <a:off x="312737" y="5070540"/>
                <a:ext cx="269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Rectangle 118"/>
              <p:cNvSpPr>
                <a:spLocks noChangeArrowheads="1"/>
              </p:cNvSpPr>
              <p:nvPr/>
            </p:nvSpPr>
            <p:spPr bwMode="auto">
              <a:xfrm>
                <a:off x="120256" y="5026090"/>
                <a:ext cx="176945" cy="900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1" name="Line 119"/>
              <p:cNvSpPr>
                <a:spLocks noChangeShapeType="1"/>
              </p:cNvSpPr>
              <p:nvPr/>
            </p:nvSpPr>
            <p:spPr bwMode="auto">
              <a:xfrm flipH="1">
                <a:off x="312737" y="4870515"/>
                <a:ext cx="269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Rectangle 120"/>
              <p:cNvSpPr>
                <a:spLocks noChangeArrowheads="1"/>
              </p:cNvSpPr>
              <p:nvPr/>
            </p:nvSpPr>
            <p:spPr bwMode="auto">
              <a:xfrm>
                <a:off x="120256" y="4824477"/>
                <a:ext cx="176945" cy="900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3" name="Line 121"/>
              <p:cNvSpPr>
                <a:spLocks noChangeShapeType="1"/>
              </p:cNvSpPr>
              <p:nvPr/>
            </p:nvSpPr>
            <p:spPr bwMode="auto">
              <a:xfrm flipH="1">
                <a:off x="312737" y="4667315"/>
                <a:ext cx="269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Rectangle 122"/>
              <p:cNvSpPr>
                <a:spLocks noChangeArrowheads="1"/>
              </p:cNvSpPr>
              <p:nvPr/>
            </p:nvSpPr>
            <p:spPr bwMode="auto">
              <a:xfrm>
                <a:off x="120256" y="4622865"/>
                <a:ext cx="176945" cy="900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5" name="Line 123"/>
              <p:cNvSpPr>
                <a:spLocks noChangeShapeType="1"/>
              </p:cNvSpPr>
              <p:nvPr/>
            </p:nvSpPr>
            <p:spPr bwMode="auto">
              <a:xfrm flipH="1">
                <a:off x="312737" y="4467290"/>
                <a:ext cx="269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0" name="Rectangle 124"/>
              <p:cNvSpPr>
                <a:spLocks noChangeArrowheads="1"/>
              </p:cNvSpPr>
              <p:nvPr/>
            </p:nvSpPr>
            <p:spPr bwMode="auto">
              <a:xfrm>
                <a:off x="120256" y="4421252"/>
                <a:ext cx="176945" cy="900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52" name="Group 151"/>
            <p:cNvGrpSpPr/>
            <p:nvPr/>
          </p:nvGrpSpPr>
          <p:grpSpPr>
            <a:xfrm>
              <a:off x="3730739" y="754592"/>
              <a:ext cx="1676400" cy="1494783"/>
              <a:chOff x="2266950" y="4445065"/>
              <a:chExt cx="1676400" cy="1072248"/>
            </a:xfrm>
          </p:grpSpPr>
          <p:sp>
            <p:nvSpPr>
              <p:cNvPr id="5268" name="Rectangle 126"/>
              <p:cNvSpPr>
                <a:spLocks noChangeArrowheads="1"/>
              </p:cNvSpPr>
              <p:nvPr/>
            </p:nvSpPr>
            <p:spPr bwMode="auto">
              <a:xfrm>
                <a:off x="2559050" y="4489515"/>
                <a:ext cx="1382713" cy="985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9" name="Rectangle 127"/>
              <p:cNvSpPr>
                <a:spLocks noChangeArrowheads="1"/>
              </p:cNvSpPr>
              <p:nvPr/>
            </p:nvSpPr>
            <p:spPr bwMode="auto">
              <a:xfrm>
                <a:off x="2617787" y="5116577"/>
                <a:ext cx="230188" cy="3556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0" name="Freeform 128"/>
              <p:cNvSpPr>
                <a:spLocks/>
              </p:cNvSpPr>
              <p:nvPr/>
            </p:nvSpPr>
            <p:spPr bwMode="auto">
              <a:xfrm>
                <a:off x="2617787" y="5116577"/>
                <a:ext cx="228600" cy="354013"/>
              </a:xfrm>
              <a:custGeom>
                <a:avLst/>
                <a:gdLst>
                  <a:gd name="T0" fmla="*/ 0 w 196"/>
                  <a:gd name="T1" fmla="*/ 283 h 283"/>
                  <a:gd name="T2" fmla="*/ 0 w 196"/>
                  <a:gd name="T3" fmla="*/ 283 h 283"/>
                  <a:gd name="T4" fmla="*/ 0 w 196"/>
                  <a:gd name="T5" fmla="*/ 0 h 283"/>
                  <a:gd name="T6" fmla="*/ 196 w 196"/>
                  <a:gd name="T7" fmla="*/ 0 h 283"/>
                  <a:gd name="T8" fmla="*/ 196 w 196"/>
                  <a:gd name="T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283">
                    <a:moveTo>
                      <a:pt x="0" y="283"/>
                    </a:moveTo>
                    <a:lnTo>
                      <a:pt x="0" y="283"/>
                    </a:lnTo>
                    <a:lnTo>
                      <a:pt x="0" y="0"/>
                    </a:lnTo>
                    <a:lnTo>
                      <a:pt x="196" y="0"/>
                    </a:lnTo>
                    <a:lnTo>
                      <a:pt x="196" y="28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1" name="Freeform 129"/>
              <p:cNvSpPr>
                <a:spLocks/>
              </p:cNvSpPr>
              <p:nvPr/>
            </p:nvSpPr>
            <p:spPr bwMode="auto">
              <a:xfrm>
                <a:off x="2674937" y="5110227"/>
                <a:ext cx="115888" cy="0"/>
              </a:xfrm>
              <a:custGeom>
                <a:avLst/>
                <a:gdLst>
                  <a:gd name="T0" fmla="*/ 0 w 99"/>
                  <a:gd name="T1" fmla="*/ 99 w 99"/>
                  <a:gd name="T2" fmla="*/ 0 w 9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99">
                    <a:moveTo>
                      <a:pt x="0" y="0"/>
                    </a:moveTo>
                    <a:lnTo>
                      <a:pt x="99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2" name="Line 130"/>
              <p:cNvSpPr>
                <a:spLocks noChangeShapeType="1"/>
              </p:cNvSpPr>
              <p:nvPr/>
            </p:nvSpPr>
            <p:spPr bwMode="auto">
              <a:xfrm>
                <a:off x="2733675" y="5110227"/>
                <a:ext cx="0" cy="635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3" name="Rectangle 131"/>
              <p:cNvSpPr>
                <a:spLocks noChangeArrowheads="1"/>
              </p:cNvSpPr>
              <p:nvPr/>
            </p:nvSpPr>
            <p:spPr bwMode="auto">
              <a:xfrm>
                <a:off x="2963862" y="4749865"/>
                <a:ext cx="230188" cy="7223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" name="Freeform 132"/>
              <p:cNvSpPr>
                <a:spLocks/>
              </p:cNvSpPr>
              <p:nvPr/>
            </p:nvSpPr>
            <p:spPr bwMode="auto">
              <a:xfrm>
                <a:off x="2963862" y="4749865"/>
                <a:ext cx="228600" cy="720725"/>
              </a:xfrm>
              <a:custGeom>
                <a:avLst/>
                <a:gdLst>
                  <a:gd name="T0" fmla="*/ 0 w 196"/>
                  <a:gd name="T1" fmla="*/ 577 h 577"/>
                  <a:gd name="T2" fmla="*/ 0 w 196"/>
                  <a:gd name="T3" fmla="*/ 577 h 577"/>
                  <a:gd name="T4" fmla="*/ 0 w 196"/>
                  <a:gd name="T5" fmla="*/ 0 h 577"/>
                  <a:gd name="T6" fmla="*/ 196 w 196"/>
                  <a:gd name="T7" fmla="*/ 0 h 577"/>
                  <a:gd name="T8" fmla="*/ 196 w 196"/>
                  <a:gd name="T9" fmla="*/ 577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577">
                    <a:moveTo>
                      <a:pt x="0" y="577"/>
                    </a:moveTo>
                    <a:lnTo>
                      <a:pt x="0" y="577"/>
                    </a:lnTo>
                    <a:lnTo>
                      <a:pt x="0" y="0"/>
                    </a:lnTo>
                    <a:lnTo>
                      <a:pt x="196" y="0"/>
                    </a:lnTo>
                    <a:lnTo>
                      <a:pt x="196" y="57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5" name="Freeform 133"/>
              <p:cNvSpPr>
                <a:spLocks/>
              </p:cNvSpPr>
              <p:nvPr/>
            </p:nvSpPr>
            <p:spPr bwMode="auto">
              <a:xfrm>
                <a:off x="3021012" y="4719702"/>
                <a:ext cx="114300" cy="0"/>
              </a:xfrm>
              <a:custGeom>
                <a:avLst/>
                <a:gdLst>
                  <a:gd name="T0" fmla="*/ 0 w 98"/>
                  <a:gd name="T1" fmla="*/ 98 w 98"/>
                  <a:gd name="T2" fmla="*/ 0 w 9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98">
                    <a:moveTo>
                      <a:pt x="0" y="0"/>
                    </a:moveTo>
                    <a:lnTo>
                      <a:pt x="98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9" name="Line 134"/>
              <p:cNvSpPr>
                <a:spLocks noChangeShapeType="1"/>
              </p:cNvSpPr>
              <p:nvPr/>
            </p:nvSpPr>
            <p:spPr bwMode="auto">
              <a:xfrm>
                <a:off x="3078162" y="4719702"/>
                <a:ext cx="0" cy="30163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Rectangle 135"/>
              <p:cNvSpPr>
                <a:spLocks noChangeArrowheads="1"/>
              </p:cNvSpPr>
              <p:nvPr/>
            </p:nvSpPr>
            <p:spPr bwMode="auto">
              <a:xfrm>
                <a:off x="3308350" y="5319777"/>
                <a:ext cx="230188" cy="152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136"/>
              <p:cNvSpPr>
                <a:spLocks/>
              </p:cNvSpPr>
              <p:nvPr/>
            </p:nvSpPr>
            <p:spPr bwMode="auto">
              <a:xfrm>
                <a:off x="3308350" y="5319777"/>
                <a:ext cx="230188" cy="150813"/>
              </a:xfrm>
              <a:custGeom>
                <a:avLst/>
                <a:gdLst>
                  <a:gd name="T0" fmla="*/ 0 w 197"/>
                  <a:gd name="T1" fmla="*/ 121 h 121"/>
                  <a:gd name="T2" fmla="*/ 0 w 197"/>
                  <a:gd name="T3" fmla="*/ 121 h 121"/>
                  <a:gd name="T4" fmla="*/ 0 w 197"/>
                  <a:gd name="T5" fmla="*/ 0 h 121"/>
                  <a:gd name="T6" fmla="*/ 197 w 197"/>
                  <a:gd name="T7" fmla="*/ 0 h 121"/>
                  <a:gd name="T8" fmla="*/ 197 w 197"/>
                  <a:gd name="T9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21">
                    <a:moveTo>
                      <a:pt x="0" y="121"/>
                    </a:moveTo>
                    <a:lnTo>
                      <a:pt x="0" y="121"/>
                    </a:lnTo>
                    <a:lnTo>
                      <a:pt x="0" y="0"/>
                    </a:lnTo>
                    <a:lnTo>
                      <a:pt x="197" y="0"/>
                    </a:lnTo>
                    <a:lnTo>
                      <a:pt x="197" y="12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137"/>
              <p:cNvSpPr>
                <a:spLocks/>
              </p:cNvSpPr>
              <p:nvPr/>
            </p:nvSpPr>
            <p:spPr bwMode="auto">
              <a:xfrm>
                <a:off x="3365500" y="5297552"/>
                <a:ext cx="115888" cy="0"/>
              </a:xfrm>
              <a:custGeom>
                <a:avLst/>
                <a:gdLst>
                  <a:gd name="T0" fmla="*/ 0 w 99"/>
                  <a:gd name="T1" fmla="*/ 99 w 99"/>
                  <a:gd name="T2" fmla="*/ 0 w 9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99">
                    <a:moveTo>
                      <a:pt x="0" y="0"/>
                    </a:moveTo>
                    <a:lnTo>
                      <a:pt x="99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Line 138"/>
              <p:cNvSpPr>
                <a:spLocks noChangeShapeType="1"/>
              </p:cNvSpPr>
              <p:nvPr/>
            </p:nvSpPr>
            <p:spPr bwMode="auto">
              <a:xfrm>
                <a:off x="3424237" y="5297552"/>
                <a:ext cx="0" cy="2222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Rectangle 139"/>
              <p:cNvSpPr>
                <a:spLocks noChangeArrowheads="1"/>
              </p:cNvSpPr>
              <p:nvPr/>
            </p:nvSpPr>
            <p:spPr bwMode="auto">
              <a:xfrm>
                <a:off x="3654425" y="4849877"/>
                <a:ext cx="231775" cy="6223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140"/>
              <p:cNvSpPr>
                <a:spLocks/>
              </p:cNvSpPr>
              <p:nvPr/>
            </p:nvSpPr>
            <p:spPr bwMode="auto">
              <a:xfrm>
                <a:off x="3654425" y="4849877"/>
                <a:ext cx="230188" cy="620713"/>
              </a:xfrm>
              <a:custGeom>
                <a:avLst/>
                <a:gdLst>
                  <a:gd name="T0" fmla="*/ 0 w 196"/>
                  <a:gd name="T1" fmla="*/ 497 h 497"/>
                  <a:gd name="T2" fmla="*/ 0 w 196"/>
                  <a:gd name="T3" fmla="*/ 497 h 497"/>
                  <a:gd name="T4" fmla="*/ 0 w 196"/>
                  <a:gd name="T5" fmla="*/ 0 h 497"/>
                  <a:gd name="T6" fmla="*/ 196 w 196"/>
                  <a:gd name="T7" fmla="*/ 0 h 497"/>
                  <a:gd name="T8" fmla="*/ 196 w 196"/>
                  <a:gd name="T9" fmla="*/ 497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497">
                    <a:moveTo>
                      <a:pt x="0" y="497"/>
                    </a:moveTo>
                    <a:lnTo>
                      <a:pt x="0" y="497"/>
                    </a:lnTo>
                    <a:lnTo>
                      <a:pt x="0" y="0"/>
                    </a:lnTo>
                    <a:lnTo>
                      <a:pt x="196" y="0"/>
                    </a:lnTo>
                    <a:lnTo>
                      <a:pt x="196" y="49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141"/>
              <p:cNvSpPr>
                <a:spLocks/>
              </p:cNvSpPr>
              <p:nvPr/>
            </p:nvSpPr>
            <p:spPr bwMode="auto">
              <a:xfrm>
                <a:off x="3713162" y="4830827"/>
                <a:ext cx="114300" cy="0"/>
              </a:xfrm>
              <a:custGeom>
                <a:avLst/>
                <a:gdLst>
                  <a:gd name="T0" fmla="*/ 0 w 99"/>
                  <a:gd name="T1" fmla="*/ 99 w 99"/>
                  <a:gd name="T2" fmla="*/ 0 w 9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99">
                    <a:moveTo>
                      <a:pt x="0" y="0"/>
                    </a:moveTo>
                    <a:lnTo>
                      <a:pt x="99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142"/>
              <p:cNvSpPr>
                <a:spLocks noChangeShapeType="1"/>
              </p:cNvSpPr>
              <p:nvPr/>
            </p:nvSpPr>
            <p:spPr bwMode="auto">
              <a:xfrm>
                <a:off x="3770312" y="4830827"/>
                <a:ext cx="0" cy="1905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Line 145"/>
              <p:cNvSpPr>
                <a:spLocks noChangeShapeType="1"/>
              </p:cNvSpPr>
              <p:nvPr/>
            </p:nvSpPr>
            <p:spPr bwMode="auto">
              <a:xfrm>
                <a:off x="2559050" y="5472177"/>
                <a:ext cx="138430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146"/>
              <p:cNvSpPr>
                <a:spLocks noChangeShapeType="1"/>
              </p:cNvSpPr>
              <p:nvPr/>
            </p:nvSpPr>
            <p:spPr bwMode="auto">
              <a:xfrm>
                <a:off x="2733675" y="5472177"/>
                <a:ext cx="0" cy="28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Line 148"/>
              <p:cNvSpPr>
                <a:spLocks noChangeShapeType="1"/>
              </p:cNvSpPr>
              <p:nvPr/>
            </p:nvSpPr>
            <p:spPr bwMode="auto">
              <a:xfrm>
                <a:off x="3078162" y="5472177"/>
                <a:ext cx="0" cy="28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Line 150"/>
              <p:cNvSpPr>
                <a:spLocks noChangeShapeType="1"/>
              </p:cNvSpPr>
              <p:nvPr/>
            </p:nvSpPr>
            <p:spPr bwMode="auto">
              <a:xfrm>
                <a:off x="3424237" y="5472177"/>
                <a:ext cx="0" cy="28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152"/>
              <p:cNvSpPr>
                <a:spLocks noChangeShapeType="1"/>
              </p:cNvSpPr>
              <p:nvPr/>
            </p:nvSpPr>
            <p:spPr bwMode="auto">
              <a:xfrm>
                <a:off x="3770312" y="5472177"/>
                <a:ext cx="0" cy="28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Line 154"/>
              <p:cNvSpPr>
                <a:spLocks noChangeShapeType="1"/>
              </p:cNvSpPr>
              <p:nvPr/>
            </p:nvSpPr>
            <p:spPr bwMode="auto">
              <a:xfrm flipV="1">
                <a:off x="2559050" y="4489515"/>
                <a:ext cx="0" cy="9826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155"/>
              <p:cNvSpPr>
                <a:spLocks noChangeShapeType="1"/>
              </p:cNvSpPr>
              <p:nvPr/>
            </p:nvSpPr>
            <p:spPr bwMode="auto">
              <a:xfrm flipH="1">
                <a:off x="2532062" y="5472177"/>
                <a:ext cx="269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Rectangle 156"/>
              <p:cNvSpPr>
                <a:spLocks noChangeArrowheads="1"/>
              </p:cNvSpPr>
              <p:nvPr/>
            </p:nvSpPr>
            <p:spPr bwMode="auto">
              <a:xfrm>
                <a:off x="2386012" y="5427727"/>
                <a:ext cx="57708" cy="89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9" name="Line 157"/>
              <p:cNvSpPr>
                <a:spLocks noChangeShapeType="1"/>
              </p:cNvSpPr>
              <p:nvPr/>
            </p:nvSpPr>
            <p:spPr bwMode="auto">
              <a:xfrm flipH="1">
                <a:off x="2532062" y="5226115"/>
                <a:ext cx="269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Rectangle 158"/>
              <p:cNvSpPr>
                <a:spLocks noChangeArrowheads="1"/>
              </p:cNvSpPr>
              <p:nvPr/>
            </p:nvSpPr>
            <p:spPr bwMode="auto">
              <a:xfrm>
                <a:off x="2306637" y="5181665"/>
                <a:ext cx="173124" cy="89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1" name="Line 159"/>
              <p:cNvSpPr>
                <a:spLocks noChangeShapeType="1"/>
              </p:cNvSpPr>
              <p:nvPr/>
            </p:nvSpPr>
            <p:spPr bwMode="auto">
              <a:xfrm flipH="1">
                <a:off x="2532062" y="4981640"/>
                <a:ext cx="269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Rectangle 160"/>
              <p:cNvSpPr>
                <a:spLocks noChangeArrowheads="1"/>
              </p:cNvSpPr>
              <p:nvPr/>
            </p:nvSpPr>
            <p:spPr bwMode="auto">
              <a:xfrm>
                <a:off x="2266950" y="4935602"/>
                <a:ext cx="230832" cy="89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" name="Line 161"/>
              <p:cNvSpPr>
                <a:spLocks noChangeShapeType="1"/>
              </p:cNvSpPr>
              <p:nvPr/>
            </p:nvSpPr>
            <p:spPr bwMode="auto">
              <a:xfrm flipH="1">
                <a:off x="2532062" y="4735577"/>
                <a:ext cx="269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Rectangle 162"/>
              <p:cNvSpPr>
                <a:spLocks noChangeArrowheads="1"/>
              </p:cNvSpPr>
              <p:nvPr/>
            </p:nvSpPr>
            <p:spPr bwMode="auto">
              <a:xfrm>
                <a:off x="2266950" y="4689540"/>
                <a:ext cx="230832" cy="89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5" name="Line 163"/>
              <p:cNvSpPr>
                <a:spLocks noChangeShapeType="1"/>
              </p:cNvSpPr>
              <p:nvPr/>
            </p:nvSpPr>
            <p:spPr bwMode="auto">
              <a:xfrm flipH="1">
                <a:off x="2532062" y="4489515"/>
                <a:ext cx="269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Rectangle 164"/>
              <p:cNvSpPr>
                <a:spLocks noChangeArrowheads="1"/>
              </p:cNvSpPr>
              <p:nvPr/>
            </p:nvSpPr>
            <p:spPr bwMode="auto">
              <a:xfrm>
                <a:off x="2266950" y="4445065"/>
                <a:ext cx="230832" cy="89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2000</a:t>
                </a:r>
                <a:endParaRPr kumimoji="0" lang="en-US" altLang="en-US" sz="8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9" name="Rectangle 167"/>
            <p:cNvSpPr>
              <a:spLocks noChangeArrowheads="1"/>
            </p:cNvSpPr>
            <p:nvPr/>
          </p:nvSpPr>
          <p:spPr bwMode="auto">
            <a:xfrm>
              <a:off x="76200" y="370078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000" dirty="0">
                  <a:solidFill>
                    <a:srgbClr val="000000"/>
                  </a:solidFill>
                </a:rPr>
                <a:t>a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" name="Rectangle 169"/>
            <p:cNvSpPr>
              <a:spLocks noChangeArrowheads="1"/>
            </p:cNvSpPr>
            <p:nvPr/>
          </p:nvSpPr>
          <p:spPr bwMode="auto">
            <a:xfrm>
              <a:off x="1824943" y="370078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000" dirty="0">
                  <a:solidFill>
                    <a:srgbClr val="000000"/>
                  </a:solidFill>
                </a:rPr>
                <a:t>b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9" name="Rectangle 216"/>
            <p:cNvSpPr>
              <a:spLocks noChangeArrowheads="1"/>
            </p:cNvSpPr>
            <p:nvPr/>
          </p:nvSpPr>
          <p:spPr bwMode="auto">
            <a:xfrm>
              <a:off x="914400" y="451040"/>
              <a:ext cx="269441" cy="174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IL-1</a:t>
              </a:r>
              <a:r>
                <a:rPr kumimoji="0" lang="el-GR" alt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β</a:t>
              </a:r>
              <a:endPara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0" name="Rectangle 242"/>
            <p:cNvSpPr>
              <a:spLocks noChangeArrowheads="1"/>
            </p:cNvSpPr>
            <p:nvPr/>
          </p:nvSpPr>
          <p:spPr bwMode="auto">
            <a:xfrm>
              <a:off x="119811" y="620750"/>
              <a:ext cx="315164" cy="154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[</a:t>
              </a:r>
              <a:r>
                <a:rPr kumimoji="0" lang="en-US" altLang="en-US" sz="8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pg</a:t>
              </a: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/ml]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859023" y="762000"/>
              <a:ext cx="672914" cy="61870"/>
              <a:chOff x="3651845" y="987515"/>
              <a:chExt cx="329654" cy="66238"/>
            </a:xfrm>
          </p:grpSpPr>
          <p:sp>
            <p:nvSpPr>
              <p:cNvPr id="391" name="Line 366"/>
              <p:cNvSpPr>
                <a:spLocks noChangeShapeType="1"/>
              </p:cNvSpPr>
              <p:nvPr/>
            </p:nvSpPr>
            <p:spPr bwMode="auto">
              <a:xfrm>
                <a:off x="3651845" y="1019056"/>
                <a:ext cx="329654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Line 368"/>
              <p:cNvSpPr>
                <a:spLocks noChangeShapeType="1"/>
              </p:cNvSpPr>
              <p:nvPr/>
            </p:nvSpPr>
            <p:spPr bwMode="auto">
              <a:xfrm flipV="1">
                <a:off x="3651845" y="987515"/>
                <a:ext cx="0" cy="6623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Line 370"/>
              <p:cNvSpPr>
                <a:spLocks noChangeShapeType="1"/>
              </p:cNvSpPr>
              <p:nvPr/>
            </p:nvSpPr>
            <p:spPr bwMode="auto">
              <a:xfrm flipV="1">
                <a:off x="3981499" y="987515"/>
                <a:ext cx="0" cy="6623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0" name="TextBox 149"/>
            <p:cNvSpPr txBox="1"/>
            <p:nvPr/>
          </p:nvSpPr>
          <p:spPr>
            <a:xfrm>
              <a:off x="1007829" y="609600"/>
              <a:ext cx="45267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" name="Rectangle 216"/>
            <p:cNvSpPr>
              <a:spLocks noChangeArrowheads="1"/>
            </p:cNvSpPr>
            <p:nvPr/>
          </p:nvSpPr>
          <p:spPr bwMode="auto">
            <a:xfrm>
              <a:off x="2818198" y="451040"/>
              <a:ext cx="19877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IL-6</a:t>
              </a:r>
              <a:endPara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5" name="Rectangle 242"/>
            <p:cNvSpPr>
              <a:spLocks noChangeArrowheads="1"/>
            </p:cNvSpPr>
            <p:nvPr/>
          </p:nvSpPr>
          <p:spPr bwMode="auto">
            <a:xfrm>
              <a:off x="1905000" y="613488"/>
              <a:ext cx="315164" cy="154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[</a:t>
              </a:r>
              <a:r>
                <a:rPr kumimoji="0" lang="en-US" altLang="en-US" sz="8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pg</a:t>
              </a: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/ml]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396" name="Group 395"/>
            <p:cNvGrpSpPr/>
            <p:nvPr/>
          </p:nvGrpSpPr>
          <p:grpSpPr>
            <a:xfrm>
              <a:off x="2679886" y="762000"/>
              <a:ext cx="672914" cy="61870"/>
              <a:chOff x="3651845" y="987515"/>
              <a:chExt cx="329654" cy="66238"/>
            </a:xfrm>
          </p:grpSpPr>
          <p:sp>
            <p:nvSpPr>
              <p:cNvPr id="422" name="Line 366"/>
              <p:cNvSpPr>
                <a:spLocks noChangeShapeType="1"/>
              </p:cNvSpPr>
              <p:nvPr/>
            </p:nvSpPr>
            <p:spPr bwMode="auto">
              <a:xfrm>
                <a:off x="3651845" y="1019056"/>
                <a:ext cx="329654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Line 368"/>
              <p:cNvSpPr>
                <a:spLocks noChangeShapeType="1"/>
              </p:cNvSpPr>
              <p:nvPr/>
            </p:nvSpPr>
            <p:spPr bwMode="auto">
              <a:xfrm flipV="1">
                <a:off x="3651845" y="987515"/>
                <a:ext cx="0" cy="6623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Line 370"/>
              <p:cNvSpPr>
                <a:spLocks noChangeShapeType="1"/>
              </p:cNvSpPr>
              <p:nvPr/>
            </p:nvSpPr>
            <p:spPr bwMode="auto">
              <a:xfrm flipV="1">
                <a:off x="3981499" y="987515"/>
                <a:ext cx="0" cy="6623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25" name="TextBox 424"/>
            <p:cNvSpPr txBox="1"/>
            <p:nvPr/>
          </p:nvSpPr>
          <p:spPr>
            <a:xfrm>
              <a:off x="2828692" y="609600"/>
              <a:ext cx="45267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" name="Rectangle 169"/>
            <p:cNvSpPr>
              <a:spLocks noChangeArrowheads="1"/>
            </p:cNvSpPr>
            <p:nvPr/>
          </p:nvSpPr>
          <p:spPr bwMode="auto">
            <a:xfrm>
              <a:off x="3653743" y="370078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000" dirty="0" smtClean="0">
                  <a:solidFill>
                    <a:srgbClr val="000000"/>
                  </a:solidFill>
                </a:rPr>
                <a:t>c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7" name="Rectangle 216"/>
            <p:cNvSpPr>
              <a:spLocks noChangeArrowheads="1"/>
            </p:cNvSpPr>
            <p:nvPr/>
          </p:nvSpPr>
          <p:spPr bwMode="auto">
            <a:xfrm>
              <a:off x="4572000" y="451040"/>
              <a:ext cx="33021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dirty="0" smtClean="0">
                  <a:solidFill>
                    <a:srgbClr val="000000"/>
                  </a:solidFill>
                </a:rPr>
                <a:t>TNF-</a:t>
              </a:r>
              <a:r>
                <a:rPr lang="el-GR" altLang="en-US" sz="900" dirty="0" smtClean="0">
                  <a:solidFill>
                    <a:srgbClr val="000000"/>
                  </a:solidFill>
                </a:rPr>
                <a:t>α</a:t>
              </a:r>
              <a:endPara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8" name="Rectangle 242"/>
            <p:cNvSpPr>
              <a:spLocks noChangeArrowheads="1"/>
            </p:cNvSpPr>
            <p:nvPr/>
          </p:nvSpPr>
          <p:spPr bwMode="auto">
            <a:xfrm>
              <a:off x="3733800" y="607328"/>
              <a:ext cx="315164" cy="154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[</a:t>
              </a:r>
              <a:r>
                <a:rPr kumimoji="0" lang="en-US" altLang="en-US" sz="8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pg</a:t>
              </a: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/ml]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429" name="Group 428"/>
            <p:cNvGrpSpPr/>
            <p:nvPr/>
          </p:nvGrpSpPr>
          <p:grpSpPr>
            <a:xfrm>
              <a:off x="4508686" y="762000"/>
              <a:ext cx="672914" cy="61870"/>
              <a:chOff x="3651845" y="987515"/>
              <a:chExt cx="329654" cy="66238"/>
            </a:xfrm>
          </p:grpSpPr>
          <p:sp>
            <p:nvSpPr>
              <p:cNvPr id="442" name="Line 366"/>
              <p:cNvSpPr>
                <a:spLocks noChangeShapeType="1"/>
              </p:cNvSpPr>
              <p:nvPr/>
            </p:nvSpPr>
            <p:spPr bwMode="auto">
              <a:xfrm>
                <a:off x="3651845" y="1019056"/>
                <a:ext cx="329654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Line 368"/>
              <p:cNvSpPr>
                <a:spLocks noChangeShapeType="1"/>
              </p:cNvSpPr>
              <p:nvPr/>
            </p:nvSpPr>
            <p:spPr bwMode="auto">
              <a:xfrm flipV="1">
                <a:off x="3651845" y="987515"/>
                <a:ext cx="0" cy="6623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Line 370"/>
              <p:cNvSpPr>
                <a:spLocks noChangeShapeType="1"/>
              </p:cNvSpPr>
              <p:nvPr/>
            </p:nvSpPr>
            <p:spPr bwMode="auto">
              <a:xfrm flipV="1">
                <a:off x="3981499" y="987515"/>
                <a:ext cx="0" cy="6623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49" name="TextBox 448"/>
            <p:cNvSpPr txBox="1"/>
            <p:nvPr/>
          </p:nvSpPr>
          <p:spPr>
            <a:xfrm>
              <a:off x="4657492" y="609600"/>
              <a:ext cx="45267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0" name="Rectangle 169"/>
            <p:cNvSpPr>
              <a:spLocks noChangeArrowheads="1"/>
            </p:cNvSpPr>
            <p:nvPr/>
          </p:nvSpPr>
          <p:spPr bwMode="auto">
            <a:xfrm>
              <a:off x="5533324" y="370078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000" dirty="0">
                  <a:solidFill>
                    <a:srgbClr val="000000"/>
                  </a:solidFill>
                </a:rPr>
                <a:t>d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1" name="Rectangle 216"/>
            <p:cNvSpPr>
              <a:spLocks noChangeArrowheads="1"/>
            </p:cNvSpPr>
            <p:nvPr/>
          </p:nvSpPr>
          <p:spPr bwMode="auto">
            <a:xfrm>
              <a:off x="6451581" y="451040"/>
              <a:ext cx="26289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IL-10</a:t>
              </a:r>
            </a:p>
          </p:txBody>
        </p:sp>
        <p:sp>
          <p:nvSpPr>
            <p:cNvPr id="452" name="Rectangle 242"/>
            <p:cNvSpPr>
              <a:spLocks noChangeArrowheads="1"/>
            </p:cNvSpPr>
            <p:nvPr/>
          </p:nvSpPr>
          <p:spPr bwMode="auto">
            <a:xfrm>
              <a:off x="5613381" y="607328"/>
              <a:ext cx="315164" cy="154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[</a:t>
              </a:r>
              <a:r>
                <a:rPr kumimoji="0" lang="en-US" altLang="en-US" sz="8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pg</a:t>
              </a: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/ml]</a:t>
              </a:r>
              <a:endParaRPr kumimoji="0" lang="en-US" altLang="en-US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453" name="Group 452"/>
            <p:cNvGrpSpPr/>
            <p:nvPr/>
          </p:nvGrpSpPr>
          <p:grpSpPr>
            <a:xfrm>
              <a:off x="6400800" y="762000"/>
              <a:ext cx="672914" cy="61870"/>
              <a:chOff x="3651845" y="987515"/>
              <a:chExt cx="329654" cy="66238"/>
            </a:xfrm>
          </p:grpSpPr>
          <p:sp>
            <p:nvSpPr>
              <p:cNvPr id="454" name="Line 366"/>
              <p:cNvSpPr>
                <a:spLocks noChangeShapeType="1"/>
              </p:cNvSpPr>
              <p:nvPr/>
            </p:nvSpPr>
            <p:spPr bwMode="auto">
              <a:xfrm>
                <a:off x="3651845" y="1019056"/>
                <a:ext cx="329654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Line 368"/>
              <p:cNvSpPr>
                <a:spLocks noChangeShapeType="1"/>
              </p:cNvSpPr>
              <p:nvPr/>
            </p:nvSpPr>
            <p:spPr bwMode="auto">
              <a:xfrm flipV="1">
                <a:off x="3651845" y="987515"/>
                <a:ext cx="0" cy="6623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Line 370"/>
              <p:cNvSpPr>
                <a:spLocks noChangeShapeType="1"/>
              </p:cNvSpPr>
              <p:nvPr/>
            </p:nvSpPr>
            <p:spPr bwMode="auto">
              <a:xfrm flipV="1">
                <a:off x="3981499" y="987515"/>
                <a:ext cx="0" cy="6623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7" name="TextBox 456"/>
            <p:cNvSpPr txBox="1"/>
            <p:nvPr/>
          </p:nvSpPr>
          <p:spPr>
            <a:xfrm>
              <a:off x="6549606" y="609600"/>
              <a:ext cx="45267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1048865" y="2528501"/>
            <a:ext cx="4437535" cy="284104"/>
            <a:chOff x="1048865" y="2528501"/>
            <a:chExt cx="4437535" cy="284104"/>
          </a:xfrm>
        </p:grpSpPr>
        <p:sp>
          <p:nvSpPr>
            <p:cNvPr id="465" name="Rectangle 351"/>
            <p:cNvSpPr>
              <a:spLocks noChangeArrowheads="1"/>
            </p:cNvSpPr>
            <p:nvPr/>
          </p:nvSpPr>
          <p:spPr bwMode="auto">
            <a:xfrm>
              <a:off x="2236768" y="2786915"/>
              <a:ext cx="62030" cy="256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66" name="Freeform 352"/>
            <p:cNvSpPr>
              <a:spLocks/>
            </p:cNvSpPr>
            <p:nvPr/>
          </p:nvSpPr>
          <p:spPr bwMode="auto">
            <a:xfrm>
              <a:off x="1823166" y="2584846"/>
              <a:ext cx="138540" cy="41103"/>
            </a:xfrm>
            <a:custGeom>
              <a:avLst/>
              <a:gdLst>
                <a:gd name="T0" fmla="*/ 0 w 82"/>
                <a:gd name="T1" fmla="*/ 0 h 42"/>
                <a:gd name="T2" fmla="*/ 0 w 82"/>
                <a:gd name="T3" fmla="*/ 0 h 42"/>
                <a:gd name="T4" fmla="*/ 82 w 82"/>
                <a:gd name="T5" fmla="*/ 0 h 42"/>
                <a:gd name="T6" fmla="*/ 82 w 82"/>
                <a:gd name="T7" fmla="*/ 42 h 42"/>
                <a:gd name="T8" fmla="*/ 0 w 82"/>
                <a:gd name="T9" fmla="*/ 42 h 42"/>
                <a:gd name="T10" fmla="*/ 0 w 82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42">
                  <a:moveTo>
                    <a:pt x="0" y="0"/>
                  </a:moveTo>
                  <a:lnTo>
                    <a:pt x="0" y="0"/>
                  </a:lnTo>
                  <a:lnTo>
                    <a:pt x="82" y="0"/>
                  </a:lnTo>
                  <a:lnTo>
                    <a:pt x="82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/>
            </a:p>
          </p:txBody>
        </p:sp>
        <p:sp>
          <p:nvSpPr>
            <p:cNvPr id="467" name="Rectangle 354"/>
            <p:cNvSpPr>
              <a:spLocks noChangeArrowheads="1"/>
            </p:cNvSpPr>
            <p:nvPr/>
          </p:nvSpPr>
          <p:spPr bwMode="auto">
            <a:xfrm>
              <a:off x="4004063" y="2584846"/>
              <a:ext cx="126002" cy="4110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68" name="Rectangle 80"/>
            <p:cNvSpPr>
              <a:spLocks noChangeArrowheads="1"/>
            </p:cNvSpPr>
            <p:nvPr/>
          </p:nvSpPr>
          <p:spPr bwMode="auto">
            <a:xfrm>
              <a:off x="2022593" y="2528501"/>
              <a:ext cx="64440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WT-</a:t>
              </a: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B6+LPS</a:t>
              </a:r>
              <a:endPara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69" name="Rectangle 406"/>
            <p:cNvSpPr>
              <a:spLocks noChangeArrowheads="1"/>
            </p:cNvSpPr>
            <p:nvPr/>
          </p:nvSpPr>
          <p:spPr bwMode="auto">
            <a:xfrm>
              <a:off x="4006374" y="2528501"/>
              <a:ext cx="148002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dirty="0" err="1" smtClean="0">
                  <a:solidFill>
                    <a:srgbClr val="000000"/>
                  </a:solidFill>
                </a:rPr>
                <a:t>LysM-Cre</a:t>
              </a:r>
              <a:r>
                <a:rPr lang="en-US" altLang="en-US" sz="900" dirty="0" smtClean="0">
                  <a:solidFill>
                    <a:srgbClr val="000000"/>
                  </a:solidFill>
                </a:rPr>
                <a:t>/Stat3</a:t>
              </a:r>
              <a:r>
                <a:rPr lang="en-US" altLang="en-US" sz="900" baseline="30000" dirty="0" smtClean="0">
                  <a:solidFill>
                    <a:srgbClr val="000000"/>
                  </a:solidFill>
                </a:rPr>
                <a:t>fl/-</a:t>
              </a:r>
              <a:r>
                <a:rPr lang="en-US" altLang="en-US" sz="900" dirty="0" smtClean="0">
                  <a:solidFill>
                    <a:srgbClr val="000000"/>
                  </a:solidFill>
                </a:rPr>
                <a:t>+LPS</a:t>
              </a:r>
              <a:endParaRPr kumimoji="0" lang="en-US" altLang="en-US" sz="9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72" name="Freeform 352"/>
            <p:cNvSpPr>
              <a:spLocks/>
            </p:cNvSpPr>
            <p:nvPr/>
          </p:nvSpPr>
          <p:spPr bwMode="auto">
            <a:xfrm>
              <a:off x="1048865" y="2584846"/>
              <a:ext cx="138541" cy="41103"/>
            </a:xfrm>
            <a:custGeom>
              <a:avLst/>
              <a:gdLst>
                <a:gd name="T0" fmla="*/ 0 w 82"/>
                <a:gd name="T1" fmla="*/ 0 h 42"/>
                <a:gd name="T2" fmla="*/ 0 w 82"/>
                <a:gd name="T3" fmla="*/ 0 h 42"/>
                <a:gd name="T4" fmla="*/ 82 w 82"/>
                <a:gd name="T5" fmla="*/ 0 h 42"/>
                <a:gd name="T6" fmla="*/ 82 w 82"/>
                <a:gd name="T7" fmla="*/ 42 h 42"/>
                <a:gd name="T8" fmla="*/ 0 w 82"/>
                <a:gd name="T9" fmla="*/ 42 h 42"/>
                <a:gd name="T10" fmla="*/ 0 w 82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42">
                  <a:moveTo>
                    <a:pt x="0" y="0"/>
                  </a:moveTo>
                  <a:lnTo>
                    <a:pt x="0" y="0"/>
                  </a:lnTo>
                  <a:lnTo>
                    <a:pt x="82" y="0"/>
                  </a:lnTo>
                  <a:lnTo>
                    <a:pt x="82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/>
            </a:p>
          </p:txBody>
        </p:sp>
        <p:sp>
          <p:nvSpPr>
            <p:cNvPr id="473" name="Rectangle 80"/>
            <p:cNvSpPr>
              <a:spLocks noChangeArrowheads="1"/>
            </p:cNvSpPr>
            <p:nvPr/>
          </p:nvSpPr>
          <p:spPr bwMode="auto">
            <a:xfrm>
              <a:off x="1252528" y="2528501"/>
              <a:ext cx="37429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dirty="0" smtClean="0">
                  <a:cs typeface="Arial" panose="020B0604020202020204" pitchFamily="34" charset="0"/>
                </a:rPr>
                <a:t>WT-B6</a:t>
              </a:r>
              <a:endPara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74" name="Freeform 352"/>
            <p:cNvSpPr>
              <a:spLocks/>
            </p:cNvSpPr>
            <p:nvPr/>
          </p:nvSpPr>
          <p:spPr bwMode="auto">
            <a:xfrm>
              <a:off x="2895600" y="2584846"/>
              <a:ext cx="132905" cy="41103"/>
            </a:xfrm>
            <a:custGeom>
              <a:avLst/>
              <a:gdLst>
                <a:gd name="T0" fmla="*/ 0 w 82"/>
                <a:gd name="T1" fmla="*/ 0 h 42"/>
                <a:gd name="T2" fmla="*/ 0 w 82"/>
                <a:gd name="T3" fmla="*/ 0 h 42"/>
                <a:gd name="T4" fmla="*/ 82 w 82"/>
                <a:gd name="T5" fmla="*/ 0 h 42"/>
                <a:gd name="T6" fmla="*/ 82 w 82"/>
                <a:gd name="T7" fmla="*/ 42 h 42"/>
                <a:gd name="T8" fmla="*/ 0 w 82"/>
                <a:gd name="T9" fmla="*/ 42 h 42"/>
                <a:gd name="T10" fmla="*/ 0 w 82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42">
                  <a:moveTo>
                    <a:pt x="0" y="0"/>
                  </a:moveTo>
                  <a:lnTo>
                    <a:pt x="0" y="0"/>
                  </a:lnTo>
                  <a:lnTo>
                    <a:pt x="82" y="0"/>
                  </a:lnTo>
                  <a:lnTo>
                    <a:pt x="82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/>
            </a:p>
          </p:txBody>
        </p:sp>
        <p:sp>
          <p:nvSpPr>
            <p:cNvPr id="475" name="Rectangle 80"/>
            <p:cNvSpPr>
              <a:spLocks noChangeArrowheads="1"/>
            </p:cNvSpPr>
            <p:nvPr/>
          </p:nvSpPr>
          <p:spPr bwMode="auto">
            <a:xfrm>
              <a:off x="3075939" y="2528501"/>
              <a:ext cx="88646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900" dirty="0" err="1">
                  <a:solidFill>
                    <a:srgbClr val="000000"/>
                  </a:solidFill>
                </a:rPr>
                <a:t>LysM-Cre</a:t>
              </a:r>
              <a:r>
                <a:rPr lang="en-US" altLang="en-US" sz="900" dirty="0">
                  <a:solidFill>
                    <a:srgbClr val="000000"/>
                  </a:solidFill>
                </a:rPr>
                <a:t>/Stat3</a:t>
              </a:r>
              <a:r>
                <a:rPr lang="en-US" altLang="en-US" sz="900" baseline="30000" dirty="0">
                  <a:solidFill>
                    <a:srgbClr val="000000"/>
                  </a:solidFill>
                </a:rPr>
                <a:t>fl</a:t>
              </a:r>
              <a:r>
                <a:rPr lang="en-US" altLang="en-US" sz="900" baseline="30000" dirty="0" smtClean="0">
                  <a:solidFill>
                    <a:srgbClr val="000000"/>
                  </a:solidFill>
                </a:rPr>
                <a:t>/-</a:t>
              </a:r>
              <a:endParaRPr lang="en-US" altLang="en-US" sz="900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94747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6036</TotalTime>
  <Words>301</Words>
  <Application>Microsoft Office PowerPoint</Application>
  <PresentationFormat>On-screen Show (4:3)</PresentationFormat>
  <Paragraphs>217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University of Michigan Hospital and Health Systems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Tamaki, Hiroya</dc:creator>
  <cp:lastModifiedBy>mgrapa</cp:lastModifiedBy>
  <cp:revision>169</cp:revision>
  <cp:lastPrinted>2016-12-19T18:15:33Z</cp:lastPrinted>
  <dcterms:created xsi:type="dcterms:W3CDTF">2013-05-03T15:06:42Z</dcterms:created>
  <dcterms:modified xsi:type="dcterms:W3CDTF">2017-08-29T03:44:09Z</dcterms:modified>
</cp:coreProperties>
</file>