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5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גיליון3!$AK$3:$AK$23</c:f>
              <c:strCache>
                <c:ptCount val="21"/>
                <c:pt idx="0">
                  <c:v>Hungary</c:v>
                </c:pt>
                <c:pt idx="1">
                  <c:v>Slovakia</c:v>
                </c:pt>
                <c:pt idx="2">
                  <c:v>Poland</c:v>
                </c:pt>
                <c:pt idx="3">
                  <c:v>Czech Republic</c:v>
                </c:pt>
                <c:pt idx="4">
                  <c:v>Slovenia</c:v>
                </c:pt>
                <c:pt idx="5">
                  <c:v>Estonia</c:v>
                </c:pt>
                <c:pt idx="6">
                  <c:v>Spain</c:v>
                </c:pt>
                <c:pt idx="7">
                  <c:v>Netherlands</c:v>
                </c:pt>
                <c:pt idx="8">
                  <c:v>United Kingdom</c:v>
                </c:pt>
                <c:pt idx="9">
                  <c:v>Belgium</c:v>
                </c:pt>
                <c:pt idx="10">
                  <c:v>France</c:v>
                </c:pt>
                <c:pt idx="11">
                  <c:v>Portugal</c:v>
                </c:pt>
                <c:pt idx="12">
                  <c:v>Greece</c:v>
                </c:pt>
                <c:pt idx="13">
                  <c:v>Luxembourg</c:v>
                </c:pt>
                <c:pt idx="14">
                  <c:v>Austria</c:v>
                </c:pt>
                <c:pt idx="15">
                  <c:v>Israel</c:v>
                </c:pt>
                <c:pt idx="16">
                  <c:v>Sweden</c:v>
                </c:pt>
                <c:pt idx="17">
                  <c:v>Finland</c:v>
                </c:pt>
                <c:pt idx="18">
                  <c:v>Germany</c:v>
                </c:pt>
                <c:pt idx="19">
                  <c:v>Italy</c:v>
                </c:pt>
                <c:pt idx="20">
                  <c:v>Denemark</c:v>
                </c:pt>
              </c:strCache>
            </c:strRef>
          </c:cat>
          <c:val>
            <c:numRef>
              <c:f>גיליון3!$AL$3:$AL$23</c:f>
              <c:numCache>
                <c:formatCode>0</c:formatCode>
                <c:ptCount val="21"/>
                <c:pt idx="0">
                  <c:v>4896.4577656675747</c:v>
                </c:pt>
                <c:pt idx="1">
                  <c:v>6389.6457765667574</c:v>
                </c:pt>
                <c:pt idx="2">
                  <c:v>6649.8637602179833</c:v>
                </c:pt>
                <c:pt idx="3">
                  <c:v>7042.2343324250678</c:v>
                </c:pt>
                <c:pt idx="4">
                  <c:v>7228.8828337874656</c:v>
                </c:pt>
                <c:pt idx="5">
                  <c:v>7602.1798365122613</c:v>
                </c:pt>
                <c:pt idx="6">
                  <c:v>12835.149863760218</c:v>
                </c:pt>
                <c:pt idx="7">
                  <c:v>14247.956403269754</c:v>
                </c:pt>
                <c:pt idx="8">
                  <c:v>15061.307901907358</c:v>
                </c:pt>
                <c:pt idx="9">
                  <c:v>15566.757493188012</c:v>
                </c:pt>
                <c:pt idx="10">
                  <c:v>16389.645776566758</c:v>
                </c:pt>
                <c:pt idx="11">
                  <c:v>16391.00817438692</c:v>
                </c:pt>
                <c:pt idx="12">
                  <c:v>17098.092643051772</c:v>
                </c:pt>
                <c:pt idx="13">
                  <c:v>17188.010899182562</c:v>
                </c:pt>
                <c:pt idx="14">
                  <c:v>18429.155313351501</c:v>
                </c:pt>
                <c:pt idx="15">
                  <c:v>20385</c:v>
                </c:pt>
                <c:pt idx="16">
                  <c:v>20464.577656675749</c:v>
                </c:pt>
                <c:pt idx="17">
                  <c:v>21888.283378746593</c:v>
                </c:pt>
                <c:pt idx="18">
                  <c:v>26182.561307901909</c:v>
                </c:pt>
                <c:pt idx="19">
                  <c:v>26705.722070844688</c:v>
                </c:pt>
                <c:pt idx="20">
                  <c:v>34219.346049046326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665664"/>
        <c:axId val="85667200"/>
      </c:barChart>
      <c:catAx>
        <c:axId val="85665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667200"/>
        <c:crosses val="autoZero"/>
        <c:auto val="1"/>
        <c:lblAlgn val="ctr"/>
        <c:lblOffset val="100"/>
        <c:noMultiLvlLbl val="0"/>
      </c:catAx>
      <c:valAx>
        <c:axId val="85667200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spPr>
          <a:noFill/>
          <a:ln>
            <a:solidFill>
              <a:srgbClr val="5B9BD5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66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43632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62000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4994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48324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89780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00300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87916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9212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5769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7522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59956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DC5FC-8E97-4DC3-8221-C93A2D3C9845}" type="datetimeFigureOut">
              <a:rPr lang="he-IL" smtClean="0"/>
              <a:t>כ"ג/תמוז/תשע"ח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74CA5-6BAA-4948-AED7-015BF4B87D48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89218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תרשים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772613"/>
              </p:ext>
            </p:extLst>
          </p:nvPr>
        </p:nvGraphicFramePr>
        <p:xfrm>
          <a:off x="1561198" y="1242058"/>
          <a:ext cx="9020175" cy="41386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18919" y="271849"/>
            <a:ext cx="503331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0"/>
            <a:r>
              <a:rPr lang="en-US" dirty="0" smtClean="0"/>
              <a:t>Figure </a:t>
            </a:r>
            <a:r>
              <a:rPr lang="en-US" dirty="0" smtClean="0"/>
              <a:t>S1 </a:t>
            </a:r>
            <a:r>
              <a:rPr lang="en-US" dirty="0" smtClean="0"/>
              <a:t>– Original Version</a:t>
            </a:r>
            <a:endParaRPr lang="he-IL" dirty="0"/>
          </a:p>
        </p:txBody>
      </p:sp>
      <p:sp>
        <p:nvSpPr>
          <p:cNvPr id="2" name="TextBox 1"/>
          <p:cNvSpPr txBox="1"/>
          <p:nvPr/>
        </p:nvSpPr>
        <p:spPr>
          <a:xfrm>
            <a:off x="766120" y="5380672"/>
            <a:ext cx="1046617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mtClean="0"/>
              <a:t>Figure </a:t>
            </a:r>
            <a:r>
              <a:rPr lang="en-US" smtClean="0"/>
              <a:t>S1. </a:t>
            </a:r>
            <a:r>
              <a:rPr lang="en-US" dirty="0" smtClean="0"/>
              <a:t>Comparison </a:t>
            </a:r>
            <a:r>
              <a:rPr lang="en-US" dirty="0"/>
              <a:t>of direct </a:t>
            </a:r>
            <a:r>
              <a:rPr lang="en-US" dirty="0" smtClean="0"/>
              <a:t>costs </a:t>
            </a:r>
            <a:r>
              <a:rPr lang="en-US" dirty="0"/>
              <a:t>of hip injury in various countries. Data are presented in PPP exchange </a:t>
            </a:r>
            <a:r>
              <a:rPr lang="en-US" dirty="0" smtClean="0"/>
              <a:t>rates. </a:t>
            </a:r>
          </a:p>
          <a:p>
            <a:pPr algn="l" rtl="0"/>
            <a:r>
              <a:rPr lang="en-US" dirty="0" smtClean="0"/>
              <a:t>An alternate approach, without the discerning between tradeable and non-tradable components  was performed. This calculation resulted in similar trend. Namely, The direct costs in Israel were relatively high compared to the European countries .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1488225074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ערכת נושא Office</vt:lpstr>
      <vt:lpstr>PowerPoint Presentation</vt:lpstr>
    </vt:vector>
  </TitlesOfParts>
  <Company>Assuta Medical Centers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רועי ברנע</dc:creator>
  <cp:lastModifiedBy>Abella, Jerard Dave</cp:lastModifiedBy>
  <cp:revision>3</cp:revision>
  <dcterms:created xsi:type="dcterms:W3CDTF">2018-06-13T10:56:14Z</dcterms:created>
  <dcterms:modified xsi:type="dcterms:W3CDTF">2018-07-05T21:17:39Z</dcterms:modified>
</cp:coreProperties>
</file>