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38" r:id="rId2"/>
  </p:sldIdLst>
  <p:sldSz cx="7772400" cy="10058400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08080"/>
    <a:srgbClr val="D391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2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5938B-1811-4ACD-BA98-89658C2A923B}" type="datetimeFigureOut">
              <a:rPr lang="en-US" smtClean="0"/>
              <a:t>4/14/18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7113" y="1163638"/>
            <a:ext cx="2425700" cy="3140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8338"/>
            <a:ext cx="5616575" cy="3663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EA11D-BEE3-4422-A293-5F09A97D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04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EA11D-BEE3-4422-A293-5F09A97DA0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0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84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5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290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3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52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4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7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69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35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1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B46B0-5BE7-4905-A5F6-4447AD654F14}" type="datetimeFigureOut">
              <a:rPr lang="en-US" smtClean="0"/>
              <a:t>4/14/18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6BA49-FFB2-47C9-8FB8-B5A815AF4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4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657AE4-4C7D-2948-A5DB-D6F42AC15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069" y="838542"/>
            <a:ext cx="2578100" cy="2209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0855EAA-830D-5A4B-BE22-8EEA254924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919" y="722154"/>
            <a:ext cx="2641600" cy="3365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3790" y="329577"/>
            <a:ext cx="365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19881" y="285171"/>
            <a:ext cx="423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3790" y="4938606"/>
            <a:ext cx="69915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ea typeface="Arial" charset="0"/>
                <a:cs typeface="Arial" charset="0"/>
              </a:rPr>
              <a:t>Supplementary Figure 5. T cell-released soluble factors induce HSPC differentiation only after recognition of antigen-matched target cells. </a:t>
            </a:r>
            <a:r>
              <a:rPr lang="en-US" sz="1000" dirty="0">
                <a:ea typeface="Arial" charset="0"/>
                <a:cs typeface="Arial" charset="0"/>
              </a:rPr>
              <a:t>A). Bar graph of supernatant transfer experiment performed with HSPCs and conditioned media. Conditions are UnTx, with B16F10-Ova melanoma supernatants, with KR158B-luc-specific T cells+B16F10-Ova melanoma cells, or with KR158B-luc T cells+KR158B-luc -specific DCs. HSPCs significantly upregulated MHC II in the TC+DC antigen-matched group, while the antigen-mismatched KR158B-luc-specific T cells+B16F10-Ova melanoma cell group did not induce as much upregulation of MHC II on HSPCs. B). Supernatant transfer experiment with HSPCs in conditioned media. HSPCs differentiate into CD11c</a:t>
            </a:r>
            <a:r>
              <a:rPr lang="en-US" sz="1000" baseline="30000" dirty="0">
                <a:ea typeface="Arial" charset="0"/>
                <a:cs typeface="Arial" charset="0"/>
              </a:rPr>
              <a:t>+</a:t>
            </a:r>
            <a:r>
              <a:rPr lang="en-US" sz="1000" dirty="0">
                <a:ea typeface="Arial" charset="0"/>
                <a:cs typeface="Arial" charset="0"/>
              </a:rPr>
              <a:t>MHCII</a:t>
            </a:r>
            <a:r>
              <a:rPr lang="en-US" sz="1000" baseline="30000" dirty="0">
                <a:ea typeface="Arial" charset="0"/>
                <a:cs typeface="Arial" charset="0"/>
              </a:rPr>
              <a:t>+</a:t>
            </a:r>
            <a:r>
              <a:rPr lang="en-US" sz="1000" dirty="0">
                <a:ea typeface="Arial" charset="0"/>
                <a:cs typeface="Arial" charset="0"/>
              </a:rPr>
              <a:t>CD86</a:t>
            </a:r>
            <a:r>
              <a:rPr lang="en-US" sz="1000" baseline="30000" dirty="0">
                <a:ea typeface="Arial" charset="0"/>
                <a:cs typeface="Arial" charset="0"/>
              </a:rPr>
              <a:t>+</a:t>
            </a:r>
            <a:r>
              <a:rPr lang="en-US" sz="1000" dirty="0">
                <a:ea typeface="Arial" charset="0"/>
                <a:cs typeface="Arial" charset="0"/>
              </a:rPr>
              <a:t> cells when cultured in antigen-matched T cell+KR158B-luc condition. This graph demonstrates that T cell recognition of tumor cells can also drive HSPC differentiation into DCs in-vitro. Experiment performed twice. All data represent the mean +/-SD. *P&lt;.05, **P&lt;.01, ***P&lt;.001, by unpaired students </a:t>
            </a:r>
            <a:r>
              <a:rPr lang="en-US" sz="1000" i="1" dirty="0">
                <a:ea typeface="Arial" charset="0"/>
                <a:cs typeface="Arial" charset="0"/>
              </a:rPr>
              <a:t>t</a:t>
            </a:r>
            <a:r>
              <a:rPr lang="en-US" sz="1000" dirty="0">
                <a:ea typeface="Arial" charset="0"/>
                <a:cs typeface="Arial" charset="0"/>
              </a:rPr>
              <a:t> test for in-vitro studies (n=3).</a:t>
            </a:r>
            <a:endParaRPr lang="en-US" sz="1000" b="1" dirty="0">
              <a:ea typeface="Arial" charset="0"/>
              <a:cs typeface="Arial" charset="0"/>
            </a:endParaRPr>
          </a:p>
        </p:txBody>
      </p:sp>
      <p:grpSp>
        <p:nvGrpSpPr>
          <p:cNvPr id="306" name="Group 305"/>
          <p:cNvGrpSpPr>
            <a:grpSpLocks/>
          </p:cNvGrpSpPr>
          <p:nvPr/>
        </p:nvGrpSpPr>
        <p:grpSpPr bwMode="auto">
          <a:xfrm>
            <a:off x="3285008" y="2091412"/>
            <a:ext cx="594172" cy="327610"/>
            <a:chOff x="2182" y="1659"/>
            <a:chExt cx="1383" cy="1005"/>
          </a:xfrm>
        </p:grpSpPr>
        <p:sp>
          <p:nvSpPr>
            <p:cNvPr id="307" name="Freeform 545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08" name="Freeform 546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09" name="Oval 308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10" name="Freeform 54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11" name="Freeform 54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12" name="Freeform 550"/>
            <p:cNvSpPr>
              <a:spLocks/>
            </p:cNvSpPr>
            <p:nvPr/>
          </p:nvSpPr>
          <p:spPr bwMode="auto">
            <a:xfrm>
              <a:off x="2182" y="1856"/>
              <a:ext cx="293" cy="304"/>
            </a:xfrm>
            <a:custGeom>
              <a:avLst/>
              <a:gdLst>
                <a:gd name="T0" fmla="*/ 1838 w 117"/>
                <a:gd name="T1" fmla="*/ 683 h 114"/>
                <a:gd name="T2" fmla="*/ 471 w 117"/>
                <a:gd name="T3" fmla="*/ 2163 h 114"/>
                <a:gd name="T4" fmla="*/ 1022 w 117"/>
                <a:gd name="T5" fmla="*/ 0 h 114"/>
                <a:gd name="T6" fmla="*/ 1838 w 117"/>
                <a:gd name="T7" fmla="*/ 683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14">
                  <a:moveTo>
                    <a:pt x="117" y="36"/>
                  </a:moveTo>
                  <a:cubicBezTo>
                    <a:pt x="67" y="55"/>
                    <a:pt x="37" y="93"/>
                    <a:pt x="30" y="114"/>
                  </a:cubicBezTo>
                  <a:cubicBezTo>
                    <a:pt x="0" y="69"/>
                    <a:pt x="36" y="26"/>
                    <a:pt x="65" y="0"/>
                  </a:cubicBezTo>
                  <a:cubicBezTo>
                    <a:pt x="58" y="20"/>
                    <a:pt x="47" y="52"/>
                    <a:pt x="117" y="3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13" name="Freeform 551"/>
            <p:cNvSpPr>
              <a:spLocks/>
            </p:cNvSpPr>
            <p:nvPr/>
          </p:nvSpPr>
          <p:spPr bwMode="auto">
            <a:xfrm>
              <a:off x="3450" y="2019"/>
              <a:ext cx="77" cy="136"/>
            </a:xfrm>
            <a:custGeom>
              <a:avLst/>
              <a:gdLst>
                <a:gd name="T0" fmla="*/ 0 w 31"/>
                <a:gd name="T1" fmla="*/ 363 h 51"/>
                <a:gd name="T2" fmla="*/ 291 w 31"/>
                <a:gd name="T3" fmla="*/ 968 h 51"/>
                <a:gd name="T4" fmla="*/ 432 w 31"/>
                <a:gd name="T5" fmla="*/ 0 h 51"/>
                <a:gd name="T6" fmla="*/ 353 w 31"/>
                <a:gd name="T7" fmla="*/ 307 h 51"/>
                <a:gd name="T8" fmla="*/ 124 w 31"/>
                <a:gd name="T9" fmla="*/ 39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51">
                  <a:moveTo>
                    <a:pt x="0" y="19"/>
                  </a:moveTo>
                  <a:cubicBezTo>
                    <a:pt x="11" y="25"/>
                    <a:pt x="16" y="40"/>
                    <a:pt x="19" y="51"/>
                  </a:cubicBezTo>
                  <a:cubicBezTo>
                    <a:pt x="30" y="49"/>
                    <a:pt x="31" y="7"/>
                    <a:pt x="28" y="0"/>
                  </a:cubicBezTo>
                  <a:cubicBezTo>
                    <a:pt x="28" y="6"/>
                    <a:pt x="25" y="10"/>
                    <a:pt x="23" y="16"/>
                  </a:cubicBezTo>
                  <a:cubicBezTo>
                    <a:pt x="19" y="26"/>
                    <a:pt x="17" y="21"/>
                    <a:pt x="8" y="21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14" name="Freeform 552"/>
            <p:cNvSpPr>
              <a:spLocks/>
            </p:cNvSpPr>
            <p:nvPr/>
          </p:nvSpPr>
          <p:spPr bwMode="auto">
            <a:xfrm>
              <a:off x="2337" y="2323"/>
              <a:ext cx="58" cy="200"/>
            </a:xfrm>
            <a:custGeom>
              <a:avLst/>
              <a:gdLst>
                <a:gd name="T0" fmla="*/ 0 w 23"/>
                <a:gd name="T1" fmla="*/ 1160 h 75"/>
                <a:gd name="T2" fmla="*/ 368 w 23"/>
                <a:gd name="T3" fmla="*/ 1421 h 75"/>
                <a:gd name="T4" fmla="*/ 368 w 23"/>
                <a:gd name="T5" fmla="*/ 264 h 75"/>
                <a:gd name="T6" fmla="*/ 0 w 23"/>
                <a:gd name="T7" fmla="*/ 0 h 75"/>
                <a:gd name="T8" fmla="*/ 0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0" y="61"/>
                  </a:moveTo>
                  <a:cubicBezTo>
                    <a:pt x="7" y="66"/>
                    <a:pt x="15" y="70"/>
                    <a:pt x="23" y="7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5" y="10"/>
                    <a:pt x="7" y="5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15" name="Freeform 553"/>
            <p:cNvSpPr>
              <a:spLocks/>
            </p:cNvSpPr>
            <p:nvPr/>
          </p:nvSpPr>
          <p:spPr bwMode="auto">
            <a:xfrm>
              <a:off x="2425" y="2373"/>
              <a:ext cx="40" cy="187"/>
            </a:xfrm>
            <a:custGeom>
              <a:avLst/>
              <a:gdLst>
                <a:gd name="T0" fmla="*/ 0 w 16"/>
                <a:gd name="T1" fmla="*/ 1199 h 70"/>
                <a:gd name="T2" fmla="*/ 250 w 16"/>
                <a:gd name="T3" fmla="*/ 1336 h 70"/>
                <a:gd name="T4" fmla="*/ 250 w 16"/>
                <a:gd name="T5" fmla="*/ 150 h 70"/>
                <a:gd name="T6" fmla="*/ 0 w 16"/>
                <a:gd name="T7" fmla="*/ 0 h 70"/>
                <a:gd name="T8" fmla="*/ 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0" y="63"/>
                  </a:moveTo>
                  <a:cubicBezTo>
                    <a:pt x="5" y="65"/>
                    <a:pt x="11" y="68"/>
                    <a:pt x="16" y="7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5"/>
                    <a:pt x="5" y="3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16" name="Freeform 554"/>
            <p:cNvSpPr>
              <a:spLocks/>
            </p:cNvSpPr>
            <p:nvPr/>
          </p:nvSpPr>
          <p:spPr bwMode="auto">
            <a:xfrm>
              <a:off x="2265" y="2251"/>
              <a:ext cx="25" cy="200"/>
            </a:xfrm>
            <a:custGeom>
              <a:avLst/>
              <a:gdLst>
                <a:gd name="T0" fmla="*/ 0 w 10"/>
                <a:gd name="T1" fmla="*/ 1229 h 75"/>
                <a:gd name="T2" fmla="*/ 158 w 10"/>
                <a:gd name="T3" fmla="*/ 1421 h 75"/>
                <a:gd name="T4" fmla="*/ 158 w 10"/>
                <a:gd name="T5" fmla="*/ 192 h 75"/>
                <a:gd name="T6" fmla="*/ 0 w 10"/>
                <a:gd name="T7" fmla="*/ 0 h 75"/>
                <a:gd name="T8" fmla="*/ 0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0" y="65"/>
                  </a:moveTo>
                  <a:cubicBezTo>
                    <a:pt x="3" y="68"/>
                    <a:pt x="6" y="72"/>
                    <a:pt x="10" y="7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" y="7"/>
                    <a:pt x="3" y="3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17" name="Freeform 555"/>
            <p:cNvSpPr>
              <a:spLocks/>
            </p:cNvSpPr>
            <p:nvPr/>
          </p:nvSpPr>
          <p:spPr bwMode="auto">
            <a:xfrm>
              <a:off x="2400" y="2357"/>
              <a:ext cx="10" cy="182"/>
            </a:xfrm>
            <a:custGeom>
              <a:avLst/>
              <a:gdLst>
                <a:gd name="T0" fmla="*/ 0 w 4"/>
                <a:gd name="T1" fmla="*/ 1269 h 68"/>
                <a:gd name="T2" fmla="*/ 63 w 4"/>
                <a:gd name="T3" fmla="*/ 1303 h 68"/>
                <a:gd name="T4" fmla="*/ 63 w 4"/>
                <a:gd name="T5" fmla="*/ 35 h 68"/>
                <a:gd name="T6" fmla="*/ 0 w 4"/>
                <a:gd name="T7" fmla="*/ 0 h 68"/>
                <a:gd name="T8" fmla="*/ 0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0" y="66"/>
                  </a:moveTo>
                  <a:cubicBezTo>
                    <a:pt x="1" y="66"/>
                    <a:pt x="3" y="67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18" name="Freeform 556"/>
            <p:cNvSpPr>
              <a:spLocks/>
            </p:cNvSpPr>
            <p:nvPr/>
          </p:nvSpPr>
          <p:spPr bwMode="auto">
            <a:xfrm>
              <a:off x="3360" y="2323"/>
              <a:ext cx="57" cy="200"/>
            </a:xfrm>
            <a:custGeom>
              <a:avLst/>
              <a:gdLst>
                <a:gd name="T0" fmla="*/ 349 w 23"/>
                <a:gd name="T1" fmla="*/ 1160 h 75"/>
                <a:gd name="T2" fmla="*/ 0 w 23"/>
                <a:gd name="T3" fmla="*/ 1421 h 75"/>
                <a:gd name="T4" fmla="*/ 0 w 23"/>
                <a:gd name="T5" fmla="*/ 264 h 75"/>
                <a:gd name="T6" fmla="*/ 349 w 23"/>
                <a:gd name="T7" fmla="*/ 0 h 75"/>
                <a:gd name="T8" fmla="*/ 349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23" y="61"/>
                  </a:moveTo>
                  <a:cubicBezTo>
                    <a:pt x="16" y="66"/>
                    <a:pt x="8" y="70"/>
                    <a:pt x="0" y="7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6" y="5"/>
                    <a:pt x="23" y="0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19" name="Freeform 557"/>
            <p:cNvSpPr>
              <a:spLocks/>
            </p:cNvSpPr>
            <p:nvPr/>
          </p:nvSpPr>
          <p:spPr bwMode="auto">
            <a:xfrm>
              <a:off x="3290" y="2373"/>
              <a:ext cx="40" cy="187"/>
            </a:xfrm>
            <a:custGeom>
              <a:avLst/>
              <a:gdLst>
                <a:gd name="T0" fmla="*/ 250 w 16"/>
                <a:gd name="T1" fmla="*/ 1199 h 70"/>
                <a:gd name="T2" fmla="*/ 0 w 16"/>
                <a:gd name="T3" fmla="*/ 1336 h 70"/>
                <a:gd name="T4" fmla="*/ 0 w 16"/>
                <a:gd name="T5" fmla="*/ 150 h 70"/>
                <a:gd name="T6" fmla="*/ 250 w 16"/>
                <a:gd name="T7" fmla="*/ 0 h 70"/>
                <a:gd name="T8" fmla="*/ 25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16" y="63"/>
                  </a:moveTo>
                  <a:cubicBezTo>
                    <a:pt x="11" y="65"/>
                    <a:pt x="5" y="68"/>
                    <a:pt x="0" y="7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5"/>
                    <a:pt x="11" y="3"/>
                    <a:pt x="16" y="0"/>
                  </a:cubicBezTo>
                  <a:lnTo>
                    <a:pt x="1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20" name="Freeform 558"/>
            <p:cNvSpPr>
              <a:spLocks/>
            </p:cNvSpPr>
            <p:nvPr/>
          </p:nvSpPr>
          <p:spPr bwMode="auto">
            <a:xfrm>
              <a:off x="3465" y="2251"/>
              <a:ext cx="25" cy="200"/>
            </a:xfrm>
            <a:custGeom>
              <a:avLst/>
              <a:gdLst>
                <a:gd name="T0" fmla="*/ 158 w 10"/>
                <a:gd name="T1" fmla="*/ 1229 h 75"/>
                <a:gd name="T2" fmla="*/ 0 w 10"/>
                <a:gd name="T3" fmla="*/ 1421 h 75"/>
                <a:gd name="T4" fmla="*/ 0 w 10"/>
                <a:gd name="T5" fmla="*/ 192 h 75"/>
                <a:gd name="T6" fmla="*/ 158 w 10"/>
                <a:gd name="T7" fmla="*/ 0 h 75"/>
                <a:gd name="T8" fmla="*/ 158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10" y="65"/>
                  </a:moveTo>
                  <a:cubicBezTo>
                    <a:pt x="7" y="68"/>
                    <a:pt x="4" y="72"/>
                    <a:pt x="0" y="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7"/>
                    <a:pt x="7" y="3"/>
                    <a:pt x="10" y="0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21" name="Freeform 559"/>
            <p:cNvSpPr>
              <a:spLocks/>
            </p:cNvSpPr>
            <p:nvPr/>
          </p:nvSpPr>
          <p:spPr bwMode="auto">
            <a:xfrm>
              <a:off x="3345" y="2357"/>
              <a:ext cx="10" cy="182"/>
            </a:xfrm>
            <a:custGeom>
              <a:avLst/>
              <a:gdLst>
                <a:gd name="T0" fmla="*/ 63 w 4"/>
                <a:gd name="T1" fmla="*/ 1269 h 68"/>
                <a:gd name="T2" fmla="*/ 0 w 4"/>
                <a:gd name="T3" fmla="*/ 1303 h 68"/>
                <a:gd name="T4" fmla="*/ 0 w 4"/>
                <a:gd name="T5" fmla="*/ 35 h 68"/>
                <a:gd name="T6" fmla="*/ 63 w 4"/>
                <a:gd name="T7" fmla="*/ 0 h 68"/>
                <a:gd name="T8" fmla="*/ 63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4" y="66"/>
                  </a:moveTo>
                  <a:cubicBezTo>
                    <a:pt x="3" y="66"/>
                    <a:pt x="1" y="67"/>
                    <a:pt x="0" y="6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22" name="Freeform 560"/>
            <p:cNvSpPr>
              <a:spLocks/>
            </p:cNvSpPr>
            <p:nvPr/>
          </p:nvSpPr>
          <p:spPr bwMode="auto">
            <a:xfrm>
              <a:off x="2570" y="2427"/>
              <a:ext cx="117" cy="202"/>
            </a:xfrm>
            <a:custGeom>
              <a:avLst/>
              <a:gdLst>
                <a:gd name="T0" fmla="*/ 0 w 47"/>
                <a:gd name="T1" fmla="*/ 1223 h 76"/>
                <a:gd name="T2" fmla="*/ 724 w 47"/>
                <a:gd name="T3" fmla="*/ 1427 h 76"/>
                <a:gd name="T4" fmla="*/ 724 w 47"/>
                <a:gd name="T5" fmla="*/ 205 h 76"/>
                <a:gd name="T6" fmla="*/ 0 w 47"/>
                <a:gd name="T7" fmla="*/ 0 h 76"/>
                <a:gd name="T8" fmla="*/ 0 w 47"/>
                <a:gd name="T9" fmla="*/ 122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76">
                  <a:moveTo>
                    <a:pt x="0" y="65"/>
                  </a:moveTo>
                  <a:cubicBezTo>
                    <a:pt x="13" y="73"/>
                    <a:pt x="34" y="75"/>
                    <a:pt x="47" y="7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9"/>
                    <a:pt x="13" y="5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23" name="Freeform 561"/>
            <p:cNvSpPr>
              <a:spLocks/>
            </p:cNvSpPr>
            <p:nvPr/>
          </p:nvSpPr>
          <p:spPr bwMode="auto">
            <a:xfrm>
              <a:off x="2712" y="2459"/>
              <a:ext cx="33" cy="178"/>
            </a:xfrm>
            <a:custGeom>
              <a:avLst/>
              <a:gdLst>
                <a:gd name="T0" fmla="*/ 0 w 13"/>
                <a:gd name="T1" fmla="*/ 1235 h 67"/>
                <a:gd name="T2" fmla="*/ 213 w 13"/>
                <a:gd name="T3" fmla="*/ 1257 h 67"/>
                <a:gd name="T4" fmla="*/ 213 w 13"/>
                <a:gd name="T5" fmla="*/ 21 h 67"/>
                <a:gd name="T6" fmla="*/ 0 w 13"/>
                <a:gd name="T7" fmla="*/ 0 h 67"/>
                <a:gd name="T8" fmla="*/ 0 w 13"/>
                <a:gd name="T9" fmla="*/ 123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67">
                  <a:moveTo>
                    <a:pt x="0" y="66"/>
                  </a:moveTo>
                  <a:cubicBezTo>
                    <a:pt x="4" y="66"/>
                    <a:pt x="9" y="67"/>
                    <a:pt x="13" y="6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1"/>
                    <a:pt x="4" y="0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24" name="Freeform 562"/>
            <p:cNvSpPr>
              <a:spLocks/>
            </p:cNvSpPr>
            <p:nvPr/>
          </p:nvSpPr>
          <p:spPr bwMode="auto">
            <a:xfrm>
              <a:off x="2627" y="2445"/>
              <a:ext cx="28" cy="182"/>
            </a:xfrm>
            <a:custGeom>
              <a:avLst/>
              <a:gdLst>
                <a:gd name="T0" fmla="*/ 0 w 11"/>
                <a:gd name="T1" fmla="*/ 1269 h 68"/>
                <a:gd name="T2" fmla="*/ 181 w 11"/>
                <a:gd name="T3" fmla="*/ 1303 h 68"/>
                <a:gd name="T4" fmla="*/ 181 w 11"/>
                <a:gd name="T5" fmla="*/ 35 h 68"/>
                <a:gd name="T6" fmla="*/ 0 w 11"/>
                <a:gd name="T7" fmla="*/ 0 h 68"/>
                <a:gd name="T8" fmla="*/ 0 w 11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8">
                  <a:moveTo>
                    <a:pt x="0" y="66"/>
                  </a:moveTo>
                  <a:cubicBezTo>
                    <a:pt x="4" y="67"/>
                    <a:pt x="8" y="67"/>
                    <a:pt x="11" y="6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"/>
                    <a:pt x="4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25" name="Freeform 563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26" name="Freeform 564"/>
            <p:cNvSpPr>
              <a:spLocks/>
            </p:cNvSpPr>
            <p:nvPr/>
          </p:nvSpPr>
          <p:spPr bwMode="auto">
            <a:xfrm>
              <a:off x="2345" y="2469"/>
              <a:ext cx="960" cy="150"/>
            </a:xfrm>
            <a:custGeom>
              <a:avLst/>
              <a:gdLst>
                <a:gd name="T0" fmla="*/ 6000 w 384"/>
                <a:gd name="T1" fmla="*/ 458 h 56"/>
                <a:gd name="T2" fmla="*/ 3345 w 384"/>
                <a:gd name="T3" fmla="*/ 1077 h 56"/>
                <a:gd name="T4" fmla="*/ 0 w 38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4" h="56">
                  <a:moveTo>
                    <a:pt x="384" y="24"/>
                  </a:moveTo>
                  <a:cubicBezTo>
                    <a:pt x="338" y="44"/>
                    <a:pt x="278" y="56"/>
                    <a:pt x="214" y="56"/>
                  </a:cubicBezTo>
                  <a:cubicBezTo>
                    <a:pt x="127" y="56"/>
                    <a:pt x="50" y="3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27" name="Oval 326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28" name="Freeform 566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29" name="Freeform 567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30" name="Freeform 56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31" name="Freeform 56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32" name="Freeform 570"/>
            <p:cNvSpPr>
              <a:spLocks/>
            </p:cNvSpPr>
            <p:nvPr/>
          </p:nvSpPr>
          <p:spPr bwMode="auto">
            <a:xfrm>
              <a:off x="2295" y="1896"/>
              <a:ext cx="770" cy="293"/>
            </a:xfrm>
            <a:custGeom>
              <a:avLst/>
              <a:gdLst>
                <a:gd name="T0" fmla="*/ 0 w 308"/>
                <a:gd name="T1" fmla="*/ 2078 h 110"/>
                <a:gd name="T2" fmla="*/ 3613 w 308"/>
                <a:gd name="T3" fmla="*/ 21 h 110"/>
                <a:gd name="T4" fmla="*/ 4813 w 308"/>
                <a:gd name="T5" fmla="*/ 170 h 110"/>
                <a:gd name="T6" fmla="*/ 0 w 308"/>
                <a:gd name="T7" fmla="*/ 2078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8" h="110">
                  <a:moveTo>
                    <a:pt x="0" y="110"/>
                  </a:moveTo>
                  <a:cubicBezTo>
                    <a:pt x="14" y="48"/>
                    <a:pt x="120" y="1"/>
                    <a:pt x="231" y="1"/>
                  </a:cubicBezTo>
                  <a:cubicBezTo>
                    <a:pt x="257" y="1"/>
                    <a:pt x="283" y="4"/>
                    <a:pt x="308" y="9"/>
                  </a:cubicBezTo>
                  <a:cubicBezTo>
                    <a:pt x="254" y="0"/>
                    <a:pt x="49" y="7"/>
                    <a:pt x="0" y="11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33" name="Oval 332"/>
            <p:cNvSpPr>
              <a:spLocks noChangeArrowheads="1"/>
            </p:cNvSpPr>
            <p:nvPr/>
          </p:nvSpPr>
          <p:spPr bwMode="auto">
            <a:xfrm>
              <a:off x="2890" y="1893"/>
              <a:ext cx="35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34" name="Oval 333"/>
            <p:cNvSpPr>
              <a:spLocks noChangeArrowheads="1"/>
            </p:cNvSpPr>
            <p:nvPr/>
          </p:nvSpPr>
          <p:spPr bwMode="auto">
            <a:xfrm>
              <a:off x="2935" y="1904"/>
              <a:ext cx="22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35" name="Oval 334"/>
            <p:cNvSpPr>
              <a:spLocks noChangeArrowheads="1"/>
            </p:cNvSpPr>
            <p:nvPr/>
          </p:nvSpPr>
          <p:spPr bwMode="auto">
            <a:xfrm>
              <a:off x="2860" y="1904"/>
              <a:ext cx="25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36" name="Freeform 574"/>
            <p:cNvSpPr>
              <a:spLocks/>
            </p:cNvSpPr>
            <p:nvPr/>
          </p:nvSpPr>
          <p:spPr bwMode="auto">
            <a:xfrm>
              <a:off x="2842" y="2187"/>
              <a:ext cx="630" cy="218"/>
            </a:xfrm>
            <a:custGeom>
              <a:avLst/>
              <a:gdLst>
                <a:gd name="T0" fmla="*/ 0 w 252"/>
                <a:gd name="T1" fmla="*/ 1542 h 82"/>
                <a:gd name="T2" fmla="*/ 3938 w 252"/>
                <a:gd name="T3" fmla="*/ 0 h 82"/>
                <a:gd name="T4" fmla="*/ 0 w 252"/>
                <a:gd name="T5" fmla="*/ 1542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2" h="82">
                  <a:moveTo>
                    <a:pt x="0" y="82"/>
                  </a:moveTo>
                  <a:cubicBezTo>
                    <a:pt x="57" y="82"/>
                    <a:pt x="193" y="71"/>
                    <a:pt x="252" y="0"/>
                  </a:cubicBezTo>
                  <a:cubicBezTo>
                    <a:pt x="232" y="15"/>
                    <a:pt x="140" y="68"/>
                    <a:pt x="0" y="8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</p:grpSp>
      <p:grpSp>
        <p:nvGrpSpPr>
          <p:cNvPr id="337" name="Group 336"/>
          <p:cNvGrpSpPr>
            <a:grpSpLocks/>
          </p:cNvGrpSpPr>
          <p:nvPr/>
        </p:nvGrpSpPr>
        <p:grpSpPr bwMode="auto">
          <a:xfrm>
            <a:off x="3285008" y="1739593"/>
            <a:ext cx="594172" cy="327610"/>
            <a:chOff x="2182" y="1659"/>
            <a:chExt cx="1383" cy="1005"/>
          </a:xfrm>
        </p:grpSpPr>
        <p:sp>
          <p:nvSpPr>
            <p:cNvPr id="338" name="Freeform 545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39" name="Freeform 546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40" name="Oval 339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41" name="Freeform 54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42" name="Freeform 54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43" name="Freeform 550"/>
            <p:cNvSpPr>
              <a:spLocks/>
            </p:cNvSpPr>
            <p:nvPr/>
          </p:nvSpPr>
          <p:spPr bwMode="auto">
            <a:xfrm>
              <a:off x="2182" y="1856"/>
              <a:ext cx="293" cy="304"/>
            </a:xfrm>
            <a:custGeom>
              <a:avLst/>
              <a:gdLst>
                <a:gd name="T0" fmla="*/ 1838 w 117"/>
                <a:gd name="T1" fmla="*/ 683 h 114"/>
                <a:gd name="T2" fmla="*/ 471 w 117"/>
                <a:gd name="T3" fmla="*/ 2163 h 114"/>
                <a:gd name="T4" fmla="*/ 1022 w 117"/>
                <a:gd name="T5" fmla="*/ 0 h 114"/>
                <a:gd name="T6" fmla="*/ 1838 w 117"/>
                <a:gd name="T7" fmla="*/ 683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14">
                  <a:moveTo>
                    <a:pt x="117" y="36"/>
                  </a:moveTo>
                  <a:cubicBezTo>
                    <a:pt x="67" y="55"/>
                    <a:pt x="37" y="93"/>
                    <a:pt x="30" y="114"/>
                  </a:cubicBezTo>
                  <a:cubicBezTo>
                    <a:pt x="0" y="69"/>
                    <a:pt x="36" y="26"/>
                    <a:pt x="65" y="0"/>
                  </a:cubicBezTo>
                  <a:cubicBezTo>
                    <a:pt x="58" y="20"/>
                    <a:pt x="47" y="52"/>
                    <a:pt x="117" y="3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44" name="Freeform 551"/>
            <p:cNvSpPr>
              <a:spLocks/>
            </p:cNvSpPr>
            <p:nvPr/>
          </p:nvSpPr>
          <p:spPr bwMode="auto">
            <a:xfrm>
              <a:off x="3450" y="2019"/>
              <a:ext cx="77" cy="136"/>
            </a:xfrm>
            <a:custGeom>
              <a:avLst/>
              <a:gdLst>
                <a:gd name="T0" fmla="*/ 0 w 31"/>
                <a:gd name="T1" fmla="*/ 363 h 51"/>
                <a:gd name="T2" fmla="*/ 291 w 31"/>
                <a:gd name="T3" fmla="*/ 968 h 51"/>
                <a:gd name="T4" fmla="*/ 432 w 31"/>
                <a:gd name="T5" fmla="*/ 0 h 51"/>
                <a:gd name="T6" fmla="*/ 353 w 31"/>
                <a:gd name="T7" fmla="*/ 307 h 51"/>
                <a:gd name="T8" fmla="*/ 124 w 31"/>
                <a:gd name="T9" fmla="*/ 39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51">
                  <a:moveTo>
                    <a:pt x="0" y="19"/>
                  </a:moveTo>
                  <a:cubicBezTo>
                    <a:pt x="11" y="25"/>
                    <a:pt x="16" y="40"/>
                    <a:pt x="19" y="51"/>
                  </a:cubicBezTo>
                  <a:cubicBezTo>
                    <a:pt x="30" y="49"/>
                    <a:pt x="31" y="7"/>
                    <a:pt x="28" y="0"/>
                  </a:cubicBezTo>
                  <a:cubicBezTo>
                    <a:pt x="28" y="6"/>
                    <a:pt x="25" y="10"/>
                    <a:pt x="23" y="16"/>
                  </a:cubicBezTo>
                  <a:cubicBezTo>
                    <a:pt x="19" y="26"/>
                    <a:pt x="17" y="21"/>
                    <a:pt x="8" y="21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45" name="Freeform 552"/>
            <p:cNvSpPr>
              <a:spLocks/>
            </p:cNvSpPr>
            <p:nvPr/>
          </p:nvSpPr>
          <p:spPr bwMode="auto">
            <a:xfrm>
              <a:off x="2337" y="2323"/>
              <a:ext cx="58" cy="200"/>
            </a:xfrm>
            <a:custGeom>
              <a:avLst/>
              <a:gdLst>
                <a:gd name="T0" fmla="*/ 0 w 23"/>
                <a:gd name="T1" fmla="*/ 1160 h 75"/>
                <a:gd name="T2" fmla="*/ 368 w 23"/>
                <a:gd name="T3" fmla="*/ 1421 h 75"/>
                <a:gd name="T4" fmla="*/ 368 w 23"/>
                <a:gd name="T5" fmla="*/ 264 h 75"/>
                <a:gd name="T6" fmla="*/ 0 w 23"/>
                <a:gd name="T7" fmla="*/ 0 h 75"/>
                <a:gd name="T8" fmla="*/ 0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0" y="61"/>
                  </a:moveTo>
                  <a:cubicBezTo>
                    <a:pt x="7" y="66"/>
                    <a:pt x="15" y="70"/>
                    <a:pt x="23" y="7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5" y="10"/>
                    <a:pt x="7" y="5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46" name="Freeform 553"/>
            <p:cNvSpPr>
              <a:spLocks/>
            </p:cNvSpPr>
            <p:nvPr/>
          </p:nvSpPr>
          <p:spPr bwMode="auto">
            <a:xfrm>
              <a:off x="2425" y="2373"/>
              <a:ext cx="40" cy="187"/>
            </a:xfrm>
            <a:custGeom>
              <a:avLst/>
              <a:gdLst>
                <a:gd name="T0" fmla="*/ 0 w 16"/>
                <a:gd name="T1" fmla="*/ 1199 h 70"/>
                <a:gd name="T2" fmla="*/ 250 w 16"/>
                <a:gd name="T3" fmla="*/ 1336 h 70"/>
                <a:gd name="T4" fmla="*/ 250 w 16"/>
                <a:gd name="T5" fmla="*/ 150 h 70"/>
                <a:gd name="T6" fmla="*/ 0 w 16"/>
                <a:gd name="T7" fmla="*/ 0 h 70"/>
                <a:gd name="T8" fmla="*/ 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0" y="63"/>
                  </a:moveTo>
                  <a:cubicBezTo>
                    <a:pt x="5" y="65"/>
                    <a:pt x="11" y="68"/>
                    <a:pt x="16" y="7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5"/>
                    <a:pt x="5" y="3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47" name="Freeform 554"/>
            <p:cNvSpPr>
              <a:spLocks/>
            </p:cNvSpPr>
            <p:nvPr/>
          </p:nvSpPr>
          <p:spPr bwMode="auto">
            <a:xfrm>
              <a:off x="2265" y="2251"/>
              <a:ext cx="25" cy="200"/>
            </a:xfrm>
            <a:custGeom>
              <a:avLst/>
              <a:gdLst>
                <a:gd name="T0" fmla="*/ 0 w 10"/>
                <a:gd name="T1" fmla="*/ 1229 h 75"/>
                <a:gd name="T2" fmla="*/ 158 w 10"/>
                <a:gd name="T3" fmla="*/ 1421 h 75"/>
                <a:gd name="T4" fmla="*/ 158 w 10"/>
                <a:gd name="T5" fmla="*/ 192 h 75"/>
                <a:gd name="T6" fmla="*/ 0 w 10"/>
                <a:gd name="T7" fmla="*/ 0 h 75"/>
                <a:gd name="T8" fmla="*/ 0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0" y="65"/>
                  </a:moveTo>
                  <a:cubicBezTo>
                    <a:pt x="3" y="68"/>
                    <a:pt x="6" y="72"/>
                    <a:pt x="10" y="7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" y="7"/>
                    <a:pt x="3" y="3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48" name="Freeform 555"/>
            <p:cNvSpPr>
              <a:spLocks/>
            </p:cNvSpPr>
            <p:nvPr/>
          </p:nvSpPr>
          <p:spPr bwMode="auto">
            <a:xfrm>
              <a:off x="2400" y="2357"/>
              <a:ext cx="10" cy="182"/>
            </a:xfrm>
            <a:custGeom>
              <a:avLst/>
              <a:gdLst>
                <a:gd name="T0" fmla="*/ 0 w 4"/>
                <a:gd name="T1" fmla="*/ 1269 h 68"/>
                <a:gd name="T2" fmla="*/ 63 w 4"/>
                <a:gd name="T3" fmla="*/ 1303 h 68"/>
                <a:gd name="T4" fmla="*/ 63 w 4"/>
                <a:gd name="T5" fmla="*/ 35 h 68"/>
                <a:gd name="T6" fmla="*/ 0 w 4"/>
                <a:gd name="T7" fmla="*/ 0 h 68"/>
                <a:gd name="T8" fmla="*/ 0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0" y="66"/>
                  </a:moveTo>
                  <a:cubicBezTo>
                    <a:pt x="1" y="66"/>
                    <a:pt x="3" y="67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49" name="Freeform 556"/>
            <p:cNvSpPr>
              <a:spLocks/>
            </p:cNvSpPr>
            <p:nvPr/>
          </p:nvSpPr>
          <p:spPr bwMode="auto">
            <a:xfrm>
              <a:off x="3360" y="2323"/>
              <a:ext cx="57" cy="200"/>
            </a:xfrm>
            <a:custGeom>
              <a:avLst/>
              <a:gdLst>
                <a:gd name="T0" fmla="*/ 349 w 23"/>
                <a:gd name="T1" fmla="*/ 1160 h 75"/>
                <a:gd name="T2" fmla="*/ 0 w 23"/>
                <a:gd name="T3" fmla="*/ 1421 h 75"/>
                <a:gd name="T4" fmla="*/ 0 w 23"/>
                <a:gd name="T5" fmla="*/ 264 h 75"/>
                <a:gd name="T6" fmla="*/ 349 w 23"/>
                <a:gd name="T7" fmla="*/ 0 h 75"/>
                <a:gd name="T8" fmla="*/ 349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23" y="61"/>
                  </a:moveTo>
                  <a:cubicBezTo>
                    <a:pt x="16" y="66"/>
                    <a:pt x="8" y="70"/>
                    <a:pt x="0" y="7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6" y="5"/>
                    <a:pt x="23" y="0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50" name="Freeform 557"/>
            <p:cNvSpPr>
              <a:spLocks/>
            </p:cNvSpPr>
            <p:nvPr/>
          </p:nvSpPr>
          <p:spPr bwMode="auto">
            <a:xfrm>
              <a:off x="3290" y="2373"/>
              <a:ext cx="40" cy="187"/>
            </a:xfrm>
            <a:custGeom>
              <a:avLst/>
              <a:gdLst>
                <a:gd name="T0" fmla="*/ 250 w 16"/>
                <a:gd name="T1" fmla="*/ 1199 h 70"/>
                <a:gd name="T2" fmla="*/ 0 w 16"/>
                <a:gd name="T3" fmla="*/ 1336 h 70"/>
                <a:gd name="T4" fmla="*/ 0 w 16"/>
                <a:gd name="T5" fmla="*/ 150 h 70"/>
                <a:gd name="T6" fmla="*/ 250 w 16"/>
                <a:gd name="T7" fmla="*/ 0 h 70"/>
                <a:gd name="T8" fmla="*/ 25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16" y="63"/>
                  </a:moveTo>
                  <a:cubicBezTo>
                    <a:pt x="11" y="65"/>
                    <a:pt x="5" y="68"/>
                    <a:pt x="0" y="7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5"/>
                    <a:pt x="11" y="3"/>
                    <a:pt x="16" y="0"/>
                  </a:cubicBezTo>
                  <a:lnTo>
                    <a:pt x="1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51" name="Freeform 558"/>
            <p:cNvSpPr>
              <a:spLocks/>
            </p:cNvSpPr>
            <p:nvPr/>
          </p:nvSpPr>
          <p:spPr bwMode="auto">
            <a:xfrm>
              <a:off x="3465" y="2251"/>
              <a:ext cx="25" cy="200"/>
            </a:xfrm>
            <a:custGeom>
              <a:avLst/>
              <a:gdLst>
                <a:gd name="T0" fmla="*/ 158 w 10"/>
                <a:gd name="T1" fmla="*/ 1229 h 75"/>
                <a:gd name="T2" fmla="*/ 0 w 10"/>
                <a:gd name="T3" fmla="*/ 1421 h 75"/>
                <a:gd name="T4" fmla="*/ 0 w 10"/>
                <a:gd name="T5" fmla="*/ 192 h 75"/>
                <a:gd name="T6" fmla="*/ 158 w 10"/>
                <a:gd name="T7" fmla="*/ 0 h 75"/>
                <a:gd name="T8" fmla="*/ 158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10" y="65"/>
                  </a:moveTo>
                  <a:cubicBezTo>
                    <a:pt x="7" y="68"/>
                    <a:pt x="4" y="72"/>
                    <a:pt x="0" y="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7"/>
                    <a:pt x="7" y="3"/>
                    <a:pt x="10" y="0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52" name="Freeform 559"/>
            <p:cNvSpPr>
              <a:spLocks/>
            </p:cNvSpPr>
            <p:nvPr/>
          </p:nvSpPr>
          <p:spPr bwMode="auto">
            <a:xfrm>
              <a:off x="3345" y="2357"/>
              <a:ext cx="10" cy="182"/>
            </a:xfrm>
            <a:custGeom>
              <a:avLst/>
              <a:gdLst>
                <a:gd name="T0" fmla="*/ 63 w 4"/>
                <a:gd name="T1" fmla="*/ 1269 h 68"/>
                <a:gd name="T2" fmla="*/ 0 w 4"/>
                <a:gd name="T3" fmla="*/ 1303 h 68"/>
                <a:gd name="T4" fmla="*/ 0 w 4"/>
                <a:gd name="T5" fmla="*/ 35 h 68"/>
                <a:gd name="T6" fmla="*/ 63 w 4"/>
                <a:gd name="T7" fmla="*/ 0 h 68"/>
                <a:gd name="T8" fmla="*/ 63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4" y="66"/>
                  </a:moveTo>
                  <a:cubicBezTo>
                    <a:pt x="3" y="66"/>
                    <a:pt x="1" y="67"/>
                    <a:pt x="0" y="6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53" name="Freeform 560"/>
            <p:cNvSpPr>
              <a:spLocks/>
            </p:cNvSpPr>
            <p:nvPr/>
          </p:nvSpPr>
          <p:spPr bwMode="auto">
            <a:xfrm>
              <a:off x="2570" y="2427"/>
              <a:ext cx="117" cy="202"/>
            </a:xfrm>
            <a:custGeom>
              <a:avLst/>
              <a:gdLst>
                <a:gd name="T0" fmla="*/ 0 w 47"/>
                <a:gd name="T1" fmla="*/ 1223 h 76"/>
                <a:gd name="T2" fmla="*/ 724 w 47"/>
                <a:gd name="T3" fmla="*/ 1427 h 76"/>
                <a:gd name="T4" fmla="*/ 724 w 47"/>
                <a:gd name="T5" fmla="*/ 205 h 76"/>
                <a:gd name="T6" fmla="*/ 0 w 47"/>
                <a:gd name="T7" fmla="*/ 0 h 76"/>
                <a:gd name="T8" fmla="*/ 0 w 47"/>
                <a:gd name="T9" fmla="*/ 122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76">
                  <a:moveTo>
                    <a:pt x="0" y="65"/>
                  </a:moveTo>
                  <a:cubicBezTo>
                    <a:pt x="13" y="73"/>
                    <a:pt x="34" y="75"/>
                    <a:pt x="47" y="7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9"/>
                    <a:pt x="13" y="5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54" name="Freeform 561"/>
            <p:cNvSpPr>
              <a:spLocks/>
            </p:cNvSpPr>
            <p:nvPr/>
          </p:nvSpPr>
          <p:spPr bwMode="auto">
            <a:xfrm>
              <a:off x="2712" y="2459"/>
              <a:ext cx="33" cy="178"/>
            </a:xfrm>
            <a:custGeom>
              <a:avLst/>
              <a:gdLst>
                <a:gd name="T0" fmla="*/ 0 w 13"/>
                <a:gd name="T1" fmla="*/ 1235 h 67"/>
                <a:gd name="T2" fmla="*/ 213 w 13"/>
                <a:gd name="T3" fmla="*/ 1257 h 67"/>
                <a:gd name="T4" fmla="*/ 213 w 13"/>
                <a:gd name="T5" fmla="*/ 21 h 67"/>
                <a:gd name="T6" fmla="*/ 0 w 13"/>
                <a:gd name="T7" fmla="*/ 0 h 67"/>
                <a:gd name="T8" fmla="*/ 0 w 13"/>
                <a:gd name="T9" fmla="*/ 123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67">
                  <a:moveTo>
                    <a:pt x="0" y="66"/>
                  </a:moveTo>
                  <a:cubicBezTo>
                    <a:pt x="4" y="66"/>
                    <a:pt x="9" y="67"/>
                    <a:pt x="13" y="6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1"/>
                    <a:pt x="4" y="0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55" name="Freeform 562"/>
            <p:cNvSpPr>
              <a:spLocks/>
            </p:cNvSpPr>
            <p:nvPr/>
          </p:nvSpPr>
          <p:spPr bwMode="auto">
            <a:xfrm>
              <a:off x="2627" y="2445"/>
              <a:ext cx="28" cy="182"/>
            </a:xfrm>
            <a:custGeom>
              <a:avLst/>
              <a:gdLst>
                <a:gd name="T0" fmla="*/ 0 w 11"/>
                <a:gd name="T1" fmla="*/ 1269 h 68"/>
                <a:gd name="T2" fmla="*/ 181 w 11"/>
                <a:gd name="T3" fmla="*/ 1303 h 68"/>
                <a:gd name="T4" fmla="*/ 181 w 11"/>
                <a:gd name="T5" fmla="*/ 35 h 68"/>
                <a:gd name="T6" fmla="*/ 0 w 11"/>
                <a:gd name="T7" fmla="*/ 0 h 68"/>
                <a:gd name="T8" fmla="*/ 0 w 11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8">
                  <a:moveTo>
                    <a:pt x="0" y="66"/>
                  </a:moveTo>
                  <a:cubicBezTo>
                    <a:pt x="4" y="67"/>
                    <a:pt x="8" y="67"/>
                    <a:pt x="11" y="6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"/>
                    <a:pt x="4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56" name="Freeform 563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57" name="Freeform 564"/>
            <p:cNvSpPr>
              <a:spLocks/>
            </p:cNvSpPr>
            <p:nvPr/>
          </p:nvSpPr>
          <p:spPr bwMode="auto">
            <a:xfrm>
              <a:off x="2345" y="2469"/>
              <a:ext cx="960" cy="150"/>
            </a:xfrm>
            <a:custGeom>
              <a:avLst/>
              <a:gdLst>
                <a:gd name="T0" fmla="*/ 6000 w 384"/>
                <a:gd name="T1" fmla="*/ 458 h 56"/>
                <a:gd name="T2" fmla="*/ 3345 w 384"/>
                <a:gd name="T3" fmla="*/ 1077 h 56"/>
                <a:gd name="T4" fmla="*/ 0 w 38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4" h="56">
                  <a:moveTo>
                    <a:pt x="384" y="24"/>
                  </a:moveTo>
                  <a:cubicBezTo>
                    <a:pt x="338" y="44"/>
                    <a:pt x="278" y="56"/>
                    <a:pt x="214" y="56"/>
                  </a:cubicBezTo>
                  <a:cubicBezTo>
                    <a:pt x="127" y="56"/>
                    <a:pt x="50" y="3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58" name="Oval 357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59" name="Freeform 566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60" name="Freeform 567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61" name="Freeform 56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62" name="Freeform 56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63" name="Freeform 570"/>
            <p:cNvSpPr>
              <a:spLocks/>
            </p:cNvSpPr>
            <p:nvPr/>
          </p:nvSpPr>
          <p:spPr bwMode="auto">
            <a:xfrm>
              <a:off x="2295" y="1896"/>
              <a:ext cx="770" cy="293"/>
            </a:xfrm>
            <a:custGeom>
              <a:avLst/>
              <a:gdLst>
                <a:gd name="T0" fmla="*/ 0 w 308"/>
                <a:gd name="T1" fmla="*/ 2078 h 110"/>
                <a:gd name="T2" fmla="*/ 3613 w 308"/>
                <a:gd name="T3" fmla="*/ 21 h 110"/>
                <a:gd name="T4" fmla="*/ 4813 w 308"/>
                <a:gd name="T5" fmla="*/ 170 h 110"/>
                <a:gd name="T6" fmla="*/ 0 w 308"/>
                <a:gd name="T7" fmla="*/ 2078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8" h="110">
                  <a:moveTo>
                    <a:pt x="0" y="110"/>
                  </a:moveTo>
                  <a:cubicBezTo>
                    <a:pt x="14" y="48"/>
                    <a:pt x="120" y="1"/>
                    <a:pt x="231" y="1"/>
                  </a:cubicBezTo>
                  <a:cubicBezTo>
                    <a:pt x="257" y="1"/>
                    <a:pt x="283" y="4"/>
                    <a:pt x="308" y="9"/>
                  </a:cubicBezTo>
                  <a:cubicBezTo>
                    <a:pt x="254" y="0"/>
                    <a:pt x="49" y="7"/>
                    <a:pt x="0" y="11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64" name="Oval 363"/>
            <p:cNvSpPr>
              <a:spLocks noChangeArrowheads="1"/>
            </p:cNvSpPr>
            <p:nvPr/>
          </p:nvSpPr>
          <p:spPr bwMode="auto">
            <a:xfrm>
              <a:off x="2890" y="1893"/>
              <a:ext cx="35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65" name="Oval 364"/>
            <p:cNvSpPr>
              <a:spLocks noChangeArrowheads="1"/>
            </p:cNvSpPr>
            <p:nvPr/>
          </p:nvSpPr>
          <p:spPr bwMode="auto">
            <a:xfrm>
              <a:off x="2935" y="1904"/>
              <a:ext cx="22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66" name="Oval 365"/>
            <p:cNvSpPr>
              <a:spLocks noChangeArrowheads="1"/>
            </p:cNvSpPr>
            <p:nvPr/>
          </p:nvSpPr>
          <p:spPr bwMode="auto">
            <a:xfrm>
              <a:off x="2860" y="1904"/>
              <a:ext cx="25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67" name="Freeform 574"/>
            <p:cNvSpPr>
              <a:spLocks/>
            </p:cNvSpPr>
            <p:nvPr/>
          </p:nvSpPr>
          <p:spPr bwMode="auto">
            <a:xfrm>
              <a:off x="2842" y="2187"/>
              <a:ext cx="630" cy="218"/>
            </a:xfrm>
            <a:custGeom>
              <a:avLst/>
              <a:gdLst>
                <a:gd name="T0" fmla="*/ 0 w 252"/>
                <a:gd name="T1" fmla="*/ 1542 h 82"/>
                <a:gd name="T2" fmla="*/ 3938 w 252"/>
                <a:gd name="T3" fmla="*/ 0 h 82"/>
                <a:gd name="T4" fmla="*/ 0 w 252"/>
                <a:gd name="T5" fmla="*/ 1542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2" h="82">
                  <a:moveTo>
                    <a:pt x="0" y="82"/>
                  </a:moveTo>
                  <a:cubicBezTo>
                    <a:pt x="57" y="82"/>
                    <a:pt x="193" y="71"/>
                    <a:pt x="252" y="0"/>
                  </a:cubicBezTo>
                  <a:cubicBezTo>
                    <a:pt x="232" y="15"/>
                    <a:pt x="140" y="68"/>
                    <a:pt x="0" y="8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</p:grpSp>
      <p:grpSp>
        <p:nvGrpSpPr>
          <p:cNvPr id="368" name="Group 367"/>
          <p:cNvGrpSpPr>
            <a:grpSpLocks/>
          </p:cNvGrpSpPr>
          <p:nvPr/>
        </p:nvGrpSpPr>
        <p:grpSpPr bwMode="auto">
          <a:xfrm>
            <a:off x="3285008" y="1381442"/>
            <a:ext cx="594172" cy="327610"/>
            <a:chOff x="2182" y="1659"/>
            <a:chExt cx="1383" cy="1005"/>
          </a:xfrm>
        </p:grpSpPr>
        <p:sp>
          <p:nvSpPr>
            <p:cNvPr id="369" name="Freeform 545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70" name="Freeform 546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71" name="Oval 370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72" name="Freeform 54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73" name="Freeform 54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74" name="Freeform 550"/>
            <p:cNvSpPr>
              <a:spLocks/>
            </p:cNvSpPr>
            <p:nvPr/>
          </p:nvSpPr>
          <p:spPr bwMode="auto">
            <a:xfrm>
              <a:off x="2182" y="1856"/>
              <a:ext cx="293" cy="304"/>
            </a:xfrm>
            <a:custGeom>
              <a:avLst/>
              <a:gdLst>
                <a:gd name="T0" fmla="*/ 1838 w 117"/>
                <a:gd name="T1" fmla="*/ 683 h 114"/>
                <a:gd name="T2" fmla="*/ 471 w 117"/>
                <a:gd name="T3" fmla="*/ 2163 h 114"/>
                <a:gd name="T4" fmla="*/ 1022 w 117"/>
                <a:gd name="T5" fmla="*/ 0 h 114"/>
                <a:gd name="T6" fmla="*/ 1838 w 117"/>
                <a:gd name="T7" fmla="*/ 683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14">
                  <a:moveTo>
                    <a:pt x="117" y="36"/>
                  </a:moveTo>
                  <a:cubicBezTo>
                    <a:pt x="67" y="55"/>
                    <a:pt x="37" y="93"/>
                    <a:pt x="30" y="114"/>
                  </a:cubicBezTo>
                  <a:cubicBezTo>
                    <a:pt x="0" y="69"/>
                    <a:pt x="36" y="26"/>
                    <a:pt x="65" y="0"/>
                  </a:cubicBezTo>
                  <a:cubicBezTo>
                    <a:pt x="58" y="20"/>
                    <a:pt x="47" y="52"/>
                    <a:pt x="117" y="3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75" name="Freeform 551"/>
            <p:cNvSpPr>
              <a:spLocks/>
            </p:cNvSpPr>
            <p:nvPr/>
          </p:nvSpPr>
          <p:spPr bwMode="auto">
            <a:xfrm>
              <a:off x="3450" y="2019"/>
              <a:ext cx="77" cy="136"/>
            </a:xfrm>
            <a:custGeom>
              <a:avLst/>
              <a:gdLst>
                <a:gd name="T0" fmla="*/ 0 w 31"/>
                <a:gd name="T1" fmla="*/ 363 h 51"/>
                <a:gd name="T2" fmla="*/ 291 w 31"/>
                <a:gd name="T3" fmla="*/ 968 h 51"/>
                <a:gd name="T4" fmla="*/ 432 w 31"/>
                <a:gd name="T5" fmla="*/ 0 h 51"/>
                <a:gd name="T6" fmla="*/ 353 w 31"/>
                <a:gd name="T7" fmla="*/ 307 h 51"/>
                <a:gd name="T8" fmla="*/ 124 w 31"/>
                <a:gd name="T9" fmla="*/ 39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51">
                  <a:moveTo>
                    <a:pt x="0" y="19"/>
                  </a:moveTo>
                  <a:cubicBezTo>
                    <a:pt x="11" y="25"/>
                    <a:pt x="16" y="40"/>
                    <a:pt x="19" y="51"/>
                  </a:cubicBezTo>
                  <a:cubicBezTo>
                    <a:pt x="30" y="49"/>
                    <a:pt x="31" y="7"/>
                    <a:pt x="28" y="0"/>
                  </a:cubicBezTo>
                  <a:cubicBezTo>
                    <a:pt x="28" y="6"/>
                    <a:pt x="25" y="10"/>
                    <a:pt x="23" y="16"/>
                  </a:cubicBezTo>
                  <a:cubicBezTo>
                    <a:pt x="19" y="26"/>
                    <a:pt x="17" y="21"/>
                    <a:pt x="8" y="21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76" name="Freeform 552"/>
            <p:cNvSpPr>
              <a:spLocks/>
            </p:cNvSpPr>
            <p:nvPr/>
          </p:nvSpPr>
          <p:spPr bwMode="auto">
            <a:xfrm>
              <a:off x="2337" y="2323"/>
              <a:ext cx="58" cy="200"/>
            </a:xfrm>
            <a:custGeom>
              <a:avLst/>
              <a:gdLst>
                <a:gd name="T0" fmla="*/ 0 w 23"/>
                <a:gd name="T1" fmla="*/ 1160 h 75"/>
                <a:gd name="T2" fmla="*/ 368 w 23"/>
                <a:gd name="T3" fmla="*/ 1421 h 75"/>
                <a:gd name="T4" fmla="*/ 368 w 23"/>
                <a:gd name="T5" fmla="*/ 264 h 75"/>
                <a:gd name="T6" fmla="*/ 0 w 23"/>
                <a:gd name="T7" fmla="*/ 0 h 75"/>
                <a:gd name="T8" fmla="*/ 0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0" y="61"/>
                  </a:moveTo>
                  <a:cubicBezTo>
                    <a:pt x="7" y="66"/>
                    <a:pt x="15" y="70"/>
                    <a:pt x="23" y="7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5" y="10"/>
                    <a:pt x="7" y="5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77" name="Freeform 553"/>
            <p:cNvSpPr>
              <a:spLocks/>
            </p:cNvSpPr>
            <p:nvPr/>
          </p:nvSpPr>
          <p:spPr bwMode="auto">
            <a:xfrm>
              <a:off x="2425" y="2373"/>
              <a:ext cx="40" cy="187"/>
            </a:xfrm>
            <a:custGeom>
              <a:avLst/>
              <a:gdLst>
                <a:gd name="T0" fmla="*/ 0 w 16"/>
                <a:gd name="T1" fmla="*/ 1199 h 70"/>
                <a:gd name="T2" fmla="*/ 250 w 16"/>
                <a:gd name="T3" fmla="*/ 1336 h 70"/>
                <a:gd name="T4" fmla="*/ 250 w 16"/>
                <a:gd name="T5" fmla="*/ 150 h 70"/>
                <a:gd name="T6" fmla="*/ 0 w 16"/>
                <a:gd name="T7" fmla="*/ 0 h 70"/>
                <a:gd name="T8" fmla="*/ 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0" y="63"/>
                  </a:moveTo>
                  <a:cubicBezTo>
                    <a:pt x="5" y="65"/>
                    <a:pt x="11" y="68"/>
                    <a:pt x="16" y="7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5"/>
                    <a:pt x="5" y="3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78" name="Freeform 554"/>
            <p:cNvSpPr>
              <a:spLocks/>
            </p:cNvSpPr>
            <p:nvPr/>
          </p:nvSpPr>
          <p:spPr bwMode="auto">
            <a:xfrm>
              <a:off x="2265" y="2251"/>
              <a:ext cx="25" cy="200"/>
            </a:xfrm>
            <a:custGeom>
              <a:avLst/>
              <a:gdLst>
                <a:gd name="T0" fmla="*/ 0 w 10"/>
                <a:gd name="T1" fmla="*/ 1229 h 75"/>
                <a:gd name="T2" fmla="*/ 158 w 10"/>
                <a:gd name="T3" fmla="*/ 1421 h 75"/>
                <a:gd name="T4" fmla="*/ 158 w 10"/>
                <a:gd name="T5" fmla="*/ 192 h 75"/>
                <a:gd name="T6" fmla="*/ 0 w 10"/>
                <a:gd name="T7" fmla="*/ 0 h 75"/>
                <a:gd name="T8" fmla="*/ 0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0" y="65"/>
                  </a:moveTo>
                  <a:cubicBezTo>
                    <a:pt x="3" y="68"/>
                    <a:pt x="6" y="72"/>
                    <a:pt x="10" y="7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" y="7"/>
                    <a:pt x="3" y="3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79" name="Freeform 555"/>
            <p:cNvSpPr>
              <a:spLocks/>
            </p:cNvSpPr>
            <p:nvPr/>
          </p:nvSpPr>
          <p:spPr bwMode="auto">
            <a:xfrm>
              <a:off x="2400" y="2357"/>
              <a:ext cx="10" cy="182"/>
            </a:xfrm>
            <a:custGeom>
              <a:avLst/>
              <a:gdLst>
                <a:gd name="T0" fmla="*/ 0 w 4"/>
                <a:gd name="T1" fmla="*/ 1269 h 68"/>
                <a:gd name="T2" fmla="*/ 63 w 4"/>
                <a:gd name="T3" fmla="*/ 1303 h 68"/>
                <a:gd name="T4" fmla="*/ 63 w 4"/>
                <a:gd name="T5" fmla="*/ 35 h 68"/>
                <a:gd name="T6" fmla="*/ 0 w 4"/>
                <a:gd name="T7" fmla="*/ 0 h 68"/>
                <a:gd name="T8" fmla="*/ 0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0" y="66"/>
                  </a:moveTo>
                  <a:cubicBezTo>
                    <a:pt x="1" y="66"/>
                    <a:pt x="3" y="67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0" name="Freeform 556"/>
            <p:cNvSpPr>
              <a:spLocks/>
            </p:cNvSpPr>
            <p:nvPr/>
          </p:nvSpPr>
          <p:spPr bwMode="auto">
            <a:xfrm>
              <a:off x="3360" y="2323"/>
              <a:ext cx="57" cy="200"/>
            </a:xfrm>
            <a:custGeom>
              <a:avLst/>
              <a:gdLst>
                <a:gd name="T0" fmla="*/ 349 w 23"/>
                <a:gd name="T1" fmla="*/ 1160 h 75"/>
                <a:gd name="T2" fmla="*/ 0 w 23"/>
                <a:gd name="T3" fmla="*/ 1421 h 75"/>
                <a:gd name="T4" fmla="*/ 0 w 23"/>
                <a:gd name="T5" fmla="*/ 264 h 75"/>
                <a:gd name="T6" fmla="*/ 349 w 23"/>
                <a:gd name="T7" fmla="*/ 0 h 75"/>
                <a:gd name="T8" fmla="*/ 349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23" y="61"/>
                  </a:moveTo>
                  <a:cubicBezTo>
                    <a:pt x="16" y="66"/>
                    <a:pt x="8" y="70"/>
                    <a:pt x="0" y="7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6" y="5"/>
                    <a:pt x="23" y="0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1" name="Freeform 557"/>
            <p:cNvSpPr>
              <a:spLocks/>
            </p:cNvSpPr>
            <p:nvPr/>
          </p:nvSpPr>
          <p:spPr bwMode="auto">
            <a:xfrm>
              <a:off x="3290" y="2373"/>
              <a:ext cx="40" cy="187"/>
            </a:xfrm>
            <a:custGeom>
              <a:avLst/>
              <a:gdLst>
                <a:gd name="T0" fmla="*/ 250 w 16"/>
                <a:gd name="T1" fmla="*/ 1199 h 70"/>
                <a:gd name="T2" fmla="*/ 0 w 16"/>
                <a:gd name="T3" fmla="*/ 1336 h 70"/>
                <a:gd name="T4" fmla="*/ 0 w 16"/>
                <a:gd name="T5" fmla="*/ 150 h 70"/>
                <a:gd name="T6" fmla="*/ 250 w 16"/>
                <a:gd name="T7" fmla="*/ 0 h 70"/>
                <a:gd name="T8" fmla="*/ 25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16" y="63"/>
                  </a:moveTo>
                  <a:cubicBezTo>
                    <a:pt x="11" y="65"/>
                    <a:pt x="5" y="68"/>
                    <a:pt x="0" y="7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5"/>
                    <a:pt x="11" y="3"/>
                    <a:pt x="16" y="0"/>
                  </a:cubicBezTo>
                  <a:lnTo>
                    <a:pt x="1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2" name="Freeform 558"/>
            <p:cNvSpPr>
              <a:spLocks/>
            </p:cNvSpPr>
            <p:nvPr/>
          </p:nvSpPr>
          <p:spPr bwMode="auto">
            <a:xfrm>
              <a:off x="3465" y="2251"/>
              <a:ext cx="25" cy="200"/>
            </a:xfrm>
            <a:custGeom>
              <a:avLst/>
              <a:gdLst>
                <a:gd name="T0" fmla="*/ 158 w 10"/>
                <a:gd name="T1" fmla="*/ 1229 h 75"/>
                <a:gd name="T2" fmla="*/ 0 w 10"/>
                <a:gd name="T3" fmla="*/ 1421 h 75"/>
                <a:gd name="T4" fmla="*/ 0 w 10"/>
                <a:gd name="T5" fmla="*/ 192 h 75"/>
                <a:gd name="T6" fmla="*/ 158 w 10"/>
                <a:gd name="T7" fmla="*/ 0 h 75"/>
                <a:gd name="T8" fmla="*/ 158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10" y="65"/>
                  </a:moveTo>
                  <a:cubicBezTo>
                    <a:pt x="7" y="68"/>
                    <a:pt x="4" y="72"/>
                    <a:pt x="0" y="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7"/>
                    <a:pt x="7" y="3"/>
                    <a:pt x="10" y="0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3" name="Freeform 559"/>
            <p:cNvSpPr>
              <a:spLocks/>
            </p:cNvSpPr>
            <p:nvPr/>
          </p:nvSpPr>
          <p:spPr bwMode="auto">
            <a:xfrm>
              <a:off x="3345" y="2357"/>
              <a:ext cx="10" cy="182"/>
            </a:xfrm>
            <a:custGeom>
              <a:avLst/>
              <a:gdLst>
                <a:gd name="T0" fmla="*/ 63 w 4"/>
                <a:gd name="T1" fmla="*/ 1269 h 68"/>
                <a:gd name="T2" fmla="*/ 0 w 4"/>
                <a:gd name="T3" fmla="*/ 1303 h 68"/>
                <a:gd name="T4" fmla="*/ 0 w 4"/>
                <a:gd name="T5" fmla="*/ 35 h 68"/>
                <a:gd name="T6" fmla="*/ 63 w 4"/>
                <a:gd name="T7" fmla="*/ 0 h 68"/>
                <a:gd name="T8" fmla="*/ 63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4" y="66"/>
                  </a:moveTo>
                  <a:cubicBezTo>
                    <a:pt x="3" y="66"/>
                    <a:pt x="1" y="67"/>
                    <a:pt x="0" y="6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4" name="Freeform 560"/>
            <p:cNvSpPr>
              <a:spLocks/>
            </p:cNvSpPr>
            <p:nvPr/>
          </p:nvSpPr>
          <p:spPr bwMode="auto">
            <a:xfrm>
              <a:off x="2570" y="2427"/>
              <a:ext cx="117" cy="202"/>
            </a:xfrm>
            <a:custGeom>
              <a:avLst/>
              <a:gdLst>
                <a:gd name="T0" fmla="*/ 0 w 47"/>
                <a:gd name="T1" fmla="*/ 1223 h 76"/>
                <a:gd name="T2" fmla="*/ 724 w 47"/>
                <a:gd name="T3" fmla="*/ 1427 h 76"/>
                <a:gd name="T4" fmla="*/ 724 w 47"/>
                <a:gd name="T5" fmla="*/ 205 h 76"/>
                <a:gd name="T6" fmla="*/ 0 w 47"/>
                <a:gd name="T7" fmla="*/ 0 h 76"/>
                <a:gd name="T8" fmla="*/ 0 w 47"/>
                <a:gd name="T9" fmla="*/ 122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76">
                  <a:moveTo>
                    <a:pt x="0" y="65"/>
                  </a:moveTo>
                  <a:cubicBezTo>
                    <a:pt x="13" y="73"/>
                    <a:pt x="34" y="75"/>
                    <a:pt x="47" y="7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9"/>
                    <a:pt x="13" y="5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5" name="Freeform 561"/>
            <p:cNvSpPr>
              <a:spLocks/>
            </p:cNvSpPr>
            <p:nvPr/>
          </p:nvSpPr>
          <p:spPr bwMode="auto">
            <a:xfrm>
              <a:off x="2712" y="2459"/>
              <a:ext cx="33" cy="178"/>
            </a:xfrm>
            <a:custGeom>
              <a:avLst/>
              <a:gdLst>
                <a:gd name="T0" fmla="*/ 0 w 13"/>
                <a:gd name="T1" fmla="*/ 1235 h 67"/>
                <a:gd name="T2" fmla="*/ 213 w 13"/>
                <a:gd name="T3" fmla="*/ 1257 h 67"/>
                <a:gd name="T4" fmla="*/ 213 w 13"/>
                <a:gd name="T5" fmla="*/ 21 h 67"/>
                <a:gd name="T6" fmla="*/ 0 w 13"/>
                <a:gd name="T7" fmla="*/ 0 h 67"/>
                <a:gd name="T8" fmla="*/ 0 w 13"/>
                <a:gd name="T9" fmla="*/ 123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67">
                  <a:moveTo>
                    <a:pt x="0" y="66"/>
                  </a:moveTo>
                  <a:cubicBezTo>
                    <a:pt x="4" y="66"/>
                    <a:pt x="9" y="67"/>
                    <a:pt x="13" y="6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1"/>
                    <a:pt x="4" y="0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6" name="Freeform 562"/>
            <p:cNvSpPr>
              <a:spLocks/>
            </p:cNvSpPr>
            <p:nvPr/>
          </p:nvSpPr>
          <p:spPr bwMode="auto">
            <a:xfrm>
              <a:off x="2627" y="2445"/>
              <a:ext cx="28" cy="182"/>
            </a:xfrm>
            <a:custGeom>
              <a:avLst/>
              <a:gdLst>
                <a:gd name="T0" fmla="*/ 0 w 11"/>
                <a:gd name="T1" fmla="*/ 1269 h 68"/>
                <a:gd name="T2" fmla="*/ 181 w 11"/>
                <a:gd name="T3" fmla="*/ 1303 h 68"/>
                <a:gd name="T4" fmla="*/ 181 w 11"/>
                <a:gd name="T5" fmla="*/ 35 h 68"/>
                <a:gd name="T6" fmla="*/ 0 w 11"/>
                <a:gd name="T7" fmla="*/ 0 h 68"/>
                <a:gd name="T8" fmla="*/ 0 w 11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8">
                  <a:moveTo>
                    <a:pt x="0" y="66"/>
                  </a:moveTo>
                  <a:cubicBezTo>
                    <a:pt x="4" y="67"/>
                    <a:pt x="8" y="67"/>
                    <a:pt x="11" y="6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"/>
                    <a:pt x="4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7" name="Freeform 563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8" name="Freeform 564"/>
            <p:cNvSpPr>
              <a:spLocks/>
            </p:cNvSpPr>
            <p:nvPr/>
          </p:nvSpPr>
          <p:spPr bwMode="auto">
            <a:xfrm>
              <a:off x="2345" y="2469"/>
              <a:ext cx="960" cy="150"/>
            </a:xfrm>
            <a:custGeom>
              <a:avLst/>
              <a:gdLst>
                <a:gd name="T0" fmla="*/ 6000 w 384"/>
                <a:gd name="T1" fmla="*/ 458 h 56"/>
                <a:gd name="T2" fmla="*/ 3345 w 384"/>
                <a:gd name="T3" fmla="*/ 1077 h 56"/>
                <a:gd name="T4" fmla="*/ 0 w 38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4" h="56">
                  <a:moveTo>
                    <a:pt x="384" y="24"/>
                  </a:moveTo>
                  <a:cubicBezTo>
                    <a:pt x="338" y="44"/>
                    <a:pt x="278" y="56"/>
                    <a:pt x="214" y="56"/>
                  </a:cubicBezTo>
                  <a:cubicBezTo>
                    <a:pt x="127" y="56"/>
                    <a:pt x="50" y="3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89" name="Oval 388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90" name="Freeform 566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91" name="Freeform 567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92" name="Freeform 56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93" name="Freeform 56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94" name="Freeform 570"/>
            <p:cNvSpPr>
              <a:spLocks/>
            </p:cNvSpPr>
            <p:nvPr/>
          </p:nvSpPr>
          <p:spPr bwMode="auto">
            <a:xfrm>
              <a:off x="2295" y="1896"/>
              <a:ext cx="770" cy="293"/>
            </a:xfrm>
            <a:custGeom>
              <a:avLst/>
              <a:gdLst>
                <a:gd name="T0" fmla="*/ 0 w 308"/>
                <a:gd name="T1" fmla="*/ 2078 h 110"/>
                <a:gd name="T2" fmla="*/ 3613 w 308"/>
                <a:gd name="T3" fmla="*/ 21 h 110"/>
                <a:gd name="T4" fmla="*/ 4813 w 308"/>
                <a:gd name="T5" fmla="*/ 170 h 110"/>
                <a:gd name="T6" fmla="*/ 0 w 308"/>
                <a:gd name="T7" fmla="*/ 2078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8" h="110">
                  <a:moveTo>
                    <a:pt x="0" y="110"/>
                  </a:moveTo>
                  <a:cubicBezTo>
                    <a:pt x="14" y="48"/>
                    <a:pt x="120" y="1"/>
                    <a:pt x="231" y="1"/>
                  </a:cubicBezTo>
                  <a:cubicBezTo>
                    <a:pt x="257" y="1"/>
                    <a:pt x="283" y="4"/>
                    <a:pt x="308" y="9"/>
                  </a:cubicBezTo>
                  <a:cubicBezTo>
                    <a:pt x="254" y="0"/>
                    <a:pt x="49" y="7"/>
                    <a:pt x="0" y="11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395" name="Oval 394"/>
            <p:cNvSpPr>
              <a:spLocks noChangeArrowheads="1"/>
            </p:cNvSpPr>
            <p:nvPr/>
          </p:nvSpPr>
          <p:spPr bwMode="auto">
            <a:xfrm>
              <a:off x="2890" y="1893"/>
              <a:ext cx="35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96" name="Oval 395"/>
            <p:cNvSpPr>
              <a:spLocks noChangeArrowheads="1"/>
            </p:cNvSpPr>
            <p:nvPr/>
          </p:nvSpPr>
          <p:spPr bwMode="auto">
            <a:xfrm>
              <a:off x="2935" y="1904"/>
              <a:ext cx="22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97" name="Oval 396"/>
            <p:cNvSpPr>
              <a:spLocks noChangeArrowheads="1"/>
            </p:cNvSpPr>
            <p:nvPr/>
          </p:nvSpPr>
          <p:spPr bwMode="auto">
            <a:xfrm>
              <a:off x="2860" y="1904"/>
              <a:ext cx="25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398" name="Freeform 574"/>
            <p:cNvSpPr>
              <a:spLocks/>
            </p:cNvSpPr>
            <p:nvPr/>
          </p:nvSpPr>
          <p:spPr bwMode="auto">
            <a:xfrm>
              <a:off x="2842" y="2187"/>
              <a:ext cx="630" cy="218"/>
            </a:xfrm>
            <a:custGeom>
              <a:avLst/>
              <a:gdLst>
                <a:gd name="T0" fmla="*/ 0 w 252"/>
                <a:gd name="T1" fmla="*/ 1542 h 82"/>
                <a:gd name="T2" fmla="*/ 3938 w 252"/>
                <a:gd name="T3" fmla="*/ 0 h 82"/>
                <a:gd name="T4" fmla="*/ 0 w 252"/>
                <a:gd name="T5" fmla="*/ 1542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2" h="82">
                  <a:moveTo>
                    <a:pt x="0" y="82"/>
                  </a:moveTo>
                  <a:cubicBezTo>
                    <a:pt x="57" y="82"/>
                    <a:pt x="193" y="71"/>
                    <a:pt x="252" y="0"/>
                  </a:cubicBezTo>
                  <a:cubicBezTo>
                    <a:pt x="232" y="15"/>
                    <a:pt x="140" y="68"/>
                    <a:pt x="0" y="8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</p:grpSp>
      <p:grpSp>
        <p:nvGrpSpPr>
          <p:cNvPr id="399" name="Group 398"/>
          <p:cNvGrpSpPr>
            <a:grpSpLocks/>
          </p:cNvGrpSpPr>
          <p:nvPr/>
        </p:nvGrpSpPr>
        <p:grpSpPr bwMode="auto">
          <a:xfrm>
            <a:off x="3285008" y="1020000"/>
            <a:ext cx="594172" cy="327610"/>
            <a:chOff x="2182" y="1659"/>
            <a:chExt cx="1383" cy="1005"/>
          </a:xfrm>
        </p:grpSpPr>
        <p:sp>
          <p:nvSpPr>
            <p:cNvPr id="400" name="Freeform 545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01" name="Freeform 546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02" name="Oval 401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03" name="Freeform 54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04" name="Freeform 54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05" name="Freeform 550"/>
            <p:cNvSpPr>
              <a:spLocks/>
            </p:cNvSpPr>
            <p:nvPr/>
          </p:nvSpPr>
          <p:spPr bwMode="auto">
            <a:xfrm>
              <a:off x="2182" y="1856"/>
              <a:ext cx="293" cy="304"/>
            </a:xfrm>
            <a:custGeom>
              <a:avLst/>
              <a:gdLst>
                <a:gd name="T0" fmla="*/ 1838 w 117"/>
                <a:gd name="T1" fmla="*/ 683 h 114"/>
                <a:gd name="T2" fmla="*/ 471 w 117"/>
                <a:gd name="T3" fmla="*/ 2163 h 114"/>
                <a:gd name="T4" fmla="*/ 1022 w 117"/>
                <a:gd name="T5" fmla="*/ 0 h 114"/>
                <a:gd name="T6" fmla="*/ 1838 w 117"/>
                <a:gd name="T7" fmla="*/ 683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14">
                  <a:moveTo>
                    <a:pt x="117" y="36"/>
                  </a:moveTo>
                  <a:cubicBezTo>
                    <a:pt x="67" y="55"/>
                    <a:pt x="37" y="93"/>
                    <a:pt x="30" y="114"/>
                  </a:cubicBezTo>
                  <a:cubicBezTo>
                    <a:pt x="0" y="69"/>
                    <a:pt x="36" y="26"/>
                    <a:pt x="65" y="0"/>
                  </a:cubicBezTo>
                  <a:cubicBezTo>
                    <a:pt x="58" y="20"/>
                    <a:pt x="47" y="52"/>
                    <a:pt x="117" y="3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06" name="Freeform 551"/>
            <p:cNvSpPr>
              <a:spLocks/>
            </p:cNvSpPr>
            <p:nvPr/>
          </p:nvSpPr>
          <p:spPr bwMode="auto">
            <a:xfrm>
              <a:off x="3450" y="2019"/>
              <a:ext cx="77" cy="136"/>
            </a:xfrm>
            <a:custGeom>
              <a:avLst/>
              <a:gdLst>
                <a:gd name="T0" fmla="*/ 0 w 31"/>
                <a:gd name="T1" fmla="*/ 363 h 51"/>
                <a:gd name="T2" fmla="*/ 291 w 31"/>
                <a:gd name="T3" fmla="*/ 968 h 51"/>
                <a:gd name="T4" fmla="*/ 432 w 31"/>
                <a:gd name="T5" fmla="*/ 0 h 51"/>
                <a:gd name="T6" fmla="*/ 353 w 31"/>
                <a:gd name="T7" fmla="*/ 307 h 51"/>
                <a:gd name="T8" fmla="*/ 124 w 31"/>
                <a:gd name="T9" fmla="*/ 39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51">
                  <a:moveTo>
                    <a:pt x="0" y="19"/>
                  </a:moveTo>
                  <a:cubicBezTo>
                    <a:pt x="11" y="25"/>
                    <a:pt x="16" y="40"/>
                    <a:pt x="19" y="51"/>
                  </a:cubicBezTo>
                  <a:cubicBezTo>
                    <a:pt x="30" y="49"/>
                    <a:pt x="31" y="7"/>
                    <a:pt x="28" y="0"/>
                  </a:cubicBezTo>
                  <a:cubicBezTo>
                    <a:pt x="28" y="6"/>
                    <a:pt x="25" y="10"/>
                    <a:pt x="23" y="16"/>
                  </a:cubicBezTo>
                  <a:cubicBezTo>
                    <a:pt x="19" y="26"/>
                    <a:pt x="17" y="21"/>
                    <a:pt x="8" y="21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07" name="Freeform 552"/>
            <p:cNvSpPr>
              <a:spLocks/>
            </p:cNvSpPr>
            <p:nvPr/>
          </p:nvSpPr>
          <p:spPr bwMode="auto">
            <a:xfrm>
              <a:off x="2337" y="2323"/>
              <a:ext cx="58" cy="200"/>
            </a:xfrm>
            <a:custGeom>
              <a:avLst/>
              <a:gdLst>
                <a:gd name="T0" fmla="*/ 0 w 23"/>
                <a:gd name="T1" fmla="*/ 1160 h 75"/>
                <a:gd name="T2" fmla="*/ 368 w 23"/>
                <a:gd name="T3" fmla="*/ 1421 h 75"/>
                <a:gd name="T4" fmla="*/ 368 w 23"/>
                <a:gd name="T5" fmla="*/ 264 h 75"/>
                <a:gd name="T6" fmla="*/ 0 w 23"/>
                <a:gd name="T7" fmla="*/ 0 h 75"/>
                <a:gd name="T8" fmla="*/ 0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0" y="61"/>
                  </a:moveTo>
                  <a:cubicBezTo>
                    <a:pt x="7" y="66"/>
                    <a:pt x="15" y="70"/>
                    <a:pt x="23" y="7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5" y="10"/>
                    <a:pt x="7" y="5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08" name="Freeform 553"/>
            <p:cNvSpPr>
              <a:spLocks/>
            </p:cNvSpPr>
            <p:nvPr/>
          </p:nvSpPr>
          <p:spPr bwMode="auto">
            <a:xfrm>
              <a:off x="2425" y="2373"/>
              <a:ext cx="40" cy="187"/>
            </a:xfrm>
            <a:custGeom>
              <a:avLst/>
              <a:gdLst>
                <a:gd name="T0" fmla="*/ 0 w 16"/>
                <a:gd name="T1" fmla="*/ 1199 h 70"/>
                <a:gd name="T2" fmla="*/ 250 w 16"/>
                <a:gd name="T3" fmla="*/ 1336 h 70"/>
                <a:gd name="T4" fmla="*/ 250 w 16"/>
                <a:gd name="T5" fmla="*/ 150 h 70"/>
                <a:gd name="T6" fmla="*/ 0 w 16"/>
                <a:gd name="T7" fmla="*/ 0 h 70"/>
                <a:gd name="T8" fmla="*/ 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0" y="63"/>
                  </a:moveTo>
                  <a:cubicBezTo>
                    <a:pt x="5" y="65"/>
                    <a:pt x="11" y="68"/>
                    <a:pt x="16" y="7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5"/>
                    <a:pt x="5" y="3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09" name="Freeform 554"/>
            <p:cNvSpPr>
              <a:spLocks/>
            </p:cNvSpPr>
            <p:nvPr/>
          </p:nvSpPr>
          <p:spPr bwMode="auto">
            <a:xfrm>
              <a:off x="2265" y="2251"/>
              <a:ext cx="25" cy="200"/>
            </a:xfrm>
            <a:custGeom>
              <a:avLst/>
              <a:gdLst>
                <a:gd name="T0" fmla="*/ 0 w 10"/>
                <a:gd name="T1" fmla="*/ 1229 h 75"/>
                <a:gd name="T2" fmla="*/ 158 w 10"/>
                <a:gd name="T3" fmla="*/ 1421 h 75"/>
                <a:gd name="T4" fmla="*/ 158 w 10"/>
                <a:gd name="T5" fmla="*/ 192 h 75"/>
                <a:gd name="T6" fmla="*/ 0 w 10"/>
                <a:gd name="T7" fmla="*/ 0 h 75"/>
                <a:gd name="T8" fmla="*/ 0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0" y="65"/>
                  </a:moveTo>
                  <a:cubicBezTo>
                    <a:pt x="3" y="68"/>
                    <a:pt x="6" y="72"/>
                    <a:pt x="10" y="7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" y="7"/>
                    <a:pt x="3" y="3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0" name="Freeform 555"/>
            <p:cNvSpPr>
              <a:spLocks/>
            </p:cNvSpPr>
            <p:nvPr/>
          </p:nvSpPr>
          <p:spPr bwMode="auto">
            <a:xfrm>
              <a:off x="2400" y="2357"/>
              <a:ext cx="10" cy="182"/>
            </a:xfrm>
            <a:custGeom>
              <a:avLst/>
              <a:gdLst>
                <a:gd name="T0" fmla="*/ 0 w 4"/>
                <a:gd name="T1" fmla="*/ 1269 h 68"/>
                <a:gd name="T2" fmla="*/ 63 w 4"/>
                <a:gd name="T3" fmla="*/ 1303 h 68"/>
                <a:gd name="T4" fmla="*/ 63 w 4"/>
                <a:gd name="T5" fmla="*/ 35 h 68"/>
                <a:gd name="T6" fmla="*/ 0 w 4"/>
                <a:gd name="T7" fmla="*/ 0 h 68"/>
                <a:gd name="T8" fmla="*/ 0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0" y="66"/>
                  </a:moveTo>
                  <a:cubicBezTo>
                    <a:pt x="1" y="66"/>
                    <a:pt x="3" y="67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1" name="Freeform 556"/>
            <p:cNvSpPr>
              <a:spLocks/>
            </p:cNvSpPr>
            <p:nvPr/>
          </p:nvSpPr>
          <p:spPr bwMode="auto">
            <a:xfrm>
              <a:off x="3360" y="2323"/>
              <a:ext cx="57" cy="200"/>
            </a:xfrm>
            <a:custGeom>
              <a:avLst/>
              <a:gdLst>
                <a:gd name="T0" fmla="*/ 349 w 23"/>
                <a:gd name="T1" fmla="*/ 1160 h 75"/>
                <a:gd name="T2" fmla="*/ 0 w 23"/>
                <a:gd name="T3" fmla="*/ 1421 h 75"/>
                <a:gd name="T4" fmla="*/ 0 w 23"/>
                <a:gd name="T5" fmla="*/ 264 h 75"/>
                <a:gd name="T6" fmla="*/ 349 w 23"/>
                <a:gd name="T7" fmla="*/ 0 h 75"/>
                <a:gd name="T8" fmla="*/ 349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23" y="61"/>
                  </a:moveTo>
                  <a:cubicBezTo>
                    <a:pt x="16" y="66"/>
                    <a:pt x="8" y="70"/>
                    <a:pt x="0" y="7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6" y="5"/>
                    <a:pt x="23" y="0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2" name="Freeform 557"/>
            <p:cNvSpPr>
              <a:spLocks/>
            </p:cNvSpPr>
            <p:nvPr/>
          </p:nvSpPr>
          <p:spPr bwMode="auto">
            <a:xfrm>
              <a:off x="3290" y="2373"/>
              <a:ext cx="40" cy="187"/>
            </a:xfrm>
            <a:custGeom>
              <a:avLst/>
              <a:gdLst>
                <a:gd name="T0" fmla="*/ 250 w 16"/>
                <a:gd name="T1" fmla="*/ 1199 h 70"/>
                <a:gd name="T2" fmla="*/ 0 w 16"/>
                <a:gd name="T3" fmla="*/ 1336 h 70"/>
                <a:gd name="T4" fmla="*/ 0 w 16"/>
                <a:gd name="T5" fmla="*/ 150 h 70"/>
                <a:gd name="T6" fmla="*/ 250 w 16"/>
                <a:gd name="T7" fmla="*/ 0 h 70"/>
                <a:gd name="T8" fmla="*/ 25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16" y="63"/>
                  </a:moveTo>
                  <a:cubicBezTo>
                    <a:pt x="11" y="65"/>
                    <a:pt x="5" y="68"/>
                    <a:pt x="0" y="7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5"/>
                    <a:pt x="11" y="3"/>
                    <a:pt x="16" y="0"/>
                  </a:cubicBezTo>
                  <a:lnTo>
                    <a:pt x="1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3" name="Freeform 558"/>
            <p:cNvSpPr>
              <a:spLocks/>
            </p:cNvSpPr>
            <p:nvPr/>
          </p:nvSpPr>
          <p:spPr bwMode="auto">
            <a:xfrm>
              <a:off x="3465" y="2251"/>
              <a:ext cx="25" cy="200"/>
            </a:xfrm>
            <a:custGeom>
              <a:avLst/>
              <a:gdLst>
                <a:gd name="T0" fmla="*/ 158 w 10"/>
                <a:gd name="T1" fmla="*/ 1229 h 75"/>
                <a:gd name="T2" fmla="*/ 0 w 10"/>
                <a:gd name="T3" fmla="*/ 1421 h 75"/>
                <a:gd name="T4" fmla="*/ 0 w 10"/>
                <a:gd name="T5" fmla="*/ 192 h 75"/>
                <a:gd name="T6" fmla="*/ 158 w 10"/>
                <a:gd name="T7" fmla="*/ 0 h 75"/>
                <a:gd name="T8" fmla="*/ 158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10" y="65"/>
                  </a:moveTo>
                  <a:cubicBezTo>
                    <a:pt x="7" y="68"/>
                    <a:pt x="4" y="72"/>
                    <a:pt x="0" y="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7"/>
                    <a:pt x="7" y="3"/>
                    <a:pt x="10" y="0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4" name="Freeform 559"/>
            <p:cNvSpPr>
              <a:spLocks/>
            </p:cNvSpPr>
            <p:nvPr/>
          </p:nvSpPr>
          <p:spPr bwMode="auto">
            <a:xfrm>
              <a:off x="3345" y="2357"/>
              <a:ext cx="10" cy="182"/>
            </a:xfrm>
            <a:custGeom>
              <a:avLst/>
              <a:gdLst>
                <a:gd name="T0" fmla="*/ 63 w 4"/>
                <a:gd name="T1" fmla="*/ 1269 h 68"/>
                <a:gd name="T2" fmla="*/ 0 w 4"/>
                <a:gd name="T3" fmla="*/ 1303 h 68"/>
                <a:gd name="T4" fmla="*/ 0 w 4"/>
                <a:gd name="T5" fmla="*/ 35 h 68"/>
                <a:gd name="T6" fmla="*/ 63 w 4"/>
                <a:gd name="T7" fmla="*/ 0 h 68"/>
                <a:gd name="T8" fmla="*/ 63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4" y="66"/>
                  </a:moveTo>
                  <a:cubicBezTo>
                    <a:pt x="3" y="66"/>
                    <a:pt x="1" y="67"/>
                    <a:pt x="0" y="6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5" name="Freeform 560"/>
            <p:cNvSpPr>
              <a:spLocks/>
            </p:cNvSpPr>
            <p:nvPr/>
          </p:nvSpPr>
          <p:spPr bwMode="auto">
            <a:xfrm>
              <a:off x="2570" y="2427"/>
              <a:ext cx="117" cy="202"/>
            </a:xfrm>
            <a:custGeom>
              <a:avLst/>
              <a:gdLst>
                <a:gd name="T0" fmla="*/ 0 w 47"/>
                <a:gd name="T1" fmla="*/ 1223 h 76"/>
                <a:gd name="T2" fmla="*/ 724 w 47"/>
                <a:gd name="T3" fmla="*/ 1427 h 76"/>
                <a:gd name="T4" fmla="*/ 724 w 47"/>
                <a:gd name="T5" fmla="*/ 205 h 76"/>
                <a:gd name="T6" fmla="*/ 0 w 47"/>
                <a:gd name="T7" fmla="*/ 0 h 76"/>
                <a:gd name="T8" fmla="*/ 0 w 47"/>
                <a:gd name="T9" fmla="*/ 122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76">
                  <a:moveTo>
                    <a:pt x="0" y="65"/>
                  </a:moveTo>
                  <a:cubicBezTo>
                    <a:pt x="13" y="73"/>
                    <a:pt x="34" y="75"/>
                    <a:pt x="47" y="7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9"/>
                    <a:pt x="13" y="5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6" name="Freeform 561"/>
            <p:cNvSpPr>
              <a:spLocks/>
            </p:cNvSpPr>
            <p:nvPr/>
          </p:nvSpPr>
          <p:spPr bwMode="auto">
            <a:xfrm>
              <a:off x="2712" y="2459"/>
              <a:ext cx="33" cy="178"/>
            </a:xfrm>
            <a:custGeom>
              <a:avLst/>
              <a:gdLst>
                <a:gd name="T0" fmla="*/ 0 w 13"/>
                <a:gd name="T1" fmla="*/ 1235 h 67"/>
                <a:gd name="T2" fmla="*/ 213 w 13"/>
                <a:gd name="T3" fmla="*/ 1257 h 67"/>
                <a:gd name="T4" fmla="*/ 213 w 13"/>
                <a:gd name="T5" fmla="*/ 21 h 67"/>
                <a:gd name="T6" fmla="*/ 0 w 13"/>
                <a:gd name="T7" fmla="*/ 0 h 67"/>
                <a:gd name="T8" fmla="*/ 0 w 13"/>
                <a:gd name="T9" fmla="*/ 123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67">
                  <a:moveTo>
                    <a:pt x="0" y="66"/>
                  </a:moveTo>
                  <a:cubicBezTo>
                    <a:pt x="4" y="66"/>
                    <a:pt x="9" y="67"/>
                    <a:pt x="13" y="6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1"/>
                    <a:pt x="4" y="0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7" name="Freeform 562"/>
            <p:cNvSpPr>
              <a:spLocks/>
            </p:cNvSpPr>
            <p:nvPr/>
          </p:nvSpPr>
          <p:spPr bwMode="auto">
            <a:xfrm>
              <a:off x="2627" y="2445"/>
              <a:ext cx="28" cy="182"/>
            </a:xfrm>
            <a:custGeom>
              <a:avLst/>
              <a:gdLst>
                <a:gd name="T0" fmla="*/ 0 w 11"/>
                <a:gd name="T1" fmla="*/ 1269 h 68"/>
                <a:gd name="T2" fmla="*/ 181 w 11"/>
                <a:gd name="T3" fmla="*/ 1303 h 68"/>
                <a:gd name="T4" fmla="*/ 181 w 11"/>
                <a:gd name="T5" fmla="*/ 35 h 68"/>
                <a:gd name="T6" fmla="*/ 0 w 11"/>
                <a:gd name="T7" fmla="*/ 0 h 68"/>
                <a:gd name="T8" fmla="*/ 0 w 11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8">
                  <a:moveTo>
                    <a:pt x="0" y="66"/>
                  </a:moveTo>
                  <a:cubicBezTo>
                    <a:pt x="4" y="67"/>
                    <a:pt x="8" y="67"/>
                    <a:pt x="11" y="6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"/>
                    <a:pt x="4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8" name="Freeform 563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19" name="Freeform 564"/>
            <p:cNvSpPr>
              <a:spLocks/>
            </p:cNvSpPr>
            <p:nvPr/>
          </p:nvSpPr>
          <p:spPr bwMode="auto">
            <a:xfrm>
              <a:off x="2345" y="2469"/>
              <a:ext cx="960" cy="150"/>
            </a:xfrm>
            <a:custGeom>
              <a:avLst/>
              <a:gdLst>
                <a:gd name="T0" fmla="*/ 6000 w 384"/>
                <a:gd name="T1" fmla="*/ 458 h 56"/>
                <a:gd name="T2" fmla="*/ 3345 w 384"/>
                <a:gd name="T3" fmla="*/ 1077 h 56"/>
                <a:gd name="T4" fmla="*/ 0 w 38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4" h="56">
                  <a:moveTo>
                    <a:pt x="384" y="24"/>
                  </a:moveTo>
                  <a:cubicBezTo>
                    <a:pt x="338" y="44"/>
                    <a:pt x="278" y="56"/>
                    <a:pt x="214" y="56"/>
                  </a:cubicBezTo>
                  <a:cubicBezTo>
                    <a:pt x="127" y="56"/>
                    <a:pt x="50" y="3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20" name="Oval 419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21" name="Freeform 566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22" name="Freeform 567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23" name="Freeform 56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24" name="Freeform 56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25" name="Freeform 570"/>
            <p:cNvSpPr>
              <a:spLocks/>
            </p:cNvSpPr>
            <p:nvPr/>
          </p:nvSpPr>
          <p:spPr bwMode="auto">
            <a:xfrm>
              <a:off x="2295" y="1896"/>
              <a:ext cx="770" cy="293"/>
            </a:xfrm>
            <a:custGeom>
              <a:avLst/>
              <a:gdLst>
                <a:gd name="T0" fmla="*/ 0 w 308"/>
                <a:gd name="T1" fmla="*/ 2078 h 110"/>
                <a:gd name="T2" fmla="*/ 3613 w 308"/>
                <a:gd name="T3" fmla="*/ 21 h 110"/>
                <a:gd name="T4" fmla="*/ 4813 w 308"/>
                <a:gd name="T5" fmla="*/ 170 h 110"/>
                <a:gd name="T6" fmla="*/ 0 w 308"/>
                <a:gd name="T7" fmla="*/ 2078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8" h="110">
                  <a:moveTo>
                    <a:pt x="0" y="110"/>
                  </a:moveTo>
                  <a:cubicBezTo>
                    <a:pt x="14" y="48"/>
                    <a:pt x="120" y="1"/>
                    <a:pt x="231" y="1"/>
                  </a:cubicBezTo>
                  <a:cubicBezTo>
                    <a:pt x="257" y="1"/>
                    <a:pt x="283" y="4"/>
                    <a:pt x="308" y="9"/>
                  </a:cubicBezTo>
                  <a:cubicBezTo>
                    <a:pt x="254" y="0"/>
                    <a:pt x="49" y="7"/>
                    <a:pt x="0" y="11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26" name="Oval 425"/>
            <p:cNvSpPr>
              <a:spLocks noChangeArrowheads="1"/>
            </p:cNvSpPr>
            <p:nvPr/>
          </p:nvSpPr>
          <p:spPr bwMode="auto">
            <a:xfrm>
              <a:off x="2890" y="1893"/>
              <a:ext cx="35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27" name="Oval 426"/>
            <p:cNvSpPr>
              <a:spLocks noChangeArrowheads="1"/>
            </p:cNvSpPr>
            <p:nvPr/>
          </p:nvSpPr>
          <p:spPr bwMode="auto">
            <a:xfrm>
              <a:off x="2935" y="1904"/>
              <a:ext cx="22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28" name="Oval 427"/>
            <p:cNvSpPr>
              <a:spLocks noChangeArrowheads="1"/>
            </p:cNvSpPr>
            <p:nvPr/>
          </p:nvSpPr>
          <p:spPr bwMode="auto">
            <a:xfrm>
              <a:off x="2860" y="1904"/>
              <a:ext cx="25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29" name="Freeform 574"/>
            <p:cNvSpPr>
              <a:spLocks/>
            </p:cNvSpPr>
            <p:nvPr/>
          </p:nvSpPr>
          <p:spPr bwMode="auto">
            <a:xfrm>
              <a:off x="2842" y="2187"/>
              <a:ext cx="630" cy="218"/>
            </a:xfrm>
            <a:custGeom>
              <a:avLst/>
              <a:gdLst>
                <a:gd name="T0" fmla="*/ 0 w 252"/>
                <a:gd name="T1" fmla="*/ 1542 h 82"/>
                <a:gd name="T2" fmla="*/ 3938 w 252"/>
                <a:gd name="T3" fmla="*/ 0 h 82"/>
                <a:gd name="T4" fmla="*/ 0 w 252"/>
                <a:gd name="T5" fmla="*/ 1542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2" h="82">
                  <a:moveTo>
                    <a:pt x="0" y="82"/>
                  </a:moveTo>
                  <a:cubicBezTo>
                    <a:pt x="57" y="82"/>
                    <a:pt x="193" y="71"/>
                    <a:pt x="252" y="0"/>
                  </a:cubicBezTo>
                  <a:cubicBezTo>
                    <a:pt x="232" y="15"/>
                    <a:pt x="140" y="68"/>
                    <a:pt x="0" y="8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</p:grpSp>
      <p:grpSp>
        <p:nvGrpSpPr>
          <p:cNvPr id="430" name="Group 429"/>
          <p:cNvGrpSpPr>
            <a:grpSpLocks/>
          </p:cNvGrpSpPr>
          <p:nvPr/>
        </p:nvGrpSpPr>
        <p:grpSpPr bwMode="auto">
          <a:xfrm>
            <a:off x="4360563" y="2086804"/>
            <a:ext cx="594172" cy="327610"/>
            <a:chOff x="2182" y="1659"/>
            <a:chExt cx="1383" cy="1005"/>
          </a:xfrm>
        </p:grpSpPr>
        <p:sp>
          <p:nvSpPr>
            <p:cNvPr id="431" name="Freeform 545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32" name="Freeform 546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33" name="Oval 432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34" name="Freeform 54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35" name="Freeform 54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36" name="Freeform 550"/>
            <p:cNvSpPr>
              <a:spLocks/>
            </p:cNvSpPr>
            <p:nvPr/>
          </p:nvSpPr>
          <p:spPr bwMode="auto">
            <a:xfrm>
              <a:off x="2182" y="1856"/>
              <a:ext cx="293" cy="304"/>
            </a:xfrm>
            <a:custGeom>
              <a:avLst/>
              <a:gdLst>
                <a:gd name="T0" fmla="*/ 1838 w 117"/>
                <a:gd name="T1" fmla="*/ 683 h 114"/>
                <a:gd name="T2" fmla="*/ 471 w 117"/>
                <a:gd name="T3" fmla="*/ 2163 h 114"/>
                <a:gd name="T4" fmla="*/ 1022 w 117"/>
                <a:gd name="T5" fmla="*/ 0 h 114"/>
                <a:gd name="T6" fmla="*/ 1838 w 117"/>
                <a:gd name="T7" fmla="*/ 683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14">
                  <a:moveTo>
                    <a:pt x="117" y="36"/>
                  </a:moveTo>
                  <a:cubicBezTo>
                    <a:pt x="67" y="55"/>
                    <a:pt x="37" y="93"/>
                    <a:pt x="30" y="114"/>
                  </a:cubicBezTo>
                  <a:cubicBezTo>
                    <a:pt x="0" y="69"/>
                    <a:pt x="36" y="26"/>
                    <a:pt x="65" y="0"/>
                  </a:cubicBezTo>
                  <a:cubicBezTo>
                    <a:pt x="58" y="20"/>
                    <a:pt x="47" y="52"/>
                    <a:pt x="117" y="3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37" name="Freeform 551"/>
            <p:cNvSpPr>
              <a:spLocks/>
            </p:cNvSpPr>
            <p:nvPr/>
          </p:nvSpPr>
          <p:spPr bwMode="auto">
            <a:xfrm>
              <a:off x="3450" y="2019"/>
              <a:ext cx="77" cy="136"/>
            </a:xfrm>
            <a:custGeom>
              <a:avLst/>
              <a:gdLst>
                <a:gd name="T0" fmla="*/ 0 w 31"/>
                <a:gd name="T1" fmla="*/ 363 h 51"/>
                <a:gd name="T2" fmla="*/ 291 w 31"/>
                <a:gd name="T3" fmla="*/ 968 h 51"/>
                <a:gd name="T4" fmla="*/ 432 w 31"/>
                <a:gd name="T5" fmla="*/ 0 h 51"/>
                <a:gd name="T6" fmla="*/ 353 w 31"/>
                <a:gd name="T7" fmla="*/ 307 h 51"/>
                <a:gd name="T8" fmla="*/ 124 w 31"/>
                <a:gd name="T9" fmla="*/ 39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51">
                  <a:moveTo>
                    <a:pt x="0" y="19"/>
                  </a:moveTo>
                  <a:cubicBezTo>
                    <a:pt x="11" y="25"/>
                    <a:pt x="16" y="40"/>
                    <a:pt x="19" y="51"/>
                  </a:cubicBezTo>
                  <a:cubicBezTo>
                    <a:pt x="30" y="49"/>
                    <a:pt x="31" y="7"/>
                    <a:pt x="28" y="0"/>
                  </a:cubicBezTo>
                  <a:cubicBezTo>
                    <a:pt x="28" y="6"/>
                    <a:pt x="25" y="10"/>
                    <a:pt x="23" y="16"/>
                  </a:cubicBezTo>
                  <a:cubicBezTo>
                    <a:pt x="19" y="26"/>
                    <a:pt x="17" y="21"/>
                    <a:pt x="8" y="21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38" name="Freeform 552"/>
            <p:cNvSpPr>
              <a:spLocks/>
            </p:cNvSpPr>
            <p:nvPr/>
          </p:nvSpPr>
          <p:spPr bwMode="auto">
            <a:xfrm>
              <a:off x="2337" y="2323"/>
              <a:ext cx="58" cy="200"/>
            </a:xfrm>
            <a:custGeom>
              <a:avLst/>
              <a:gdLst>
                <a:gd name="T0" fmla="*/ 0 w 23"/>
                <a:gd name="T1" fmla="*/ 1160 h 75"/>
                <a:gd name="T2" fmla="*/ 368 w 23"/>
                <a:gd name="T3" fmla="*/ 1421 h 75"/>
                <a:gd name="T4" fmla="*/ 368 w 23"/>
                <a:gd name="T5" fmla="*/ 264 h 75"/>
                <a:gd name="T6" fmla="*/ 0 w 23"/>
                <a:gd name="T7" fmla="*/ 0 h 75"/>
                <a:gd name="T8" fmla="*/ 0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0" y="61"/>
                  </a:moveTo>
                  <a:cubicBezTo>
                    <a:pt x="7" y="66"/>
                    <a:pt x="15" y="70"/>
                    <a:pt x="23" y="7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5" y="10"/>
                    <a:pt x="7" y="5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39" name="Freeform 553"/>
            <p:cNvSpPr>
              <a:spLocks/>
            </p:cNvSpPr>
            <p:nvPr/>
          </p:nvSpPr>
          <p:spPr bwMode="auto">
            <a:xfrm>
              <a:off x="2425" y="2373"/>
              <a:ext cx="40" cy="187"/>
            </a:xfrm>
            <a:custGeom>
              <a:avLst/>
              <a:gdLst>
                <a:gd name="T0" fmla="*/ 0 w 16"/>
                <a:gd name="T1" fmla="*/ 1199 h 70"/>
                <a:gd name="T2" fmla="*/ 250 w 16"/>
                <a:gd name="T3" fmla="*/ 1336 h 70"/>
                <a:gd name="T4" fmla="*/ 250 w 16"/>
                <a:gd name="T5" fmla="*/ 150 h 70"/>
                <a:gd name="T6" fmla="*/ 0 w 16"/>
                <a:gd name="T7" fmla="*/ 0 h 70"/>
                <a:gd name="T8" fmla="*/ 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0" y="63"/>
                  </a:moveTo>
                  <a:cubicBezTo>
                    <a:pt x="5" y="65"/>
                    <a:pt x="11" y="68"/>
                    <a:pt x="16" y="7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5"/>
                    <a:pt x="5" y="3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0" name="Freeform 554"/>
            <p:cNvSpPr>
              <a:spLocks/>
            </p:cNvSpPr>
            <p:nvPr/>
          </p:nvSpPr>
          <p:spPr bwMode="auto">
            <a:xfrm>
              <a:off x="2265" y="2251"/>
              <a:ext cx="25" cy="200"/>
            </a:xfrm>
            <a:custGeom>
              <a:avLst/>
              <a:gdLst>
                <a:gd name="T0" fmla="*/ 0 w 10"/>
                <a:gd name="T1" fmla="*/ 1229 h 75"/>
                <a:gd name="T2" fmla="*/ 158 w 10"/>
                <a:gd name="T3" fmla="*/ 1421 h 75"/>
                <a:gd name="T4" fmla="*/ 158 w 10"/>
                <a:gd name="T5" fmla="*/ 192 h 75"/>
                <a:gd name="T6" fmla="*/ 0 w 10"/>
                <a:gd name="T7" fmla="*/ 0 h 75"/>
                <a:gd name="T8" fmla="*/ 0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0" y="65"/>
                  </a:moveTo>
                  <a:cubicBezTo>
                    <a:pt x="3" y="68"/>
                    <a:pt x="6" y="72"/>
                    <a:pt x="10" y="7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" y="7"/>
                    <a:pt x="3" y="3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1" name="Freeform 555"/>
            <p:cNvSpPr>
              <a:spLocks/>
            </p:cNvSpPr>
            <p:nvPr/>
          </p:nvSpPr>
          <p:spPr bwMode="auto">
            <a:xfrm>
              <a:off x="2400" y="2357"/>
              <a:ext cx="10" cy="182"/>
            </a:xfrm>
            <a:custGeom>
              <a:avLst/>
              <a:gdLst>
                <a:gd name="T0" fmla="*/ 0 w 4"/>
                <a:gd name="T1" fmla="*/ 1269 h 68"/>
                <a:gd name="T2" fmla="*/ 63 w 4"/>
                <a:gd name="T3" fmla="*/ 1303 h 68"/>
                <a:gd name="T4" fmla="*/ 63 w 4"/>
                <a:gd name="T5" fmla="*/ 35 h 68"/>
                <a:gd name="T6" fmla="*/ 0 w 4"/>
                <a:gd name="T7" fmla="*/ 0 h 68"/>
                <a:gd name="T8" fmla="*/ 0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0" y="66"/>
                  </a:moveTo>
                  <a:cubicBezTo>
                    <a:pt x="1" y="66"/>
                    <a:pt x="3" y="67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2" name="Freeform 556"/>
            <p:cNvSpPr>
              <a:spLocks/>
            </p:cNvSpPr>
            <p:nvPr/>
          </p:nvSpPr>
          <p:spPr bwMode="auto">
            <a:xfrm>
              <a:off x="3360" y="2323"/>
              <a:ext cx="57" cy="200"/>
            </a:xfrm>
            <a:custGeom>
              <a:avLst/>
              <a:gdLst>
                <a:gd name="T0" fmla="*/ 349 w 23"/>
                <a:gd name="T1" fmla="*/ 1160 h 75"/>
                <a:gd name="T2" fmla="*/ 0 w 23"/>
                <a:gd name="T3" fmla="*/ 1421 h 75"/>
                <a:gd name="T4" fmla="*/ 0 w 23"/>
                <a:gd name="T5" fmla="*/ 264 h 75"/>
                <a:gd name="T6" fmla="*/ 349 w 23"/>
                <a:gd name="T7" fmla="*/ 0 h 75"/>
                <a:gd name="T8" fmla="*/ 349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23" y="61"/>
                  </a:moveTo>
                  <a:cubicBezTo>
                    <a:pt x="16" y="66"/>
                    <a:pt x="8" y="70"/>
                    <a:pt x="0" y="7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6" y="5"/>
                    <a:pt x="23" y="0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3" name="Freeform 557"/>
            <p:cNvSpPr>
              <a:spLocks/>
            </p:cNvSpPr>
            <p:nvPr/>
          </p:nvSpPr>
          <p:spPr bwMode="auto">
            <a:xfrm>
              <a:off x="3290" y="2373"/>
              <a:ext cx="40" cy="187"/>
            </a:xfrm>
            <a:custGeom>
              <a:avLst/>
              <a:gdLst>
                <a:gd name="T0" fmla="*/ 250 w 16"/>
                <a:gd name="T1" fmla="*/ 1199 h 70"/>
                <a:gd name="T2" fmla="*/ 0 w 16"/>
                <a:gd name="T3" fmla="*/ 1336 h 70"/>
                <a:gd name="T4" fmla="*/ 0 w 16"/>
                <a:gd name="T5" fmla="*/ 150 h 70"/>
                <a:gd name="T6" fmla="*/ 250 w 16"/>
                <a:gd name="T7" fmla="*/ 0 h 70"/>
                <a:gd name="T8" fmla="*/ 25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16" y="63"/>
                  </a:moveTo>
                  <a:cubicBezTo>
                    <a:pt x="11" y="65"/>
                    <a:pt x="5" y="68"/>
                    <a:pt x="0" y="7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5"/>
                    <a:pt x="11" y="3"/>
                    <a:pt x="16" y="0"/>
                  </a:cubicBezTo>
                  <a:lnTo>
                    <a:pt x="1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4" name="Freeform 558"/>
            <p:cNvSpPr>
              <a:spLocks/>
            </p:cNvSpPr>
            <p:nvPr/>
          </p:nvSpPr>
          <p:spPr bwMode="auto">
            <a:xfrm>
              <a:off x="3465" y="2251"/>
              <a:ext cx="25" cy="200"/>
            </a:xfrm>
            <a:custGeom>
              <a:avLst/>
              <a:gdLst>
                <a:gd name="T0" fmla="*/ 158 w 10"/>
                <a:gd name="T1" fmla="*/ 1229 h 75"/>
                <a:gd name="T2" fmla="*/ 0 w 10"/>
                <a:gd name="T3" fmla="*/ 1421 h 75"/>
                <a:gd name="T4" fmla="*/ 0 w 10"/>
                <a:gd name="T5" fmla="*/ 192 h 75"/>
                <a:gd name="T6" fmla="*/ 158 w 10"/>
                <a:gd name="T7" fmla="*/ 0 h 75"/>
                <a:gd name="T8" fmla="*/ 158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10" y="65"/>
                  </a:moveTo>
                  <a:cubicBezTo>
                    <a:pt x="7" y="68"/>
                    <a:pt x="4" y="72"/>
                    <a:pt x="0" y="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7"/>
                    <a:pt x="7" y="3"/>
                    <a:pt x="10" y="0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5" name="Freeform 559"/>
            <p:cNvSpPr>
              <a:spLocks/>
            </p:cNvSpPr>
            <p:nvPr/>
          </p:nvSpPr>
          <p:spPr bwMode="auto">
            <a:xfrm>
              <a:off x="3345" y="2357"/>
              <a:ext cx="10" cy="182"/>
            </a:xfrm>
            <a:custGeom>
              <a:avLst/>
              <a:gdLst>
                <a:gd name="T0" fmla="*/ 63 w 4"/>
                <a:gd name="T1" fmla="*/ 1269 h 68"/>
                <a:gd name="T2" fmla="*/ 0 w 4"/>
                <a:gd name="T3" fmla="*/ 1303 h 68"/>
                <a:gd name="T4" fmla="*/ 0 w 4"/>
                <a:gd name="T5" fmla="*/ 35 h 68"/>
                <a:gd name="T6" fmla="*/ 63 w 4"/>
                <a:gd name="T7" fmla="*/ 0 h 68"/>
                <a:gd name="T8" fmla="*/ 63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4" y="66"/>
                  </a:moveTo>
                  <a:cubicBezTo>
                    <a:pt x="3" y="66"/>
                    <a:pt x="1" y="67"/>
                    <a:pt x="0" y="6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6" name="Freeform 560"/>
            <p:cNvSpPr>
              <a:spLocks/>
            </p:cNvSpPr>
            <p:nvPr/>
          </p:nvSpPr>
          <p:spPr bwMode="auto">
            <a:xfrm>
              <a:off x="2570" y="2427"/>
              <a:ext cx="117" cy="202"/>
            </a:xfrm>
            <a:custGeom>
              <a:avLst/>
              <a:gdLst>
                <a:gd name="T0" fmla="*/ 0 w 47"/>
                <a:gd name="T1" fmla="*/ 1223 h 76"/>
                <a:gd name="T2" fmla="*/ 724 w 47"/>
                <a:gd name="T3" fmla="*/ 1427 h 76"/>
                <a:gd name="T4" fmla="*/ 724 w 47"/>
                <a:gd name="T5" fmla="*/ 205 h 76"/>
                <a:gd name="T6" fmla="*/ 0 w 47"/>
                <a:gd name="T7" fmla="*/ 0 h 76"/>
                <a:gd name="T8" fmla="*/ 0 w 47"/>
                <a:gd name="T9" fmla="*/ 122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76">
                  <a:moveTo>
                    <a:pt x="0" y="65"/>
                  </a:moveTo>
                  <a:cubicBezTo>
                    <a:pt x="13" y="73"/>
                    <a:pt x="34" y="75"/>
                    <a:pt x="47" y="7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9"/>
                    <a:pt x="13" y="5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7" name="Freeform 561"/>
            <p:cNvSpPr>
              <a:spLocks/>
            </p:cNvSpPr>
            <p:nvPr/>
          </p:nvSpPr>
          <p:spPr bwMode="auto">
            <a:xfrm>
              <a:off x="2712" y="2459"/>
              <a:ext cx="33" cy="178"/>
            </a:xfrm>
            <a:custGeom>
              <a:avLst/>
              <a:gdLst>
                <a:gd name="T0" fmla="*/ 0 w 13"/>
                <a:gd name="T1" fmla="*/ 1235 h 67"/>
                <a:gd name="T2" fmla="*/ 213 w 13"/>
                <a:gd name="T3" fmla="*/ 1257 h 67"/>
                <a:gd name="T4" fmla="*/ 213 w 13"/>
                <a:gd name="T5" fmla="*/ 21 h 67"/>
                <a:gd name="T6" fmla="*/ 0 w 13"/>
                <a:gd name="T7" fmla="*/ 0 h 67"/>
                <a:gd name="T8" fmla="*/ 0 w 13"/>
                <a:gd name="T9" fmla="*/ 123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67">
                  <a:moveTo>
                    <a:pt x="0" y="66"/>
                  </a:moveTo>
                  <a:cubicBezTo>
                    <a:pt x="4" y="66"/>
                    <a:pt x="9" y="67"/>
                    <a:pt x="13" y="6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1"/>
                    <a:pt x="4" y="0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8" name="Freeform 562"/>
            <p:cNvSpPr>
              <a:spLocks/>
            </p:cNvSpPr>
            <p:nvPr/>
          </p:nvSpPr>
          <p:spPr bwMode="auto">
            <a:xfrm>
              <a:off x="2627" y="2445"/>
              <a:ext cx="28" cy="182"/>
            </a:xfrm>
            <a:custGeom>
              <a:avLst/>
              <a:gdLst>
                <a:gd name="T0" fmla="*/ 0 w 11"/>
                <a:gd name="T1" fmla="*/ 1269 h 68"/>
                <a:gd name="T2" fmla="*/ 181 w 11"/>
                <a:gd name="T3" fmla="*/ 1303 h 68"/>
                <a:gd name="T4" fmla="*/ 181 w 11"/>
                <a:gd name="T5" fmla="*/ 35 h 68"/>
                <a:gd name="T6" fmla="*/ 0 w 11"/>
                <a:gd name="T7" fmla="*/ 0 h 68"/>
                <a:gd name="T8" fmla="*/ 0 w 11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8">
                  <a:moveTo>
                    <a:pt x="0" y="66"/>
                  </a:moveTo>
                  <a:cubicBezTo>
                    <a:pt x="4" y="67"/>
                    <a:pt x="8" y="67"/>
                    <a:pt x="11" y="6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"/>
                    <a:pt x="4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49" name="Freeform 563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0" name="Freeform 564"/>
            <p:cNvSpPr>
              <a:spLocks/>
            </p:cNvSpPr>
            <p:nvPr/>
          </p:nvSpPr>
          <p:spPr bwMode="auto">
            <a:xfrm>
              <a:off x="2345" y="2469"/>
              <a:ext cx="960" cy="150"/>
            </a:xfrm>
            <a:custGeom>
              <a:avLst/>
              <a:gdLst>
                <a:gd name="T0" fmla="*/ 6000 w 384"/>
                <a:gd name="T1" fmla="*/ 458 h 56"/>
                <a:gd name="T2" fmla="*/ 3345 w 384"/>
                <a:gd name="T3" fmla="*/ 1077 h 56"/>
                <a:gd name="T4" fmla="*/ 0 w 38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4" h="56">
                  <a:moveTo>
                    <a:pt x="384" y="24"/>
                  </a:moveTo>
                  <a:cubicBezTo>
                    <a:pt x="338" y="44"/>
                    <a:pt x="278" y="56"/>
                    <a:pt x="214" y="56"/>
                  </a:cubicBezTo>
                  <a:cubicBezTo>
                    <a:pt x="127" y="56"/>
                    <a:pt x="50" y="3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1" name="Oval 450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52" name="Freeform 566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3" name="Freeform 567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4" name="Freeform 56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5" name="Freeform 56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6" name="Freeform 570"/>
            <p:cNvSpPr>
              <a:spLocks/>
            </p:cNvSpPr>
            <p:nvPr/>
          </p:nvSpPr>
          <p:spPr bwMode="auto">
            <a:xfrm>
              <a:off x="2295" y="1896"/>
              <a:ext cx="770" cy="293"/>
            </a:xfrm>
            <a:custGeom>
              <a:avLst/>
              <a:gdLst>
                <a:gd name="T0" fmla="*/ 0 w 308"/>
                <a:gd name="T1" fmla="*/ 2078 h 110"/>
                <a:gd name="T2" fmla="*/ 3613 w 308"/>
                <a:gd name="T3" fmla="*/ 21 h 110"/>
                <a:gd name="T4" fmla="*/ 4813 w 308"/>
                <a:gd name="T5" fmla="*/ 170 h 110"/>
                <a:gd name="T6" fmla="*/ 0 w 308"/>
                <a:gd name="T7" fmla="*/ 2078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8" h="110">
                  <a:moveTo>
                    <a:pt x="0" y="110"/>
                  </a:moveTo>
                  <a:cubicBezTo>
                    <a:pt x="14" y="48"/>
                    <a:pt x="120" y="1"/>
                    <a:pt x="231" y="1"/>
                  </a:cubicBezTo>
                  <a:cubicBezTo>
                    <a:pt x="257" y="1"/>
                    <a:pt x="283" y="4"/>
                    <a:pt x="308" y="9"/>
                  </a:cubicBezTo>
                  <a:cubicBezTo>
                    <a:pt x="254" y="0"/>
                    <a:pt x="49" y="7"/>
                    <a:pt x="0" y="11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7" name="Oval 456"/>
            <p:cNvSpPr>
              <a:spLocks noChangeArrowheads="1"/>
            </p:cNvSpPr>
            <p:nvPr/>
          </p:nvSpPr>
          <p:spPr bwMode="auto">
            <a:xfrm>
              <a:off x="2890" y="1893"/>
              <a:ext cx="35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58" name="Oval 457"/>
            <p:cNvSpPr>
              <a:spLocks noChangeArrowheads="1"/>
            </p:cNvSpPr>
            <p:nvPr/>
          </p:nvSpPr>
          <p:spPr bwMode="auto">
            <a:xfrm>
              <a:off x="2935" y="1904"/>
              <a:ext cx="22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59" name="Oval 458"/>
            <p:cNvSpPr>
              <a:spLocks noChangeArrowheads="1"/>
            </p:cNvSpPr>
            <p:nvPr/>
          </p:nvSpPr>
          <p:spPr bwMode="auto">
            <a:xfrm>
              <a:off x="2860" y="1904"/>
              <a:ext cx="25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60" name="Freeform 574"/>
            <p:cNvSpPr>
              <a:spLocks/>
            </p:cNvSpPr>
            <p:nvPr/>
          </p:nvSpPr>
          <p:spPr bwMode="auto">
            <a:xfrm>
              <a:off x="2842" y="2187"/>
              <a:ext cx="630" cy="218"/>
            </a:xfrm>
            <a:custGeom>
              <a:avLst/>
              <a:gdLst>
                <a:gd name="T0" fmla="*/ 0 w 252"/>
                <a:gd name="T1" fmla="*/ 1542 h 82"/>
                <a:gd name="T2" fmla="*/ 3938 w 252"/>
                <a:gd name="T3" fmla="*/ 0 h 82"/>
                <a:gd name="T4" fmla="*/ 0 w 252"/>
                <a:gd name="T5" fmla="*/ 1542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2" h="82">
                  <a:moveTo>
                    <a:pt x="0" y="82"/>
                  </a:moveTo>
                  <a:cubicBezTo>
                    <a:pt x="57" y="82"/>
                    <a:pt x="193" y="71"/>
                    <a:pt x="252" y="0"/>
                  </a:cubicBezTo>
                  <a:cubicBezTo>
                    <a:pt x="232" y="15"/>
                    <a:pt x="140" y="68"/>
                    <a:pt x="0" y="8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</p:grpSp>
      <p:grpSp>
        <p:nvGrpSpPr>
          <p:cNvPr id="461" name="Group 460"/>
          <p:cNvGrpSpPr>
            <a:grpSpLocks/>
          </p:cNvGrpSpPr>
          <p:nvPr/>
        </p:nvGrpSpPr>
        <p:grpSpPr bwMode="auto">
          <a:xfrm>
            <a:off x="4360563" y="1734985"/>
            <a:ext cx="594172" cy="327610"/>
            <a:chOff x="2182" y="1659"/>
            <a:chExt cx="1383" cy="1005"/>
          </a:xfrm>
        </p:grpSpPr>
        <p:sp>
          <p:nvSpPr>
            <p:cNvPr id="462" name="Freeform 545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3" name="Freeform 546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4" name="Oval 463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65" name="Freeform 54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6" name="Freeform 54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7" name="Freeform 550"/>
            <p:cNvSpPr>
              <a:spLocks/>
            </p:cNvSpPr>
            <p:nvPr/>
          </p:nvSpPr>
          <p:spPr bwMode="auto">
            <a:xfrm>
              <a:off x="2182" y="1856"/>
              <a:ext cx="293" cy="304"/>
            </a:xfrm>
            <a:custGeom>
              <a:avLst/>
              <a:gdLst>
                <a:gd name="T0" fmla="*/ 1838 w 117"/>
                <a:gd name="T1" fmla="*/ 683 h 114"/>
                <a:gd name="T2" fmla="*/ 471 w 117"/>
                <a:gd name="T3" fmla="*/ 2163 h 114"/>
                <a:gd name="T4" fmla="*/ 1022 w 117"/>
                <a:gd name="T5" fmla="*/ 0 h 114"/>
                <a:gd name="T6" fmla="*/ 1838 w 117"/>
                <a:gd name="T7" fmla="*/ 683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14">
                  <a:moveTo>
                    <a:pt x="117" y="36"/>
                  </a:moveTo>
                  <a:cubicBezTo>
                    <a:pt x="67" y="55"/>
                    <a:pt x="37" y="93"/>
                    <a:pt x="30" y="114"/>
                  </a:cubicBezTo>
                  <a:cubicBezTo>
                    <a:pt x="0" y="69"/>
                    <a:pt x="36" y="26"/>
                    <a:pt x="65" y="0"/>
                  </a:cubicBezTo>
                  <a:cubicBezTo>
                    <a:pt x="58" y="20"/>
                    <a:pt x="47" y="52"/>
                    <a:pt x="117" y="3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8" name="Freeform 551"/>
            <p:cNvSpPr>
              <a:spLocks/>
            </p:cNvSpPr>
            <p:nvPr/>
          </p:nvSpPr>
          <p:spPr bwMode="auto">
            <a:xfrm>
              <a:off x="3450" y="2019"/>
              <a:ext cx="77" cy="136"/>
            </a:xfrm>
            <a:custGeom>
              <a:avLst/>
              <a:gdLst>
                <a:gd name="T0" fmla="*/ 0 w 31"/>
                <a:gd name="T1" fmla="*/ 363 h 51"/>
                <a:gd name="T2" fmla="*/ 291 w 31"/>
                <a:gd name="T3" fmla="*/ 968 h 51"/>
                <a:gd name="T4" fmla="*/ 432 w 31"/>
                <a:gd name="T5" fmla="*/ 0 h 51"/>
                <a:gd name="T6" fmla="*/ 353 w 31"/>
                <a:gd name="T7" fmla="*/ 307 h 51"/>
                <a:gd name="T8" fmla="*/ 124 w 31"/>
                <a:gd name="T9" fmla="*/ 39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51">
                  <a:moveTo>
                    <a:pt x="0" y="19"/>
                  </a:moveTo>
                  <a:cubicBezTo>
                    <a:pt x="11" y="25"/>
                    <a:pt x="16" y="40"/>
                    <a:pt x="19" y="51"/>
                  </a:cubicBezTo>
                  <a:cubicBezTo>
                    <a:pt x="30" y="49"/>
                    <a:pt x="31" y="7"/>
                    <a:pt x="28" y="0"/>
                  </a:cubicBezTo>
                  <a:cubicBezTo>
                    <a:pt x="28" y="6"/>
                    <a:pt x="25" y="10"/>
                    <a:pt x="23" y="16"/>
                  </a:cubicBezTo>
                  <a:cubicBezTo>
                    <a:pt x="19" y="26"/>
                    <a:pt x="17" y="21"/>
                    <a:pt x="8" y="21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9" name="Freeform 552"/>
            <p:cNvSpPr>
              <a:spLocks/>
            </p:cNvSpPr>
            <p:nvPr/>
          </p:nvSpPr>
          <p:spPr bwMode="auto">
            <a:xfrm>
              <a:off x="2337" y="2323"/>
              <a:ext cx="58" cy="200"/>
            </a:xfrm>
            <a:custGeom>
              <a:avLst/>
              <a:gdLst>
                <a:gd name="T0" fmla="*/ 0 w 23"/>
                <a:gd name="T1" fmla="*/ 1160 h 75"/>
                <a:gd name="T2" fmla="*/ 368 w 23"/>
                <a:gd name="T3" fmla="*/ 1421 h 75"/>
                <a:gd name="T4" fmla="*/ 368 w 23"/>
                <a:gd name="T5" fmla="*/ 264 h 75"/>
                <a:gd name="T6" fmla="*/ 0 w 23"/>
                <a:gd name="T7" fmla="*/ 0 h 75"/>
                <a:gd name="T8" fmla="*/ 0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0" y="61"/>
                  </a:moveTo>
                  <a:cubicBezTo>
                    <a:pt x="7" y="66"/>
                    <a:pt x="15" y="70"/>
                    <a:pt x="23" y="7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5" y="10"/>
                    <a:pt x="7" y="5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0" name="Freeform 553"/>
            <p:cNvSpPr>
              <a:spLocks/>
            </p:cNvSpPr>
            <p:nvPr/>
          </p:nvSpPr>
          <p:spPr bwMode="auto">
            <a:xfrm>
              <a:off x="2425" y="2373"/>
              <a:ext cx="40" cy="187"/>
            </a:xfrm>
            <a:custGeom>
              <a:avLst/>
              <a:gdLst>
                <a:gd name="T0" fmla="*/ 0 w 16"/>
                <a:gd name="T1" fmla="*/ 1199 h 70"/>
                <a:gd name="T2" fmla="*/ 250 w 16"/>
                <a:gd name="T3" fmla="*/ 1336 h 70"/>
                <a:gd name="T4" fmla="*/ 250 w 16"/>
                <a:gd name="T5" fmla="*/ 150 h 70"/>
                <a:gd name="T6" fmla="*/ 0 w 16"/>
                <a:gd name="T7" fmla="*/ 0 h 70"/>
                <a:gd name="T8" fmla="*/ 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0" y="63"/>
                  </a:moveTo>
                  <a:cubicBezTo>
                    <a:pt x="5" y="65"/>
                    <a:pt x="11" y="68"/>
                    <a:pt x="16" y="7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5"/>
                    <a:pt x="5" y="3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1" name="Freeform 554"/>
            <p:cNvSpPr>
              <a:spLocks/>
            </p:cNvSpPr>
            <p:nvPr/>
          </p:nvSpPr>
          <p:spPr bwMode="auto">
            <a:xfrm>
              <a:off x="2265" y="2251"/>
              <a:ext cx="25" cy="200"/>
            </a:xfrm>
            <a:custGeom>
              <a:avLst/>
              <a:gdLst>
                <a:gd name="T0" fmla="*/ 0 w 10"/>
                <a:gd name="T1" fmla="*/ 1229 h 75"/>
                <a:gd name="T2" fmla="*/ 158 w 10"/>
                <a:gd name="T3" fmla="*/ 1421 h 75"/>
                <a:gd name="T4" fmla="*/ 158 w 10"/>
                <a:gd name="T5" fmla="*/ 192 h 75"/>
                <a:gd name="T6" fmla="*/ 0 w 10"/>
                <a:gd name="T7" fmla="*/ 0 h 75"/>
                <a:gd name="T8" fmla="*/ 0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0" y="65"/>
                  </a:moveTo>
                  <a:cubicBezTo>
                    <a:pt x="3" y="68"/>
                    <a:pt x="6" y="72"/>
                    <a:pt x="10" y="7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" y="7"/>
                    <a:pt x="3" y="3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2" name="Freeform 555"/>
            <p:cNvSpPr>
              <a:spLocks/>
            </p:cNvSpPr>
            <p:nvPr/>
          </p:nvSpPr>
          <p:spPr bwMode="auto">
            <a:xfrm>
              <a:off x="2400" y="2357"/>
              <a:ext cx="10" cy="182"/>
            </a:xfrm>
            <a:custGeom>
              <a:avLst/>
              <a:gdLst>
                <a:gd name="T0" fmla="*/ 0 w 4"/>
                <a:gd name="T1" fmla="*/ 1269 h 68"/>
                <a:gd name="T2" fmla="*/ 63 w 4"/>
                <a:gd name="T3" fmla="*/ 1303 h 68"/>
                <a:gd name="T4" fmla="*/ 63 w 4"/>
                <a:gd name="T5" fmla="*/ 35 h 68"/>
                <a:gd name="T6" fmla="*/ 0 w 4"/>
                <a:gd name="T7" fmla="*/ 0 h 68"/>
                <a:gd name="T8" fmla="*/ 0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0" y="66"/>
                  </a:moveTo>
                  <a:cubicBezTo>
                    <a:pt x="1" y="66"/>
                    <a:pt x="3" y="67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3" name="Freeform 556"/>
            <p:cNvSpPr>
              <a:spLocks/>
            </p:cNvSpPr>
            <p:nvPr/>
          </p:nvSpPr>
          <p:spPr bwMode="auto">
            <a:xfrm>
              <a:off x="3360" y="2323"/>
              <a:ext cx="57" cy="200"/>
            </a:xfrm>
            <a:custGeom>
              <a:avLst/>
              <a:gdLst>
                <a:gd name="T0" fmla="*/ 349 w 23"/>
                <a:gd name="T1" fmla="*/ 1160 h 75"/>
                <a:gd name="T2" fmla="*/ 0 w 23"/>
                <a:gd name="T3" fmla="*/ 1421 h 75"/>
                <a:gd name="T4" fmla="*/ 0 w 23"/>
                <a:gd name="T5" fmla="*/ 264 h 75"/>
                <a:gd name="T6" fmla="*/ 349 w 23"/>
                <a:gd name="T7" fmla="*/ 0 h 75"/>
                <a:gd name="T8" fmla="*/ 349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23" y="61"/>
                  </a:moveTo>
                  <a:cubicBezTo>
                    <a:pt x="16" y="66"/>
                    <a:pt x="8" y="70"/>
                    <a:pt x="0" y="7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6" y="5"/>
                    <a:pt x="23" y="0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4" name="Freeform 557"/>
            <p:cNvSpPr>
              <a:spLocks/>
            </p:cNvSpPr>
            <p:nvPr/>
          </p:nvSpPr>
          <p:spPr bwMode="auto">
            <a:xfrm>
              <a:off x="3290" y="2373"/>
              <a:ext cx="40" cy="187"/>
            </a:xfrm>
            <a:custGeom>
              <a:avLst/>
              <a:gdLst>
                <a:gd name="T0" fmla="*/ 250 w 16"/>
                <a:gd name="T1" fmla="*/ 1199 h 70"/>
                <a:gd name="T2" fmla="*/ 0 w 16"/>
                <a:gd name="T3" fmla="*/ 1336 h 70"/>
                <a:gd name="T4" fmla="*/ 0 w 16"/>
                <a:gd name="T5" fmla="*/ 150 h 70"/>
                <a:gd name="T6" fmla="*/ 250 w 16"/>
                <a:gd name="T7" fmla="*/ 0 h 70"/>
                <a:gd name="T8" fmla="*/ 25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16" y="63"/>
                  </a:moveTo>
                  <a:cubicBezTo>
                    <a:pt x="11" y="65"/>
                    <a:pt x="5" y="68"/>
                    <a:pt x="0" y="7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5"/>
                    <a:pt x="11" y="3"/>
                    <a:pt x="16" y="0"/>
                  </a:cubicBezTo>
                  <a:lnTo>
                    <a:pt x="1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5" name="Freeform 558"/>
            <p:cNvSpPr>
              <a:spLocks/>
            </p:cNvSpPr>
            <p:nvPr/>
          </p:nvSpPr>
          <p:spPr bwMode="auto">
            <a:xfrm>
              <a:off x="3465" y="2251"/>
              <a:ext cx="25" cy="200"/>
            </a:xfrm>
            <a:custGeom>
              <a:avLst/>
              <a:gdLst>
                <a:gd name="T0" fmla="*/ 158 w 10"/>
                <a:gd name="T1" fmla="*/ 1229 h 75"/>
                <a:gd name="T2" fmla="*/ 0 w 10"/>
                <a:gd name="T3" fmla="*/ 1421 h 75"/>
                <a:gd name="T4" fmla="*/ 0 w 10"/>
                <a:gd name="T5" fmla="*/ 192 h 75"/>
                <a:gd name="T6" fmla="*/ 158 w 10"/>
                <a:gd name="T7" fmla="*/ 0 h 75"/>
                <a:gd name="T8" fmla="*/ 158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10" y="65"/>
                  </a:moveTo>
                  <a:cubicBezTo>
                    <a:pt x="7" y="68"/>
                    <a:pt x="4" y="72"/>
                    <a:pt x="0" y="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7"/>
                    <a:pt x="7" y="3"/>
                    <a:pt x="10" y="0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6" name="Freeform 559"/>
            <p:cNvSpPr>
              <a:spLocks/>
            </p:cNvSpPr>
            <p:nvPr/>
          </p:nvSpPr>
          <p:spPr bwMode="auto">
            <a:xfrm>
              <a:off x="3345" y="2357"/>
              <a:ext cx="10" cy="182"/>
            </a:xfrm>
            <a:custGeom>
              <a:avLst/>
              <a:gdLst>
                <a:gd name="T0" fmla="*/ 63 w 4"/>
                <a:gd name="T1" fmla="*/ 1269 h 68"/>
                <a:gd name="T2" fmla="*/ 0 w 4"/>
                <a:gd name="T3" fmla="*/ 1303 h 68"/>
                <a:gd name="T4" fmla="*/ 0 w 4"/>
                <a:gd name="T5" fmla="*/ 35 h 68"/>
                <a:gd name="T6" fmla="*/ 63 w 4"/>
                <a:gd name="T7" fmla="*/ 0 h 68"/>
                <a:gd name="T8" fmla="*/ 63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4" y="66"/>
                  </a:moveTo>
                  <a:cubicBezTo>
                    <a:pt x="3" y="66"/>
                    <a:pt x="1" y="67"/>
                    <a:pt x="0" y="6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7" name="Freeform 560"/>
            <p:cNvSpPr>
              <a:spLocks/>
            </p:cNvSpPr>
            <p:nvPr/>
          </p:nvSpPr>
          <p:spPr bwMode="auto">
            <a:xfrm>
              <a:off x="2570" y="2427"/>
              <a:ext cx="117" cy="202"/>
            </a:xfrm>
            <a:custGeom>
              <a:avLst/>
              <a:gdLst>
                <a:gd name="T0" fmla="*/ 0 w 47"/>
                <a:gd name="T1" fmla="*/ 1223 h 76"/>
                <a:gd name="T2" fmla="*/ 724 w 47"/>
                <a:gd name="T3" fmla="*/ 1427 h 76"/>
                <a:gd name="T4" fmla="*/ 724 w 47"/>
                <a:gd name="T5" fmla="*/ 205 h 76"/>
                <a:gd name="T6" fmla="*/ 0 w 47"/>
                <a:gd name="T7" fmla="*/ 0 h 76"/>
                <a:gd name="T8" fmla="*/ 0 w 47"/>
                <a:gd name="T9" fmla="*/ 122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76">
                  <a:moveTo>
                    <a:pt x="0" y="65"/>
                  </a:moveTo>
                  <a:cubicBezTo>
                    <a:pt x="13" y="73"/>
                    <a:pt x="34" y="75"/>
                    <a:pt x="47" y="7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9"/>
                    <a:pt x="13" y="5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8" name="Freeform 561"/>
            <p:cNvSpPr>
              <a:spLocks/>
            </p:cNvSpPr>
            <p:nvPr/>
          </p:nvSpPr>
          <p:spPr bwMode="auto">
            <a:xfrm>
              <a:off x="2712" y="2459"/>
              <a:ext cx="33" cy="178"/>
            </a:xfrm>
            <a:custGeom>
              <a:avLst/>
              <a:gdLst>
                <a:gd name="T0" fmla="*/ 0 w 13"/>
                <a:gd name="T1" fmla="*/ 1235 h 67"/>
                <a:gd name="T2" fmla="*/ 213 w 13"/>
                <a:gd name="T3" fmla="*/ 1257 h 67"/>
                <a:gd name="T4" fmla="*/ 213 w 13"/>
                <a:gd name="T5" fmla="*/ 21 h 67"/>
                <a:gd name="T6" fmla="*/ 0 w 13"/>
                <a:gd name="T7" fmla="*/ 0 h 67"/>
                <a:gd name="T8" fmla="*/ 0 w 13"/>
                <a:gd name="T9" fmla="*/ 123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67">
                  <a:moveTo>
                    <a:pt x="0" y="66"/>
                  </a:moveTo>
                  <a:cubicBezTo>
                    <a:pt x="4" y="66"/>
                    <a:pt x="9" y="67"/>
                    <a:pt x="13" y="6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1"/>
                    <a:pt x="4" y="0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9" name="Freeform 562"/>
            <p:cNvSpPr>
              <a:spLocks/>
            </p:cNvSpPr>
            <p:nvPr/>
          </p:nvSpPr>
          <p:spPr bwMode="auto">
            <a:xfrm>
              <a:off x="2627" y="2445"/>
              <a:ext cx="28" cy="182"/>
            </a:xfrm>
            <a:custGeom>
              <a:avLst/>
              <a:gdLst>
                <a:gd name="T0" fmla="*/ 0 w 11"/>
                <a:gd name="T1" fmla="*/ 1269 h 68"/>
                <a:gd name="T2" fmla="*/ 181 w 11"/>
                <a:gd name="T3" fmla="*/ 1303 h 68"/>
                <a:gd name="T4" fmla="*/ 181 w 11"/>
                <a:gd name="T5" fmla="*/ 35 h 68"/>
                <a:gd name="T6" fmla="*/ 0 w 11"/>
                <a:gd name="T7" fmla="*/ 0 h 68"/>
                <a:gd name="T8" fmla="*/ 0 w 11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8">
                  <a:moveTo>
                    <a:pt x="0" y="66"/>
                  </a:moveTo>
                  <a:cubicBezTo>
                    <a:pt x="4" y="67"/>
                    <a:pt x="8" y="67"/>
                    <a:pt x="11" y="6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"/>
                    <a:pt x="4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0" name="Freeform 563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1" name="Freeform 564"/>
            <p:cNvSpPr>
              <a:spLocks/>
            </p:cNvSpPr>
            <p:nvPr/>
          </p:nvSpPr>
          <p:spPr bwMode="auto">
            <a:xfrm>
              <a:off x="2345" y="2469"/>
              <a:ext cx="960" cy="150"/>
            </a:xfrm>
            <a:custGeom>
              <a:avLst/>
              <a:gdLst>
                <a:gd name="T0" fmla="*/ 6000 w 384"/>
                <a:gd name="T1" fmla="*/ 458 h 56"/>
                <a:gd name="T2" fmla="*/ 3345 w 384"/>
                <a:gd name="T3" fmla="*/ 1077 h 56"/>
                <a:gd name="T4" fmla="*/ 0 w 38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4" h="56">
                  <a:moveTo>
                    <a:pt x="384" y="24"/>
                  </a:moveTo>
                  <a:cubicBezTo>
                    <a:pt x="338" y="44"/>
                    <a:pt x="278" y="56"/>
                    <a:pt x="214" y="56"/>
                  </a:cubicBezTo>
                  <a:cubicBezTo>
                    <a:pt x="127" y="56"/>
                    <a:pt x="50" y="3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2" name="Oval 481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83" name="Freeform 566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4" name="Freeform 567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5" name="Freeform 56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6" name="Freeform 56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7" name="Freeform 570"/>
            <p:cNvSpPr>
              <a:spLocks/>
            </p:cNvSpPr>
            <p:nvPr/>
          </p:nvSpPr>
          <p:spPr bwMode="auto">
            <a:xfrm>
              <a:off x="2295" y="1896"/>
              <a:ext cx="770" cy="293"/>
            </a:xfrm>
            <a:custGeom>
              <a:avLst/>
              <a:gdLst>
                <a:gd name="T0" fmla="*/ 0 w 308"/>
                <a:gd name="T1" fmla="*/ 2078 h 110"/>
                <a:gd name="T2" fmla="*/ 3613 w 308"/>
                <a:gd name="T3" fmla="*/ 21 h 110"/>
                <a:gd name="T4" fmla="*/ 4813 w 308"/>
                <a:gd name="T5" fmla="*/ 170 h 110"/>
                <a:gd name="T6" fmla="*/ 0 w 308"/>
                <a:gd name="T7" fmla="*/ 2078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8" h="110">
                  <a:moveTo>
                    <a:pt x="0" y="110"/>
                  </a:moveTo>
                  <a:cubicBezTo>
                    <a:pt x="14" y="48"/>
                    <a:pt x="120" y="1"/>
                    <a:pt x="231" y="1"/>
                  </a:cubicBezTo>
                  <a:cubicBezTo>
                    <a:pt x="257" y="1"/>
                    <a:pt x="283" y="4"/>
                    <a:pt x="308" y="9"/>
                  </a:cubicBezTo>
                  <a:cubicBezTo>
                    <a:pt x="254" y="0"/>
                    <a:pt x="49" y="7"/>
                    <a:pt x="0" y="11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8" name="Oval 487"/>
            <p:cNvSpPr>
              <a:spLocks noChangeArrowheads="1"/>
            </p:cNvSpPr>
            <p:nvPr/>
          </p:nvSpPr>
          <p:spPr bwMode="auto">
            <a:xfrm>
              <a:off x="2890" y="1893"/>
              <a:ext cx="35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89" name="Oval 488"/>
            <p:cNvSpPr>
              <a:spLocks noChangeArrowheads="1"/>
            </p:cNvSpPr>
            <p:nvPr/>
          </p:nvSpPr>
          <p:spPr bwMode="auto">
            <a:xfrm>
              <a:off x="2935" y="1904"/>
              <a:ext cx="22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90" name="Oval 489"/>
            <p:cNvSpPr>
              <a:spLocks noChangeArrowheads="1"/>
            </p:cNvSpPr>
            <p:nvPr/>
          </p:nvSpPr>
          <p:spPr bwMode="auto">
            <a:xfrm>
              <a:off x="2860" y="1904"/>
              <a:ext cx="25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91" name="Freeform 574"/>
            <p:cNvSpPr>
              <a:spLocks/>
            </p:cNvSpPr>
            <p:nvPr/>
          </p:nvSpPr>
          <p:spPr bwMode="auto">
            <a:xfrm>
              <a:off x="2842" y="2187"/>
              <a:ext cx="630" cy="218"/>
            </a:xfrm>
            <a:custGeom>
              <a:avLst/>
              <a:gdLst>
                <a:gd name="T0" fmla="*/ 0 w 252"/>
                <a:gd name="T1" fmla="*/ 1542 h 82"/>
                <a:gd name="T2" fmla="*/ 3938 w 252"/>
                <a:gd name="T3" fmla="*/ 0 h 82"/>
                <a:gd name="T4" fmla="*/ 0 w 252"/>
                <a:gd name="T5" fmla="*/ 1542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2" h="82">
                  <a:moveTo>
                    <a:pt x="0" y="82"/>
                  </a:moveTo>
                  <a:cubicBezTo>
                    <a:pt x="57" y="82"/>
                    <a:pt x="193" y="71"/>
                    <a:pt x="252" y="0"/>
                  </a:cubicBezTo>
                  <a:cubicBezTo>
                    <a:pt x="232" y="15"/>
                    <a:pt x="140" y="68"/>
                    <a:pt x="0" y="8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</p:grpSp>
      <p:grpSp>
        <p:nvGrpSpPr>
          <p:cNvPr id="492" name="Group 491"/>
          <p:cNvGrpSpPr>
            <a:grpSpLocks/>
          </p:cNvGrpSpPr>
          <p:nvPr/>
        </p:nvGrpSpPr>
        <p:grpSpPr bwMode="auto">
          <a:xfrm>
            <a:off x="4360563" y="1376834"/>
            <a:ext cx="594172" cy="327610"/>
            <a:chOff x="2182" y="1659"/>
            <a:chExt cx="1383" cy="1005"/>
          </a:xfrm>
        </p:grpSpPr>
        <p:sp>
          <p:nvSpPr>
            <p:cNvPr id="493" name="Freeform 545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94" name="Freeform 546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95" name="Oval 494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496" name="Freeform 54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97" name="Freeform 54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98" name="Freeform 550"/>
            <p:cNvSpPr>
              <a:spLocks/>
            </p:cNvSpPr>
            <p:nvPr/>
          </p:nvSpPr>
          <p:spPr bwMode="auto">
            <a:xfrm>
              <a:off x="2182" y="1856"/>
              <a:ext cx="293" cy="304"/>
            </a:xfrm>
            <a:custGeom>
              <a:avLst/>
              <a:gdLst>
                <a:gd name="T0" fmla="*/ 1838 w 117"/>
                <a:gd name="T1" fmla="*/ 683 h 114"/>
                <a:gd name="T2" fmla="*/ 471 w 117"/>
                <a:gd name="T3" fmla="*/ 2163 h 114"/>
                <a:gd name="T4" fmla="*/ 1022 w 117"/>
                <a:gd name="T5" fmla="*/ 0 h 114"/>
                <a:gd name="T6" fmla="*/ 1838 w 117"/>
                <a:gd name="T7" fmla="*/ 683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14">
                  <a:moveTo>
                    <a:pt x="117" y="36"/>
                  </a:moveTo>
                  <a:cubicBezTo>
                    <a:pt x="67" y="55"/>
                    <a:pt x="37" y="93"/>
                    <a:pt x="30" y="114"/>
                  </a:cubicBezTo>
                  <a:cubicBezTo>
                    <a:pt x="0" y="69"/>
                    <a:pt x="36" y="26"/>
                    <a:pt x="65" y="0"/>
                  </a:cubicBezTo>
                  <a:cubicBezTo>
                    <a:pt x="58" y="20"/>
                    <a:pt x="47" y="52"/>
                    <a:pt x="117" y="3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99" name="Freeform 551"/>
            <p:cNvSpPr>
              <a:spLocks/>
            </p:cNvSpPr>
            <p:nvPr/>
          </p:nvSpPr>
          <p:spPr bwMode="auto">
            <a:xfrm>
              <a:off x="3450" y="2019"/>
              <a:ext cx="77" cy="136"/>
            </a:xfrm>
            <a:custGeom>
              <a:avLst/>
              <a:gdLst>
                <a:gd name="T0" fmla="*/ 0 w 31"/>
                <a:gd name="T1" fmla="*/ 363 h 51"/>
                <a:gd name="T2" fmla="*/ 291 w 31"/>
                <a:gd name="T3" fmla="*/ 968 h 51"/>
                <a:gd name="T4" fmla="*/ 432 w 31"/>
                <a:gd name="T5" fmla="*/ 0 h 51"/>
                <a:gd name="T6" fmla="*/ 353 w 31"/>
                <a:gd name="T7" fmla="*/ 307 h 51"/>
                <a:gd name="T8" fmla="*/ 124 w 31"/>
                <a:gd name="T9" fmla="*/ 39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51">
                  <a:moveTo>
                    <a:pt x="0" y="19"/>
                  </a:moveTo>
                  <a:cubicBezTo>
                    <a:pt x="11" y="25"/>
                    <a:pt x="16" y="40"/>
                    <a:pt x="19" y="51"/>
                  </a:cubicBezTo>
                  <a:cubicBezTo>
                    <a:pt x="30" y="49"/>
                    <a:pt x="31" y="7"/>
                    <a:pt x="28" y="0"/>
                  </a:cubicBezTo>
                  <a:cubicBezTo>
                    <a:pt x="28" y="6"/>
                    <a:pt x="25" y="10"/>
                    <a:pt x="23" y="16"/>
                  </a:cubicBezTo>
                  <a:cubicBezTo>
                    <a:pt x="19" y="26"/>
                    <a:pt x="17" y="21"/>
                    <a:pt x="8" y="21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0" name="Freeform 552"/>
            <p:cNvSpPr>
              <a:spLocks/>
            </p:cNvSpPr>
            <p:nvPr/>
          </p:nvSpPr>
          <p:spPr bwMode="auto">
            <a:xfrm>
              <a:off x="2337" y="2323"/>
              <a:ext cx="58" cy="200"/>
            </a:xfrm>
            <a:custGeom>
              <a:avLst/>
              <a:gdLst>
                <a:gd name="T0" fmla="*/ 0 w 23"/>
                <a:gd name="T1" fmla="*/ 1160 h 75"/>
                <a:gd name="T2" fmla="*/ 368 w 23"/>
                <a:gd name="T3" fmla="*/ 1421 h 75"/>
                <a:gd name="T4" fmla="*/ 368 w 23"/>
                <a:gd name="T5" fmla="*/ 264 h 75"/>
                <a:gd name="T6" fmla="*/ 0 w 23"/>
                <a:gd name="T7" fmla="*/ 0 h 75"/>
                <a:gd name="T8" fmla="*/ 0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0" y="61"/>
                  </a:moveTo>
                  <a:cubicBezTo>
                    <a:pt x="7" y="66"/>
                    <a:pt x="15" y="70"/>
                    <a:pt x="23" y="7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5" y="10"/>
                    <a:pt x="7" y="5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1" name="Freeform 553"/>
            <p:cNvSpPr>
              <a:spLocks/>
            </p:cNvSpPr>
            <p:nvPr/>
          </p:nvSpPr>
          <p:spPr bwMode="auto">
            <a:xfrm>
              <a:off x="2425" y="2373"/>
              <a:ext cx="40" cy="187"/>
            </a:xfrm>
            <a:custGeom>
              <a:avLst/>
              <a:gdLst>
                <a:gd name="T0" fmla="*/ 0 w 16"/>
                <a:gd name="T1" fmla="*/ 1199 h 70"/>
                <a:gd name="T2" fmla="*/ 250 w 16"/>
                <a:gd name="T3" fmla="*/ 1336 h 70"/>
                <a:gd name="T4" fmla="*/ 250 w 16"/>
                <a:gd name="T5" fmla="*/ 150 h 70"/>
                <a:gd name="T6" fmla="*/ 0 w 16"/>
                <a:gd name="T7" fmla="*/ 0 h 70"/>
                <a:gd name="T8" fmla="*/ 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0" y="63"/>
                  </a:moveTo>
                  <a:cubicBezTo>
                    <a:pt x="5" y="65"/>
                    <a:pt x="11" y="68"/>
                    <a:pt x="16" y="7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5"/>
                    <a:pt x="5" y="3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2" name="Freeform 554"/>
            <p:cNvSpPr>
              <a:spLocks/>
            </p:cNvSpPr>
            <p:nvPr/>
          </p:nvSpPr>
          <p:spPr bwMode="auto">
            <a:xfrm>
              <a:off x="2265" y="2251"/>
              <a:ext cx="25" cy="200"/>
            </a:xfrm>
            <a:custGeom>
              <a:avLst/>
              <a:gdLst>
                <a:gd name="T0" fmla="*/ 0 w 10"/>
                <a:gd name="T1" fmla="*/ 1229 h 75"/>
                <a:gd name="T2" fmla="*/ 158 w 10"/>
                <a:gd name="T3" fmla="*/ 1421 h 75"/>
                <a:gd name="T4" fmla="*/ 158 w 10"/>
                <a:gd name="T5" fmla="*/ 192 h 75"/>
                <a:gd name="T6" fmla="*/ 0 w 10"/>
                <a:gd name="T7" fmla="*/ 0 h 75"/>
                <a:gd name="T8" fmla="*/ 0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0" y="65"/>
                  </a:moveTo>
                  <a:cubicBezTo>
                    <a:pt x="3" y="68"/>
                    <a:pt x="6" y="72"/>
                    <a:pt x="10" y="7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" y="7"/>
                    <a:pt x="3" y="3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3" name="Freeform 555"/>
            <p:cNvSpPr>
              <a:spLocks/>
            </p:cNvSpPr>
            <p:nvPr/>
          </p:nvSpPr>
          <p:spPr bwMode="auto">
            <a:xfrm>
              <a:off x="2400" y="2357"/>
              <a:ext cx="10" cy="182"/>
            </a:xfrm>
            <a:custGeom>
              <a:avLst/>
              <a:gdLst>
                <a:gd name="T0" fmla="*/ 0 w 4"/>
                <a:gd name="T1" fmla="*/ 1269 h 68"/>
                <a:gd name="T2" fmla="*/ 63 w 4"/>
                <a:gd name="T3" fmla="*/ 1303 h 68"/>
                <a:gd name="T4" fmla="*/ 63 w 4"/>
                <a:gd name="T5" fmla="*/ 35 h 68"/>
                <a:gd name="T6" fmla="*/ 0 w 4"/>
                <a:gd name="T7" fmla="*/ 0 h 68"/>
                <a:gd name="T8" fmla="*/ 0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0" y="66"/>
                  </a:moveTo>
                  <a:cubicBezTo>
                    <a:pt x="1" y="66"/>
                    <a:pt x="3" y="67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4" name="Freeform 556"/>
            <p:cNvSpPr>
              <a:spLocks/>
            </p:cNvSpPr>
            <p:nvPr/>
          </p:nvSpPr>
          <p:spPr bwMode="auto">
            <a:xfrm>
              <a:off x="3360" y="2323"/>
              <a:ext cx="57" cy="200"/>
            </a:xfrm>
            <a:custGeom>
              <a:avLst/>
              <a:gdLst>
                <a:gd name="T0" fmla="*/ 349 w 23"/>
                <a:gd name="T1" fmla="*/ 1160 h 75"/>
                <a:gd name="T2" fmla="*/ 0 w 23"/>
                <a:gd name="T3" fmla="*/ 1421 h 75"/>
                <a:gd name="T4" fmla="*/ 0 w 23"/>
                <a:gd name="T5" fmla="*/ 264 h 75"/>
                <a:gd name="T6" fmla="*/ 349 w 23"/>
                <a:gd name="T7" fmla="*/ 0 h 75"/>
                <a:gd name="T8" fmla="*/ 349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23" y="61"/>
                  </a:moveTo>
                  <a:cubicBezTo>
                    <a:pt x="16" y="66"/>
                    <a:pt x="8" y="70"/>
                    <a:pt x="0" y="7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6" y="5"/>
                    <a:pt x="23" y="0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5" name="Freeform 557"/>
            <p:cNvSpPr>
              <a:spLocks/>
            </p:cNvSpPr>
            <p:nvPr/>
          </p:nvSpPr>
          <p:spPr bwMode="auto">
            <a:xfrm>
              <a:off x="3290" y="2373"/>
              <a:ext cx="40" cy="187"/>
            </a:xfrm>
            <a:custGeom>
              <a:avLst/>
              <a:gdLst>
                <a:gd name="T0" fmla="*/ 250 w 16"/>
                <a:gd name="T1" fmla="*/ 1199 h 70"/>
                <a:gd name="T2" fmla="*/ 0 w 16"/>
                <a:gd name="T3" fmla="*/ 1336 h 70"/>
                <a:gd name="T4" fmla="*/ 0 w 16"/>
                <a:gd name="T5" fmla="*/ 150 h 70"/>
                <a:gd name="T6" fmla="*/ 250 w 16"/>
                <a:gd name="T7" fmla="*/ 0 h 70"/>
                <a:gd name="T8" fmla="*/ 25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16" y="63"/>
                  </a:moveTo>
                  <a:cubicBezTo>
                    <a:pt x="11" y="65"/>
                    <a:pt x="5" y="68"/>
                    <a:pt x="0" y="7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5"/>
                    <a:pt x="11" y="3"/>
                    <a:pt x="16" y="0"/>
                  </a:cubicBezTo>
                  <a:lnTo>
                    <a:pt x="1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6" name="Freeform 558"/>
            <p:cNvSpPr>
              <a:spLocks/>
            </p:cNvSpPr>
            <p:nvPr/>
          </p:nvSpPr>
          <p:spPr bwMode="auto">
            <a:xfrm>
              <a:off x="3465" y="2251"/>
              <a:ext cx="25" cy="200"/>
            </a:xfrm>
            <a:custGeom>
              <a:avLst/>
              <a:gdLst>
                <a:gd name="T0" fmla="*/ 158 w 10"/>
                <a:gd name="T1" fmla="*/ 1229 h 75"/>
                <a:gd name="T2" fmla="*/ 0 w 10"/>
                <a:gd name="T3" fmla="*/ 1421 h 75"/>
                <a:gd name="T4" fmla="*/ 0 w 10"/>
                <a:gd name="T5" fmla="*/ 192 h 75"/>
                <a:gd name="T6" fmla="*/ 158 w 10"/>
                <a:gd name="T7" fmla="*/ 0 h 75"/>
                <a:gd name="T8" fmla="*/ 158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10" y="65"/>
                  </a:moveTo>
                  <a:cubicBezTo>
                    <a:pt x="7" y="68"/>
                    <a:pt x="4" y="72"/>
                    <a:pt x="0" y="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7"/>
                    <a:pt x="7" y="3"/>
                    <a:pt x="10" y="0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7" name="Freeform 559"/>
            <p:cNvSpPr>
              <a:spLocks/>
            </p:cNvSpPr>
            <p:nvPr/>
          </p:nvSpPr>
          <p:spPr bwMode="auto">
            <a:xfrm>
              <a:off x="3345" y="2357"/>
              <a:ext cx="10" cy="182"/>
            </a:xfrm>
            <a:custGeom>
              <a:avLst/>
              <a:gdLst>
                <a:gd name="T0" fmla="*/ 63 w 4"/>
                <a:gd name="T1" fmla="*/ 1269 h 68"/>
                <a:gd name="T2" fmla="*/ 0 w 4"/>
                <a:gd name="T3" fmla="*/ 1303 h 68"/>
                <a:gd name="T4" fmla="*/ 0 w 4"/>
                <a:gd name="T5" fmla="*/ 35 h 68"/>
                <a:gd name="T6" fmla="*/ 63 w 4"/>
                <a:gd name="T7" fmla="*/ 0 h 68"/>
                <a:gd name="T8" fmla="*/ 63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4" y="66"/>
                  </a:moveTo>
                  <a:cubicBezTo>
                    <a:pt x="3" y="66"/>
                    <a:pt x="1" y="67"/>
                    <a:pt x="0" y="6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8" name="Freeform 560"/>
            <p:cNvSpPr>
              <a:spLocks/>
            </p:cNvSpPr>
            <p:nvPr/>
          </p:nvSpPr>
          <p:spPr bwMode="auto">
            <a:xfrm>
              <a:off x="2570" y="2427"/>
              <a:ext cx="117" cy="202"/>
            </a:xfrm>
            <a:custGeom>
              <a:avLst/>
              <a:gdLst>
                <a:gd name="T0" fmla="*/ 0 w 47"/>
                <a:gd name="T1" fmla="*/ 1223 h 76"/>
                <a:gd name="T2" fmla="*/ 724 w 47"/>
                <a:gd name="T3" fmla="*/ 1427 h 76"/>
                <a:gd name="T4" fmla="*/ 724 w 47"/>
                <a:gd name="T5" fmla="*/ 205 h 76"/>
                <a:gd name="T6" fmla="*/ 0 w 47"/>
                <a:gd name="T7" fmla="*/ 0 h 76"/>
                <a:gd name="T8" fmla="*/ 0 w 47"/>
                <a:gd name="T9" fmla="*/ 122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76">
                  <a:moveTo>
                    <a:pt x="0" y="65"/>
                  </a:moveTo>
                  <a:cubicBezTo>
                    <a:pt x="13" y="73"/>
                    <a:pt x="34" y="75"/>
                    <a:pt x="47" y="7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9"/>
                    <a:pt x="13" y="5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9" name="Freeform 561"/>
            <p:cNvSpPr>
              <a:spLocks/>
            </p:cNvSpPr>
            <p:nvPr/>
          </p:nvSpPr>
          <p:spPr bwMode="auto">
            <a:xfrm>
              <a:off x="2712" y="2459"/>
              <a:ext cx="33" cy="178"/>
            </a:xfrm>
            <a:custGeom>
              <a:avLst/>
              <a:gdLst>
                <a:gd name="T0" fmla="*/ 0 w 13"/>
                <a:gd name="T1" fmla="*/ 1235 h 67"/>
                <a:gd name="T2" fmla="*/ 213 w 13"/>
                <a:gd name="T3" fmla="*/ 1257 h 67"/>
                <a:gd name="T4" fmla="*/ 213 w 13"/>
                <a:gd name="T5" fmla="*/ 21 h 67"/>
                <a:gd name="T6" fmla="*/ 0 w 13"/>
                <a:gd name="T7" fmla="*/ 0 h 67"/>
                <a:gd name="T8" fmla="*/ 0 w 13"/>
                <a:gd name="T9" fmla="*/ 123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67">
                  <a:moveTo>
                    <a:pt x="0" y="66"/>
                  </a:moveTo>
                  <a:cubicBezTo>
                    <a:pt x="4" y="66"/>
                    <a:pt x="9" y="67"/>
                    <a:pt x="13" y="6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1"/>
                    <a:pt x="4" y="0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0" name="Freeform 562"/>
            <p:cNvSpPr>
              <a:spLocks/>
            </p:cNvSpPr>
            <p:nvPr/>
          </p:nvSpPr>
          <p:spPr bwMode="auto">
            <a:xfrm>
              <a:off x="2627" y="2445"/>
              <a:ext cx="28" cy="182"/>
            </a:xfrm>
            <a:custGeom>
              <a:avLst/>
              <a:gdLst>
                <a:gd name="T0" fmla="*/ 0 w 11"/>
                <a:gd name="T1" fmla="*/ 1269 h 68"/>
                <a:gd name="T2" fmla="*/ 181 w 11"/>
                <a:gd name="T3" fmla="*/ 1303 h 68"/>
                <a:gd name="T4" fmla="*/ 181 w 11"/>
                <a:gd name="T5" fmla="*/ 35 h 68"/>
                <a:gd name="T6" fmla="*/ 0 w 11"/>
                <a:gd name="T7" fmla="*/ 0 h 68"/>
                <a:gd name="T8" fmla="*/ 0 w 11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8">
                  <a:moveTo>
                    <a:pt x="0" y="66"/>
                  </a:moveTo>
                  <a:cubicBezTo>
                    <a:pt x="4" y="67"/>
                    <a:pt x="8" y="67"/>
                    <a:pt x="11" y="6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"/>
                    <a:pt x="4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1" name="Freeform 563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2" name="Freeform 564"/>
            <p:cNvSpPr>
              <a:spLocks/>
            </p:cNvSpPr>
            <p:nvPr/>
          </p:nvSpPr>
          <p:spPr bwMode="auto">
            <a:xfrm>
              <a:off x="2345" y="2469"/>
              <a:ext cx="960" cy="150"/>
            </a:xfrm>
            <a:custGeom>
              <a:avLst/>
              <a:gdLst>
                <a:gd name="T0" fmla="*/ 6000 w 384"/>
                <a:gd name="T1" fmla="*/ 458 h 56"/>
                <a:gd name="T2" fmla="*/ 3345 w 384"/>
                <a:gd name="T3" fmla="*/ 1077 h 56"/>
                <a:gd name="T4" fmla="*/ 0 w 38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4" h="56">
                  <a:moveTo>
                    <a:pt x="384" y="24"/>
                  </a:moveTo>
                  <a:cubicBezTo>
                    <a:pt x="338" y="44"/>
                    <a:pt x="278" y="56"/>
                    <a:pt x="214" y="56"/>
                  </a:cubicBezTo>
                  <a:cubicBezTo>
                    <a:pt x="127" y="56"/>
                    <a:pt x="50" y="3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3" name="Oval 512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514" name="Freeform 566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5" name="Freeform 567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6" name="Freeform 56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7" name="Freeform 56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8" name="Freeform 570"/>
            <p:cNvSpPr>
              <a:spLocks/>
            </p:cNvSpPr>
            <p:nvPr/>
          </p:nvSpPr>
          <p:spPr bwMode="auto">
            <a:xfrm>
              <a:off x="2295" y="1896"/>
              <a:ext cx="770" cy="293"/>
            </a:xfrm>
            <a:custGeom>
              <a:avLst/>
              <a:gdLst>
                <a:gd name="T0" fmla="*/ 0 w 308"/>
                <a:gd name="T1" fmla="*/ 2078 h 110"/>
                <a:gd name="T2" fmla="*/ 3613 w 308"/>
                <a:gd name="T3" fmla="*/ 21 h 110"/>
                <a:gd name="T4" fmla="*/ 4813 w 308"/>
                <a:gd name="T5" fmla="*/ 170 h 110"/>
                <a:gd name="T6" fmla="*/ 0 w 308"/>
                <a:gd name="T7" fmla="*/ 2078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8" h="110">
                  <a:moveTo>
                    <a:pt x="0" y="110"/>
                  </a:moveTo>
                  <a:cubicBezTo>
                    <a:pt x="14" y="48"/>
                    <a:pt x="120" y="1"/>
                    <a:pt x="231" y="1"/>
                  </a:cubicBezTo>
                  <a:cubicBezTo>
                    <a:pt x="257" y="1"/>
                    <a:pt x="283" y="4"/>
                    <a:pt x="308" y="9"/>
                  </a:cubicBezTo>
                  <a:cubicBezTo>
                    <a:pt x="254" y="0"/>
                    <a:pt x="49" y="7"/>
                    <a:pt x="0" y="11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9" name="Oval 518"/>
            <p:cNvSpPr>
              <a:spLocks noChangeArrowheads="1"/>
            </p:cNvSpPr>
            <p:nvPr/>
          </p:nvSpPr>
          <p:spPr bwMode="auto">
            <a:xfrm>
              <a:off x="2890" y="1893"/>
              <a:ext cx="35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520" name="Oval 519"/>
            <p:cNvSpPr>
              <a:spLocks noChangeArrowheads="1"/>
            </p:cNvSpPr>
            <p:nvPr/>
          </p:nvSpPr>
          <p:spPr bwMode="auto">
            <a:xfrm>
              <a:off x="2935" y="1904"/>
              <a:ext cx="22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521" name="Oval 520"/>
            <p:cNvSpPr>
              <a:spLocks noChangeArrowheads="1"/>
            </p:cNvSpPr>
            <p:nvPr/>
          </p:nvSpPr>
          <p:spPr bwMode="auto">
            <a:xfrm>
              <a:off x="2860" y="1904"/>
              <a:ext cx="25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522" name="Freeform 574"/>
            <p:cNvSpPr>
              <a:spLocks/>
            </p:cNvSpPr>
            <p:nvPr/>
          </p:nvSpPr>
          <p:spPr bwMode="auto">
            <a:xfrm>
              <a:off x="2842" y="2187"/>
              <a:ext cx="630" cy="218"/>
            </a:xfrm>
            <a:custGeom>
              <a:avLst/>
              <a:gdLst>
                <a:gd name="T0" fmla="*/ 0 w 252"/>
                <a:gd name="T1" fmla="*/ 1542 h 82"/>
                <a:gd name="T2" fmla="*/ 3938 w 252"/>
                <a:gd name="T3" fmla="*/ 0 h 82"/>
                <a:gd name="T4" fmla="*/ 0 w 252"/>
                <a:gd name="T5" fmla="*/ 1542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2" h="82">
                  <a:moveTo>
                    <a:pt x="0" y="82"/>
                  </a:moveTo>
                  <a:cubicBezTo>
                    <a:pt x="57" y="82"/>
                    <a:pt x="193" y="71"/>
                    <a:pt x="252" y="0"/>
                  </a:cubicBezTo>
                  <a:cubicBezTo>
                    <a:pt x="232" y="15"/>
                    <a:pt x="140" y="68"/>
                    <a:pt x="0" y="8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</p:grpSp>
      <p:grpSp>
        <p:nvGrpSpPr>
          <p:cNvPr id="523" name="Group 522"/>
          <p:cNvGrpSpPr>
            <a:grpSpLocks/>
          </p:cNvGrpSpPr>
          <p:nvPr/>
        </p:nvGrpSpPr>
        <p:grpSpPr bwMode="auto">
          <a:xfrm>
            <a:off x="4360563" y="1015392"/>
            <a:ext cx="594172" cy="327610"/>
            <a:chOff x="2182" y="1659"/>
            <a:chExt cx="1383" cy="1005"/>
          </a:xfrm>
        </p:grpSpPr>
        <p:sp>
          <p:nvSpPr>
            <p:cNvPr id="524" name="Freeform 545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25" name="Freeform 546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26" name="Oval 525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527" name="Freeform 54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28" name="Freeform 54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29" name="Freeform 550"/>
            <p:cNvSpPr>
              <a:spLocks/>
            </p:cNvSpPr>
            <p:nvPr/>
          </p:nvSpPr>
          <p:spPr bwMode="auto">
            <a:xfrm>
              <a:off x="2182" y="1856"/>
              <a:ext cx="293" cy="304"/>
            </a:xfrm>
            <a:custGeom>
              <a:avLst/>
              <a:gdLst>
                <a:gd name="T0" fmla="*/ 1838 w 117"/>
                <a:gd name="T1" fmla="*/ 683 h 114"/>
                <a:gd name="T2" fmla="*/ 471 w 117"/>
                <a:gd name="T3" fmla="*/ 2163 h 114"/>
                <a:gd name="T4" fmla="*/ 1022 w 117"/>
                <a:gd name="T5" fmla="*/ 0 h 114"/>
                <a:gd name="T6" fmla="*/ 1838 w 117"/>
                <a:gd name="T7" fmla="*/ 683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14">
                  <a:moveTo>
                    <a:pt x="117" y="36"/>
                  </a:moveTo>
                  <a:cubicBezTo>
                    <a:pt x="67" y="55"/>
                    <a:pt x="37" y="93"/>
                    <a:pt x="30" y="114"/>
                  </a:cubicBezTo>
                  <a:cubicBezTo>
                    <a:pt x="0" y="69"/>
                    <a:pt x="36" y="26"/>
                    <a:pt x="65" y="0"/>
                  </a:cubicBezTo>
                  <a:cubicBezTo>
                    <a:pt x="58" y="20"/>
                    <a:pt x="47" y="52"/>
                    <a:pt x="117" y="3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0" name="Freeform 551"/>
            <p:cNvSpPr>
              <a:spLocks/>
            </p:cNvSpPr>
            <p:nvPr/>
          </p:nvSpPr>
          <p:spPr bwMode="auto">
            <a:xfrm>
              <a:off x="3450" y="2019"/>
              <a:ext cx="77" cy="136"/>
            </a:xfrm>
            <a:custGeom>
              <a:avLst/>
              <a:gdLst>
                <a:gd name="T0" fmla="*/ 0 w 31"/>
                <a:gd name="T1" fmla="*/ 363 h 51"/>
                <a:gd name="T2" fmla="*/ 291 w 31"/>
                <a:gd name="T3" fmla="*/ 968 h 51"/>
                <a:gd name="T4" fmla="*/ 432 w 31"/>
                <a:gd name="T5" fmla="*/ 0 h 51"/>
                <a:gd name="T6" fmla="*/ 353 w 31"/>
                <a:gd name="T7" fmla="*/ 307 h 51"/>
                <a:gd name="T8" fmla="*/ 124 w 31"/>
                <a:gd name="T9" fmla="*/ 39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51">
                  <a:moveTo>
                    <a:pt x="0" y="19"/>
                  </a:moveTo>
                  <a:cubicBezTo>
                    <a:pt x="11" y="25"/>
                    <a:pt x="16" y="40"/>
                    <a:pt x="19" y="51"/>
                  </a:cubicBezTo>
                  <a:cubicBezTo>
                    <a:pt x="30" y="49"/>
                    <a:pt x="31" y="7"/>
                    <a:pt x="28" y="0"/>
                  </a:cubicBezTo>
                  <a:cubicBezTo>
                    <a:pt x="28" y="6"/>
                    <a:pt x="25" y="10"/>
                    <a:pt x="23" y="16"/>
                  </a:cubicBezTo>
                  <a:cubicBezTo>
                    <a:pt x="19" y="26"/>
                    <a:pt x="17" y="21"/>
                    <a:pt x="8" y="21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1" name="Freeform 552"/>
            <p:cNvSpPr>
              <a:spLocks/>
            </p:cNvSpPr>
            <p:nvPr/>
          </p:nvSpPr>
          <p:spPr bwMode="auto">
            <a:xfrm>
              <a:off x="2337" y="2323"/>
              <a:ext cx="58" cy="200"/>
            </a:xfrm>
            <a:custGeom>
              <a:avLst/>
              <a:gdLst>
                <a:gd name="T0" fmla="*/ 0 w 23"/>
                <a:gd name="T1" fmla="*/ 1160 h 75"/>
                <a:gd name="T2" fmla="*/ 368 w 23"/>
                <a:gd name="T3" fmla="*/ 1421 h 75"/>
                <a:gd name="T4" fmla="*/ 368 w 23"/>
                <a:gd name="T5" fmla="*/ 264 h 75"/>
                <a:gd name="T6" fmla="*/ 0 w 23"/>
                <a:gd name="T7" fmla="*/ 0 h 75"/>
                <a:gd name="T8" fmla="*/ 0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0" y="61"/>
                  </a:moveTo>
                  <a:cubicBezTo>
                    <a:pt x="7" y="66"/>
                    <a:pt x="15" y="70"/>
                    <a:pt x="23" y="7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5" y="10"/>
                    <a:pt x="7" y="5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2" name="Freeform 553"/>
            <p:cNvSpPr>
              <a:spLocks/>
            </p:cNvSpPr>
            <p:nvPr/>
          </p:nvSpPr>
          <p:spPr bwMode="auto">
            <a:xfrm>
              <a:off x="2425" y="2373"/>
              <a:ext cx="40" cy="187"/>
            </a:xfrm>
            <a:custGeom>
              <a:avLst/>
              <a:gdLst>
                <a:gd name="T0" fmla="*/ 0 w 16"/>
                <a:gd name="T1" fmla="*/ 1199 h 70"/>
                <a:gd name="T2" fmla="*/ 250 w 16"/>
                <a:gd name="T3" fmla="*/ 1336 h 70"/>
                <a:gd name="T4" fmla="*/ 250 w 16"/>
                <a:gd name="T5" fmla="*/ 150 h 70"/>
                <a:gd name="T6" fmla="*/ 0 w 16"/>
                <a:gd name="T7" fmla="*/ 0 h 70"/>
                <a:gd name="T8" fmla="*/ 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0" y="63"/>
                  </a:moveTo>
                  <a:cubicBezTo>
                    <a:pt x="5" y="65"/>
                    <a:pt x="11" y="68"/>
                    <a:pt x="16" y="7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5"/>
                    <a:pt x="5" y="3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3" name="Freeform 554"/>
            <p:cNvSpPr>
              <a:spLocks/>
            </p:cNvSpPr>
            <p:nvPr/>
          </p:nvSpPr>
          <p:spPr bwMode="auto">
            <a:xfrm>
              <a:off x="2265" y="2251"/>
              <a:ext cx="25" cy="200"/>
            </a:xfrm>
            <a:custGeom>
              <a:avLst/>
              <a:gdLst>
                <a:gd name="T0" fmla="*/ 0 w 10"/>
                <a:gd name="T1" fmla="*/ 1229 h 75"/>
                <a:gd name="T2" fmla="*/ 158 w 10"/>
                <a:gd name="T3" fmla="*/ 1421 h 75"/>
                <a:gd name="T4" fmla="*/ 158 w 10"/>
                <a:gd name="T5" fmla="*/ 192 h 75"/>
                <a:gd name="T6" fmla="*/ 0 w 10"/>
                <a:gd name="T7" fmla="*/ 0 h 75"/>
                <a:gd name="T8" fmla="*/ 0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0" y="65"/>
                  </a:moveTo>
                  <a:cubicBezTo>
                    <a:pt x="3" y="68"/>
                    <a:pt x="6" y="72"/>
                    <a:pt x="10" y="7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" y="7"/>
                    <a:pt x="3" y="3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4" name="Freeform 555"/>
            <p:cNvSpPr>
              <a:spLocks/>
            </p:cNvSpPr>
            <p:nvPr/>
          </p:nvSpPr>
          <p:spPr bwMode="auto">
            <a:xfrm>
              <a:off x="2400" y="2357"/>
              <a:ext cx="10" cy="182"/>
            </a:xfrm>
            <a:custGeom>
              <a:avLst/>
              <a:gdLst>
                <a:gd name="T0" fmla="*/ 0 w 4"/>
                <a:gd name="T1" fmla="*/ 1269 h 68"/>
                <a:gd name="T2" fmla="*/ 63 w 4"/>
                <a:gd name="T3" fmla="*/ 1303 h 68"/>
                <a:gd name="T4" fmla="*/ 63 w 4"/>
                <a:gd name="T5" fmla="*/ 35 h 68"/>
                <a:gd name="T6" fmla="*/ 0 w 4"/>
                <a:gd name="T7" fmla="*/ 0 h 68"/>
                <a:gd name="T8" fmla="*/ 0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0" y="66"/>
                  </a:moveTo>
                  <a:cubicBezTo>
                    <a:pt x="1" y="66"/>
                    <a:pt x="3" y="67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5" name="Freeform 556"/>
            <p:cNvSpPr>
              <a:spLocks/>
            </p:cNvSpPr>
            <p:nvPr/>
          </p:nvSpPr>
          <p:spPr bwMode="auto">
            <a:xfrm>
              <a:off x="3360" y="2323"/>
              <a:ext cx="57" cy="200"/>
            </a:xfrm>
            <a:custGeom>
              <a:avLst/>
              <a:gdLst>
                <a:gd name="T0" fmla="*/ 349 w 23"/>
                <a:gd name="T1" fmla="*/ 1160 h 75"/>
                <a:gd name="T2" fmla="*/ 0 w 23"/>
                <a:gd name="T3" fmla="*/ 1421 h 75"/>
                <a:gd name="T4" fmla="*/ 0 w 23"/>
                <a:gd name="T5" fmla="*/ 264 h 75"/>
                <a:gd name="T6" fmla="*/ 349 w 23"/>
                <a:gd name="T7" fmla="*/ 0 h 75"/>
                <a:gd name="T8" fmla="*/ 349 w 23"/>
                <a:gd name="T9" fmla="*/ 116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23" y="61"/>
                  </a:moveTo>
                  <a:cubicBezTo>
                    <a:pt x="16" y="66"/>
                    <a:pt x="8" y="70"/>
                    <a:pt x="0" y="7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6" y="5"/>
                    <a:pt x="23" y="0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6" name="Freeform 557"/>
            <p:cNvSpPr>
              <a:spLocks/>
            </p:cNvSpPr>
            <p:nvPr/>
          </p:nvSpPr>
          <p:spPr bwMode="auto">
            <a:xfrm>
              <a:off x="3290" y="2373"/>
              <a:ext cx="40" cy="187"/>
            </a:xfrm>
            <a:custGeom>
              <a:avLst/>
              <a:gdLst>
                <a:gd name="T0" fmla="*/ 250 w 16"/>
                <a:gd name="T1" fmla="*/ 1199 h 70"/>
                <a:gd name="T2" fmla="*/ 0 w 16"/>
                <a:gd name="T3" fmla="*/ 1336 h 70"/>
                <a:gd name="T4" fmla="*/ 0 w 16"/>
                <a:gd name="T5" fmla="*/ 150 h 70"/>
                <a:gd name="T6" fmla="*/ 250 w 16"/>
                <a:gd name="T7" fmla="*/ 0 h 70"/>
                <a:gd name="T8" fmla="*/ 250 w 16"/>
                <a:gd name="T9" fmla="*/ 119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16" y="63"/>
                  </a:moveTo>
                  <a:cubicBezTo>
                    <a:pt x="11" y="65"/>
                    <a:pt x="5" y="68"/>
                    <a:pt x="0" y="7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5"/>
                    <a:pt x="11" y="3"/>
                    <a:pt x="16" y="0"/>
                  </a:cubicBezTo>
                  <a:lnTo>
                    <a:pt x="1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7" name="Freeform 558"/>
            <p:cNvSpPr>
              <a:spLocks/>
            </p:cNvSpPr>
            <p:nvPr/>
          </p:nvSpPr>
          <p:spPr bwMode="auto">
            <a:xfrm>
              <a:off x="3465" y="2251"/>
              <a:ext cx="25" cy="200"/>
            </a:xfrm>
            <a:custGeom>
              <a:avLst/>
              <a:gdLst>
                <a:gd name="T0" fmla="*/ 158 w 10"/>
                <a:gd name="T1" fmla="*/ 1229 h 75"/>
                <a:gd name="T2" fmla="*/ 0 w 10"/>
                <a:gd name="T3" fmla="*/ 1421 h 75"/>
                <a:gd name="T4" fmla="*/ 0 w 10"/>
                <a:gd name="T5" fmla="*/ 192 h 75"/>
                <a:gd name="T6" fmla="*/ 158 w 10"/>
                <a:gd name="T7" fmla="*/ 0 h 75"/>
                <a:gd name="T8" fmla="*/ 158 w 10"/>
                <a:gd name="T9" fmla="*/ 122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10" y="65"/>
                  </a:moveTo>
                  <a:cubicBezTo>
                    <a:pt x="7" y="68"/>
                    <a:pt x="4" y="72"/>
                    <a:pt x="0" y="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7"/>
                    <a:pt x="7" y="3"/>
                    <a:pt x="10" y="0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8" name="Freeform 559"/>
            <p:cNvSpPr>
              <a:spLocks/>
            </p:cNvSpPr>
            <p:nvPr/>
          </p:nvSpPr>
          <p:spPr bwMode="auto">
            <a:xfrm>
              <a:off x="3345" y="2357"/>
              <a:ext cx="10" cy="182"/>
            </a:xfrm>
            <a:custGeom>
              <a:avLst/>
              <a:gdLst>
                <a:gd name="T0" fmla="*/ 63 w 4"/>
                <a:gd name="T1" fmla="*/ 1269 h 68"/>
                <a:gd name="T2" fmla="*/ 0 w 4"/>
                <a:gd name="T3" fmla="*/ 1303 h 68"/>
                <a:gd name="T4" fmla="*/ 0 w 4"/>
                <a:gd name="T5" fmla="*/ 35 h 68"/>
                <a:gd name="T6" fmla="*/ 63 w 4"/>
                <a:gd name="T7" fmla="*/ 0 h 68"/>
                <a:gd name="T8" fmla="*/ 63 w 4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4" y="66"/>
                  </a:moveTo>
                  <a:cubicBezTo>
                    <a:pt x="3" y="66"/>
                    <a:pt x="1" y="67"/>
                    <a:pt x="0" y="6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9" name="Freeform 560"/>
            <p:cNvSpPr>
              <a:spLocks/>
            </p:cNvSpPr>
            <p:nvPr/>
          </p:nvSpPr>
          <p:spPr bwMode="auto">
            <a:xfrm>
              <a:off x="2570" y="2427"/>
              <a:ext cx="117" cy="202"/>
            </a:xfrm>
            <a:custGeom>
              <a:avLst/>
              <a:gdLst>
                <a:gd name="T0" fmla="*/ 0 w 47"/>
                <a:gd name="T1" fmla="*/ 1223 h 76"/>
                <a:gd name="T2" fmla="*/ 724 w 47"/>
                <a:gd name="T3" fmla="*/ 1427 h 76"/>
                <a:gd name="T4" fmla="*/ 724 w 47"/>
                <a:gd name="T5" fmla="*/ 205 h 76"/>
                <a:gd name="T6" fmla="*/ 0 w 47"/>
                <a:gd name="T7" fmla="*/ 0 h 76"/>
                <a:gd name="T8" fmla="*/ 0 w 47"/>
                <a:gd name="T9" fmla="*/ 122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76">
                  <a:moveTo>
                    <a:pt x="0" y="65"/>
                  </a:moveTo>
                  <a:cubicBezTo>
                    <a:pt x="13" y="73"/>
                    <a:pt x="34" y="75"/>
                    <a:pt x="47" y="7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9"/>
                    <a:pt x="13" y="5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0" name="Freeform 561"/>
            <p:cNvSpPr>
              <a:spLocks/>
            </p:cNvSpPr>
            <p:nvPr/>
          </p:nvSpPr>
          <p:spPr bwMode="auto">
            <a:xfrm>
              <a:off x="2712" y="2459"/>
              <a:ext cx="33" cy="178"/>
            </a:xfrm>
            <a:custGeom>
              <a:avLst/>
              <a:gdLst>
                <a:gd name="T0" fmla="*/ 0 w 13"/>
                <a:gd name="T1" fmla="*/ 1235 h 67"/>
                <a:gd name="T2" fmla="*/ 213 w 13"/>
                <a:gd name="T3" fmla="*/ 1257 h 67"/>
                <a:gd name="T4" fmla="*/ 213 w 13"/>
                <a:gd name="T5" fmla="*/ 21 h 67"/>
                <a:gd name="T6" fmla="*/ 0 w 13"/>
                <a:gd name="T7" fmla="*/ 0 h 67"/>
                <a:gd name="T8" fmla="*/ 0 w 13"/>
                <a:gd name="T9" fmla="*/ 123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67">
                  <a:moveTo>
                    <a:pt x="0" y="66"/>
                  </a:moveTo>
                  <a:cubicBezTo>
                    <a:pt x="4" y="66"/>
                    <a:pt x="9" y="67"/>
                    <a:pt x="13" y="6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1"/>
                    <a:pt x="4" y="0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1" name="Freeform 562"/>
            <p:cNvSpPr>
              <a:spLocks/>
            </p:cNvSpPr>
            <p:nvPr/>
          </p:nvSpPr>
          <p:spPr bwMode="auto">
            <a:xfrm>
              <a:off x="2627" y="2445"/>
              <a:ext cx="28" cy="182"/>
            </a:xfrm>
            <a:custGeom>
              <a:avLst/>
              <a:gdLst>
                <a:gd name="T0" fmla="*/ 0 w 11"/>
                <a:gd name="T1" fmla="*/ 1269 h 68"/>
                <a:gd name="T2" fmla="*/ 181 w 11"/>
                <a:gd name="T3" fmla="*/ 1303 h 68"/>
                <a:gd name="T4" fmla="*/ 181 w 11"/>
                <a:gd name="T5" fmla="*/ 35 h 68"/>
                <a:gd name="T6" fmla="*/ 0 w 11"/>
                <a:gd name="T7" fmla="*/ 0 h 68"/>
                <a:gd name="T8" fmla="*/ 0 w 11"/>
                <a:gd name="T9" fmla="*/ 126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8">
                  <a:moveTo>
                    <a:pt x="0" y="66"/>
                  </a:moveTo>
                  <a:cubicBezTo>
                    <a:pt x="4" y="67"/>
                    <a:pt x="8" y="67"/>
                    <a:pt x="11" y="6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"/>
                    <a:pt x="4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2" name="Freeform 563"/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8563 w 548"/>
                <a:gd name="T1" fmla="*/ 1515 h 228"/>
                <a:gd name="T2" fmla="*/ 4283 w 548"/>
                <a:gd name="T3" fmla="*/ 4323 h 228"/>
                <a:gd name="T4" fmla="*/ 0 w 548"/>
                <a:gd name="T5" fmla="*/ 1515 h 228"/>
                <a:gd name="T6" fmla="*/ 0 w 548"/>
                <a:gd name="T7" fmla="*/ 0 h 228"/>
                <a:gd name="T8" fmla="*/ 4283 w 548"/>
                <a:gd name="T9" fmla="*/ 2808 h 228"/>
                <a:gd name="T10" fmla="*/ 8563 w 548"/>
                <a:gd name="T11" fmla="*/ 0 h 228"/>
                <a:gd name="T12" fmla="*/ 8563 w 548"/>
                <a:gd name="T13" fmla="*/ 151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3" name="Freeform 564"/>
            <p:cNvSpPr>
              <a:spLocks/>
            </p:cNvSpPr>
            <p:nvPr/>
          </p:nvSpPr>
          <p:spPr bwMode="auto">
            <a:xfrm>
              <a:off x="2345" y="2469"/>
              <a:ext cx="960" cy="150"/>
            </a:xfrm>
            <a:custGeom>
              <a:avLst/>
              <a:gdLst>
                <a:gd name="T0" fmla="*/ 6000 w 384"/>
                <a:gd name="T1" fmla="*/ 458 h 56"/>
                <a:gd name="T2" fmla="*/ 3345 w 384"/>
                <a:gd name="T3" fmla="*/ 1077 h 56"/>
                <a:gd name="T4" fmla="*/ 0 w 38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4" h="56">
                  <a:moveTo>
                    <a:pt x="384" y="24"/>
                  </a:moveTo>
                  <a:cubicBezTo>
                    <a:pt x="338" y="44"/>
                    <a:pt x="278" y="56"/>
                    <a:pt x="214" y="56"/>
                  </a:cubicBezTo>
                  <a:cubicBezTo>
                    <a:pt x="127" y="56"/>
                    <a:pt x="50" y="3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4" name="Oval 543"/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545" name="Freeform 566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6" name="Freeform 567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7" name="Freeform 568"/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1188 w 530"/>
                <a:gd name="T1" fmla="*/ 4463 h 277"/>
                <a:gd name="T2" fmla="*/ 0 w 530"/>
                <a:gd name="T3" fmla="*/ 2641 h 277"/>
                <a:gd name="T4" fmla="*/ 1188 w 530"/>
                <a:gd name="T5" fmla="*/ 798 h 277"/>
                <a:gd name="T6" fmla="*/ 4145 w 530"/>
                <a:gd name="T7" fmla="*/ 0 h 277"/>
                <a:gd name="T8" fmla="*/ 7095 w 530"/>
                <a:gd name="T9" fmla="*/ 798 h 277"/>
                <a:gd name="T10" fmla="*/ 8283 w 530"/>
                <a:gd name="T11" fmla="*/ 2641 h 277"/>
                <a:gd name="T12" fmla="*/ 7095 w 530"/>
                <a:gd name="T13" fmla="*/ 4463 h 277"/>
                <a:gd name="T14" fmla="*/ 4145 w 530"/>
                <a:gd name="T15" fmla="*/ 5261 h 277"/>
                <a:gd name="T16" fmla="*/ 1188 w 530"/>
                <a:gd name="T17" fmla="*/ 4463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8" name="Freeform 569"/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283 w 530"/>
                <a:gd name="T1" fmla="*/ 3563 h 189"/>
                <a:gd name="T2" fmla="*/ 4145 w 530"/>
                <a:gd name="T3" fmla="*/ 1331 h 189"/>
                <a:gd name="T4" fmla="*/ 7988 w 530"/>
                <a:gd name="T5" fmla="*/ 3584 h 189"/>
                <a:gd name="T6" fmla="*/ 8283 w 530"/>
                <a:gd name="T7" fmla="*/ 2637 h 189"/>
                <a:gd name="T8" fmla="*/ 7095 w 530"/>
                <a:gd name="T9" fmla="*/ 797 h 189"/>
                <a:gd name="T10" fmla="*/ 4145 w 530"/>
                <a:gd name="T11" fmla="*/ 0 h 189"/>
                <a:gd name="T12" fmla="*/ 1188 w 530"/>
                <a:gd name="T13" fmla="*/ 797 h 189"/>
                <a:gd name="T14" fmla="*/ 0 w 530"/>
                <a:gd name="T15" fmla="*/ 2637 h 189"/>
                <a:gd name="T16" fmla="*/ 283 w 530"/>
                <a:gd name="T17" fmla="*/ 3563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9" name="Freeform 570"/>
            <p:cNvSpPr>
              <a:spLocks/>
            </p:cNvSpPr>
            <p:nvPr/>
          </p:nvSpPr>
          <p:spPr bwMode="auto">
            <a:xfrm>
              <a:off x="2295" y="1896"/>
              <a:ext cx="770" cy="293"/>
            </a:xfrm>
            <a:custGeom>
              <a:avLst/>
              <a:gdLst>
                <a:gd name="T0" fmla="*/ 0 w 308"/>
                <a:gd name="T1" fmla="*/ 2078 h 110"/>
                <a:gd name="T2" fmla="*/ 3613 w 308"/>
                <a:gd name="T3" fmla="*/ 21 h 110"/>
                <a:gd name="T4" fmla="*/ 4813 w 308"/>
                <a:gd name="T5" fmla="*/ 170 h 110"/>
                <a:gd name="T6" fmla="*/ 0 w 308"/>
                <a:gd name="T7" fmla="*/ 2078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8" h="110">
                  <a:moveTo>
                    <a:pt x="0" y="110"/>
                  </a:moveTo>
                  <a:cubicBezTo>
                    <a:pt x="14" y="48"/>
                    <a:pt x="120" y="1"/>
                    <a:pt x="231" y="1"/>
                  </a:cubicBezTo>
                  <a:cubicBezTo>
                    <a:pt x="257" y="1"/>
                    <a:pt x="283" y="4"/>
                    <a:pt x="308" y="9"/>
                  </a:cubicBezTo>
                  <a:cubicBezTo>
                    <a:pt x="254" y="0"/>
                    <a:pt x="49" y="7"/>
                    <a:pt x="0" y="11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50" name="Oval 549"/>
            <p:cNvSpPr>
              <a:spLocks noChangeArrowheads="1"/>
            </p:cNvSpPr>
            <p:nvPr/>
          </p:nvSpPr>
          <p:spPr bwMode="auto">
            <a:xfrm>
              <a:off x="2890" y="1893"/>
              <a:ext cx="35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551" name="Oval 550"/>
            <p:cNvSpPr>
              <a:spLocks noChangeArrowheads="1"/>
            </p:cNvSpPr>
            <p:nvPr/>
          </p:nvSpPr>
          <p:spPr bwMode="auto">
            <a:xfrm>
              <a:off x="2935" y="1904"/>
              <a:ext cx="22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552" name="Oval 551"/>
            <p:cNvSpPr>
              <a:spLocks noChangeArrowheads="1"/>
            </p:cNvSpPr>
            <p:nvPr/>
          </p:nvSpPr>
          <p:spPr bwMode="auto">
            <a:xfrm>
              <a:off x="2860" y="1904"/>
              <a:ext cx="25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+mn-lt"/>
              </a:endParaRPr>
            </a:p>
          </p:txBody>
        </p:sp>
        <p:sp>
          <p:nvSpPr>
            <p:cNvPr id="553" name="Freeform 574"/>
            <p:cNvSpPr>
              <a:spLocks/>
            </p:cNvSpPr>
            <p:nvPr/>
          </p:nvSpPr>
          <p:spPr bwMode="auto">
            <a:xfrm>
              <a:off x="2842" y="2187"/>
              <a:ext cx="630" cy="218"/>
            </a:xfrm>
            <a:custGeom>
              <a:avLst/>
              <a:gdLst>
                <a:gd name="T0" fmla="*/ 0 w 252"/>
                <a:gd name="T1" fmla="*/ 1542 h 82"/>
                <a:gd name="T2" fmla="*/ 3938 w 252"/>
                <a:gd name="T3" fmla="*/ 0 h 82"/>
                <a:gd name="T4" fmla="*/ 0 w 252"/>
                <a:gd name="T5" fmla="*/ 1542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2" h="82">
                  <a:moveTo>
                    <a:pt x="0" y="82"/>
                  </a:moveTo>
                  <a:cubicBezTo>
                    <a:pt x="57" y="82"/>
                    <a:pt x="193" y="71"/>
                    <a:pt x="252" y="0"/>
                  </a:cubicBezTo>
                  <a:cubicBezTo>
                    <a:pt x="232" y="15"/>
                    <a:pt x="140" y="68"/>
                    <a:pt x="0" y="8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</p:grpSp>
      <p:sp>
        <p:nvSpPr>
          <p:cNvPr id="554" name="Oval 553"/>
          <p:cNvSpPr/>
          <p:nvPr/>
        </p:nvSpPr>
        <p:spPr>
          <a:xfrm>
            <a:off x="3759962" y="2234110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Oval 554"/>
          <p:cNvSpPr/>
          <p:nvPr/>
        </p:nvSpPr>
        <p:spPr>
          <a:xfrm>
            <a:off x="3624423" y="2263144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Oval 555"/>
          <p:cNvSpPr/>
          <p:nvPr/>
        </p:nvSpPr>
        <p:spPr>
          <a:xfrm>
            <a:off x="3572651" y="2193465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Oval 556"/>
          <p:cNvSpPr/>
          <p:nvPr/>
        </p:nvSpPr>
        <p:spPr>
          <a:xfrm>
            <a:off x="3439579" y="2200128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Oval 557"/>
          <p:cNvSpPr/>
          <p:nvPr/>
        </p:nvSpPr>
        <p:spPr>
          <a:xfrm>
            <a:off x="3463313" y="2268869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TextBox 558"/>
          <p:cNvSpPr txBox="1"/>
          <p:nvPr/>
        </p:nvSpPr>
        <p:spPr>
          <a:xfrm>
            <a:off x="3260160" y="2387921"/>
            <a:ext cx="6206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Culture 2d</a:t>
            </a:r>
          </a:p>
        </p:txBody>
      </p:sp>
      <p:sp>
        <p:nvSpPr>
          <p:cNvPr id="560" name="Oval 559"/>
          <p:cNvSpPr/>
          <p:nvPr/>
        </p:nvSpPr>
        <p:spPr>
          <a:xfrm>
            <a:off x="3710296" y="1895043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Oval 560"/>
          <p:cNvSpPr/>
          <p:nvPr/>
        </p:nvSpPr>
        <p:spPr>
          <a:xfrm>
            <a:off x="3605711" y="1912172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Oval 561"/>
          <p:cNvSpPr/>
          <p:nvPr/>
        </p:nvSpPr>
        <p:spPr>
          <a:xfrm>
            <a:off x="3553939" y="1842493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Oval 562"/>
          <p:cNvSpPr/>
          <p:nvPr/>
        </p:nvSpPr>
        <p:spPr>
          <a:xfrm>
            <a:off x="3376561" y="1875322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Oval 563"/>
          <p:cNvSpPr/>
          <p:nvPr/>
        </p:nvSpPr>
        <p:spPr>
          <a:xfrm>
            <a:off x="3474647" y="1908423"/>
            <a:ext cx="45719" cy="45719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Oval 564"/>
          <p:cNvSpPr/>
          <p:nvPr/>
        </p:nvSpPr>
        <p:spPr>
          <a:xfrm>
            <a:off x="4798144" y="1895049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Oval 565"/>
          <p:cNvSpPr/>
          <p:nvPr/>
        </p:nvSpPr>
        <p:spPr>
          <a:xfrm>
            <a:off x="4693559" y="1912178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Oval 566"/>
          <p:cNvSpPr/>
          <p:nvPr/>
        </p:nvSpPr>
        <p:spPr>
          <a:xfrm>
            <a:off x="4641787" y="1842499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Oval 567"/>
          <p:cNvSpPr/>
          <p:nvPr/>
        </p:nvSpPr>
        <p:spPr>
          <a:xfrm>
            <a:off x="4464409" y="1875328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9" name="Oval 568"/>
          <p:cNvSpPr/>
          <p:nvPr/>
        </p:nvSpPr>
        <p:spPr>
          <a:xfrm>
            <a:off x="4562495" y="1908429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0" name="Oval 569"/>
          <p:cNvSpPr/>
          <p:nvPr/>
        </p:nvSpPr>
        <p:spPr>
          <a:xfrm>
            <a:off x="4788841" y="1514486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1" name="Oval 570"/>
          <p:cNvSpPr/>
          <p:nvPr/>
        </p:nvSpPr>
        <p:spPr>
          <a:xfrm>
            <a:off x="4684256" y="1531615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2" name="Oval 571"/>
          <p:cNvSpPr/>
          <p:nvPr/>
        </p:nvSpPr>
        <p:spPr>
          <a:xfrm>
            <a:off x="4632484" y="1461936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Oval 572"/>
          <p:cNvSpPr/>
          <p:nvPr/>
        </p:nvSpPr>
        <p:spPr>
          <a:xfrm>
            <a:off x="4455106" y="1494765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Oval 573"/>
          <p:cNvSpPr/>
          <p:nvPr/>
        </p:nvSpPr>
        <p:spPr>
          <a:xfrm>
            <a:off x="4553192" y="1527866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Oval 574"/>
          <p:cNvSpPr/>
          <p:nvPr/>
        </p:nvSpPr>
        <p:spPr>
          <a:xfrm>
            <a:off x="3706618" y="1152684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Oval 575"/>
          <p:cNvSpPr/>
          <p:nvPr/>
        </p:nvSpPr>
        <p:spPr>
          <a:xfrm>
            <a:off x="3602033" y="1169813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Oval 576"/>
          <p:cNvSpPr/>
          <p:nvPr/>
        </p:nvSpPr>
        <p:spPr>
          <a:xfrm>
            <a:off x="3550261" y="1100134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Oval 577"/>
          <p:cNvSpPr/>
          <p:nvPr/>
        </p:nvSpPr>
        <p:spPr>
          <a:xfrm>
            <a:off x="3372883" y="1132963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Oval 578"/>
          <p:cNvSpPr/>
          <p:nvPr/>
        </p:nvSpPr>
        <p:spPr>
          <a:xfrm>
            <a:off x="3470969" y="1166064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Oval 579"/>
          <p:cNvSpPr/>
          <p:nvPr/>
        </p:nvSpPr>
        <p:spPr>
          <a:xfrm>
            <a:off x="4802446" y="1154206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Oval 580"/>
          <p:cNvSpPr/>
          <p:nvPr/>
        </p:nvSpPr>
        <p:spPr>
          <a:xfrm>
            <a:off x="4697861" y="1171335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Oval 581"/>
          <p:cNvSpPr/>
          <p:nvPr/>
        </p:nvSpPr>
        <p:spPr>
          <a:xfrm>
            <a:off x="4646089" y="1101656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Oval 582"/>
          <p:cNvSpPr/>
          <p:nvPr/>
        </p:nvSpPr>
        <p:spPr>
          <a:xfrm>
            <a:off x="4468711" y="1134485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Oval 583"/>
          <p:cNvSpPr/>
          <p:nvPr/>
        </p:nvSpPr>
        <p:spPr>
          <a:xfrm>
            <a:off x="4566797" y="1167586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Oval 585"/>
          <p:cNvSpPr/>
          <p:nvPr/>
        </p:nvSpPr>
        <p:spPr>
          <a:xfrm>
            <a:off x="4802376" y="2244468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Oval 586"/>
          <p:cNvSpPr/>
          <p:nvPr/>
        </p:nvSpPr>
        <p:spPr>
          <a:xfrm>
            <a:off x="4697791" y="2261597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Oval 587"/>
          <p:cNvSpPr/>
          <p:nvPr/>
        </p:nvSpPr>
        <p:spPr>
          <a:xfrm>
            <a:off x="4646019" y="2191918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Oval 588"/>
          <p:cNvSpPr/>
          <p:nvPr/>
        </p:nvSpPr>
        <p:spPr>
          <a:xfrm>
            <a:off x="4468641" y="2224747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Oval 589"/>
          <p:cNvSpPr/>
          <p:nvPr/>
        </p:nvSpPr>
        <p:spPr>
          <a:xfrm>
            <a:off x="4566727" y="2257848"/>
            <a:ext cx="45719" cy="45719"/>
          </a:xfrm>
          <a:prstGeom prst="ellipse">
            <a:avLst/>
          </a:prstGeom>
          <a:solidFill>
            <a:schemeClr val="bg2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TextBox 590"/>
          <p:cNvSpPr txBox="1"/>
          <p:nvPr/>
        </p:nvSpPr>
        <p:spPr>
          <a:xfrm>
            <a:off x="4353240" y="2387393"/>
            <a:ext cx="6206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Culture 3d</a:t>
            </a:r>
          </a:p>
        </p:txBody>
      </p:sp>
      <p:sp>
        <p:nvSpPr>
          <p:cNvPr id="595" name="Freeform 570"/>
          <p:cNvSpPr>
            <a:spLocks/>
          </p:cNvSpPr>
          <p:nvPr/>
        </p:nvSpPr>
        <p:spPr bwMode="auto">
          <a:xfrm>
            <a:off x="3323063" y="1467376"/>
            <a:ext cx="322256" cy="81413"/>
          </a:xfrm>
          <a:custGeom>
            <a:avLst/>
            <a:gdLst>
              <a:gd name="T0" fmla="*/ 0 w 308"/>
              <a:gd name="T1" fmla="*/ 780 h 110"/>
              <a:gd name="T2" fmla="*/ 1445 w 308"/>
              <a:gd name="T3" fmla="*/ 8 h 110"/>
              <a:gd name="T4" fmla="*/ 1925 w 308"/>
              <a:gd name="T5" fmla="*/ 64 h 110"/>
              <a:gd name="T6" fmla="*/ 0 w 308"/>
              <a:gd name="T7" fmla="*/ 780 h 1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08" h="110">
                <a:moveTo>
                  <a:pt x="0" y="110"/>
                </a:moveTo>
                <a:cubicBezTo>
                  <a:pt x="14" y="48"/>
                  <a:pt x="120" y="1"/>
                  <a:pt x="231" y="1"/>
                </a:cubicBezTo>
                <a:cubicBezTo>
                  <a:pt x="257" y="1"/>
                  <a:pt x="283" y="4"/>
                  <a:pt x="308" y="9"/>
                </a:cubicBezTo>
                <a:cubicBezTo>
                  <a:pt x="254" y="0"/>
                  <a:pt x="49" y="7"/>
                  <a:pt x="0" y="110"/>
                </a:cubicBezTo>
                <a:close/>
              </a:path>
            </a:pathLst>
          </a:custGeom>
          <a:solidFill>
            <a:srgbClr val="E6F6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en-US">
              <a:latin typeface="+mn-lt"/>
            </a:endParaRPr>
          </a:p>
        </p:txBody>
      </p:sp>
      <p:grpSp>
        <p:nvGrpSpPr>
          <p:cNvPr id="600" name="Group 599"/>
          <p:cNvGrpSpPr>
            <a:grpSpLocks/>
          </p:cNvGrpSpPr>
          <p:nvPr/>
        </p:nvGrpSpPr>
        <p:grpSpPr bwMode="auto">
          <a:xfrm>
            <a:off x="3508721" y="1479734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601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2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3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4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5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6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7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8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9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0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1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2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3" name="Oval 612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14" name="Oval 613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15" name="Oval 614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616" name="Group 615"/>
          <p:cNvGrpSpPr>
            <a:grpSpLocks/>
          </p:cNvGrpSpPr>
          <p:nvPr/>
        </p:nvGrpSpPr>
        <p:grpSpPr bwMode="auto">
          <a:xfrm>
            <a:off x="3640659" y="1475741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617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8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9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0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1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2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3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4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5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6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7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8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9" name="Oval 628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30" name="Oval 629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31" name="Oval 630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632" name="Group 631"/>
          <p:cNvGrpSpPr>
            <a:grpSpLocks/>
          </p:cNvGrpSpPr>
          <p:nvPr/>
        </p:nvGrpSpPr>
        <p:grpSpPr bwMode="auto">
          <a:xfrm>
            <a:off x="3403548" y="1509485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633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4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5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6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7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8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9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0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1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2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3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4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5" name="Oval 644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46" name="Oval 645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47" name="Oval 646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648" name="Group 647"/>
          <p:cNvGrpSpPr>
            <a:grpSpLocks/>
          </p:cNvGrpSpPr>
          <p:nvPr/>
        </p:nvGrpSpPr>
        <p:grpSpPr bwMode="auto">
          <a:xfrm>
            <a:off x="3691971" y="1525726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650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1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2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3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4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5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6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7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8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9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0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1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2" name="Oval 661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63" name="Oval 662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64" name="Oval 663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665" name="Group 664"/>
          <p:cNvGrpSpPr>
            <a:grpSpLocks/>
          </p:cNvGrpSpPr>
          <p:nvPr/>
        </p:nvGrpSpPr>
        <p:grpSpPr bwMode="auto">
          <a:xfrm>
            <a:off x="3564149" y="1547277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666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7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8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9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0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1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2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3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4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5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6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7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8" name="Oval 677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79" name="Oval 678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80" name="Oval 679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681" name="Group 680"/>
          <p:cNvGrpSpPr>
            <a:grpSpLocks/>
          </p:cNvGrpSpPr>
          <p:nvPr/>
        </p:nvGrpSpPr>
        <p:grpSpPr bwMode="auto">
          <a:xfrm>
            <a:off x="3503129" y="2199449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682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3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4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5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6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7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8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9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0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1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2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3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4" name="Oval 693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95" name="Oval 694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696" name="Oval 695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697" name="Group 696"/>
          <p:cNvGrpSpPr>
            <a:grpSpLocks/>
          </p:cNvGrpSpPr>
          <p:nvPr/>
        </p:nvGrpSpPr>
        <p:grpSpPr bwMode="auto">
          <a:xfrm>
            <a:off x="3635067" y="2195456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698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9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0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1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2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3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4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5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6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7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8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9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0" name="Oval 709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711" name="Oval 710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712" name="Oval 711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713" name="Group 712"/>
          <p:cNvGrpSpPr>
            <a:grpSpLocks/>
          </p:cNvGrpSpPr>
          <p:nvPr/>
        </p:nvGrpSpPr>
        <p:grpSpPr bwMode="auto">
          <a:xfrm>
            <a:off x="3397956" y="2229200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714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5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6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7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8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9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0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1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2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3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4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5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6" name="Oval 725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727" name="Oval 726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728" name="Oval 727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729" name="Group 728"/>
          <p:cNvGrpSpPr>
            <a:grpSpLocks/>
          </p:cNvGrpSpPr>
          <p:nvPr/>
        </p:nvGrpSpPr>
        <p:grpSpPr bwMode="auto">
          <a:xfrm>
            <a:off x="3686379" y="2245441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730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1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2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3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4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5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6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7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8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9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40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41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42" name="Oval 741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743" name="Oval 742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744" name="Oval 743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745" name="Group 744"/>
          <p:cNvGrpSpPr>
            <a:grpSpLocks/>
          </p:cNvGrpSpPr>
          <p:nvPr/>
        </p:nvGrpSpPr>
        <p:grpSpPr bwMode="auto">
          <a:xfrm>
            <a:off x="3558557" y="2266992"/>
            <a:ext cx="45719" cy="48159"/>
            <a:chOff x="2435" y="2401"/>
            <a:chExt cx="883" cy="949"/>
          </a:xfrm>
          <a:solidFill>
            <a:schemeClr val="bg2">
              <a:lumMod val="50000"/>
            </a:schemeClr>
          </a:solidFill>
        </p:grpSpPr>
        <p:sp>
          <p:nvSpPr>
            <p:cNvPr id="746" name="Freeform 12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47" name="Freeform 125"/>
            <p:cNvSpPr>
              <a:spLocks/>
            </p:cNvSpPr>
            <p:nvPr/>
          </p:nvSpPr>
          <p:spPr bwMode="auto">
            <a:xfrm>
              <a:off x="2683" y="2657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48" name="Freeform 126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49" name="Freeform 127"/>
            <p:cNvSpPr>
              <a:spLocks/>
            </p:cNvSpPr>
            <p:nvPr/>
          </p:nvSpPr>
          <p:spPr bwMode="auto">
            <a:xfrm>
              <a:off x="2455" y="2428"/>
              <a:ext cx="720" cy="834"/>
            </a:xfrm>
            <a:custGeom>
              <a:avLst/>
              <a:gdLst>
                <a:gd name="T0" fmla="*/ 1550 w 288"/>
                <a:gd name="T1" fmla="*/ 120 h 313"/>
                <a:gd name="T2" fmla="*/ 963 w 288"/>
                <a:gd name="T3" fmla="*/ 43 h 313"/>
                <a:gd name="T4" fmla="*/ 575 w 288"/>
                <a:gd name="T5" fmla="*/ 213 h 313"/>
                <a:gd name="T6" fmla="*/ 400 w 288"/>
                <a:gd name="T7" fmla="*/ 440 h 313"/>
                <a:gd name="T8" fmla="*/ 213 w 288"/>
                <a:gd name="T9" fmla="*/ 624 h 313"/>
                <a:gd name="T10" fmla="*/ 145 w 288"/>
                <a:gd name="T11" fmla="*/ 895 h 313"/>
                <a:gd name="T12" fmla="*/ 33 w 288"/>
                <a:gd name="T13" fmla="*/ 1327 h 313"/>
                <a:gd name="T14" fmla="*/ 120 w 288"/>
                <a:gd name="T15" fmla="*/ 1719 h 313"/>
                <a:gd name="T16" fmla="*/ 313 w 288"/>
                <a:gd name="T17" fmla="*/ 1953 h 313"/>
                <a:gd name="T18" fmla="*/ 413 w 288"/>
                <a:gd name="T19" fmla="*/ 2222 h 313"/>
                <a:gd name="T20" fmla="*/ 245 w 288"/>
                <a:gd name="T21" fmla="*/ 1783 h 313"/>
                <a:gd name="T22" fmla="*/ 158 w 288"/>
                <a:gd name="T23" fmla="*/ 1535 h 313"/>
                <a:gd name="T24" fmla="*/ 258 w 288"/>
                <a:gd name="T25" fmla="*/ 1391 h 313"/>
                <a:gd name="T26" fmla="*/ 245 w 288"/>
                <a:gd name="T27" fmla="*/ 1271 h 313"/>
                <a:gd name="T28" fmla="*/ 225 w 288"/>
                <a:gd name="T29" fmla="*/ 1100 h 313"/>
                <a:gd name="T30" fmla="*/ 320 w 288"/>
                <a:gd name="T31" fmla="*/ 930 h 313"/>
                <a:gd name="T32" fmla="*/ 463 w 288"/>
                <a:gd name="T33" fmla="*/ 831 h 313"/>
                <a:gd name="T34" fmla="*/ 520 w 288"/>
                <a:gd name="T35" fmla="*/ 610 h 313"/>
                <a:gd name="T36" fmla="*/ 738 w 288"/>
                <a:gd name="T37" fmla="*/ 434 h 313"/>
                <a:gd name="T38" fmla="*/ 1100 w 288"/>
                <a:gd name="T39" fmla="*/ 362 h 313"/>
                <a:gd name="T40" fmla="*/ 1450 w 288"/>
                <a:gd name="T41" fmla="*/ 221 h 313"/>
                <a:gd name="T42" fmla="*/ 1588 w 288"/>
                <a:gd name="T43" fmla="*/ 333 h 313"/>
                <a:gd name="T44" fmla="*/ 1700 w 288"/>
                <a:gd name="T45" fmla="*/ 354 h 313"/>
                <a:gd name="T46" fmla="*/ 1795 w 288"/>
                <a:gd name="T47" fmla="*/ 477 h 313"/>
                <a:gd name="T48" fmla="*/ 1675 w 288"/>
                <a:gd name="T49" fmla="*/ 234 h 313"/>
                <a:gd name="T50" fmla="*/ 1558 w 288"/>
                <a:gd name="T51" fmla="*/ 120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88" h="313">
                  <a:moveTo>
                    <a:pt x="248" y="17"/>
                  </a:moveTo>
                  <a:cubicBezTo>
                    <a:pt x="216" y="17"/>
                    <a:pt x="180" y="12"/>
                    <a:pt x="154" y="6"/>
                  </a:cubicBezTo>
                  <a:cubicBezTo>
                    <a:pt x="126" y="0"/>
                    <a:pt x="110" y="8"/>
                    <a:pt x="92" y="30"/>
                  </a:cubicBezTo>
                  <a:cubicBezTo>
                    <a:pt x="83" y="41"/>
                    <a:pt x="75" y="53"/>
                    <a:pt x="64" y="62"/>
                  </a:cubicBezTo>
                  <a:cubicBezTo>
                    <a:pt x="55" y="71"/>
                    <a:pt x="43" y="78"/>
                    <a:pt x="34" y="88"/>
                  </a:cubicBezTo>
                  <a:cubicBezTo>
                    <a:pt x="24" y="98"/>
                    <a:pt x="26" y="113"/>
                    <a:pt x="23" y="126"/>
                  </a:cubicBezTo>
                  <a:cubicBezTo>
                    <a:pt x="18" y="147"/>
                    <a:pt x="11" y="166"/>
                    <a:pt x="5" y="187"/>
                  </a:cubicBezTo>
                  <a:cubicBezTo>
                    <a:pt x="0" y="207"/>
                    <a:pt x="4" y="228"/>
                    <a:pt x="19" y="242"/>
                  </a:cubicBezTo>
                  <a:cubicBezTo>
                    <a:pt x="30" y="251"/>
                    <a:pt x="42" y="263"/>
                    <a:pt x="50" y="275"/>
                  </a:cubicBezTo>
                  <a:cubicBezTo>
                    <a:pt x="58" y="286"/>
                    <a:pt x="59" y="301"/>
                    <a:pt x="66" y="313"/>
                  </a:cubicBezTo>
                  <a:cubicBezTo>
                    <a:pt x="69" y="284"/>
                    <a:pt x="56" y="271"/>
                    <a:pt x="39" y="251"/>
                  </a:cubicBezTo>
                  <a:cubicBezTo>
                    <a:pt x="31" y="242"/>
                    <a:pt x="20" y="230"/>
                    <a:pt x="25" y="216"/>
                  </a:cubicBezTo>
                  <a:cubicBezTo>
                    <a:pt x="29" y="204"/>
                    <a:pt x="37" y="208"/>
                    <a:pt x="41" y="196"/>
                  </a:cubicBezTo>
                  <a:cubicBezTo>
                    <a:pt x="43" y="190"/>
                    <a:pt x="41" y="186"/>
                    <a:pt x="39" y="179"/>
                  </a:cubicBezTo>
                  <a:cubicBezTo>
                    <a:pt x="37" y="171"/>
                    <a:pt x="35" y="164"/>
                    <a:pt x="36" y="155"/>
                  </a:cubicBezTo>
                  <a:cubicBezTo>
                    <a:pt x="38" y="146"/>
                    <a:pt x="43" y="135"/>
                    <a:pt x="51" y="131"/>
                  </a:cubicBezTo>
                  <a:cubicBezTo>
                    <a:pt x="61" y="127"/>
                    <a:pt x="68" y="130"/>
                    <a:pt x="74" y="117"/>
                  </a:cubicBezTo>
                  <a:cubicBezTo>
                    <a:pt x="79" y="108"/>
                    <a:pt x="79" y="96"/>
                    <a:pt x="83" y="86"/>
                  </a:cubicBezTo>
                  <a:cubicBezTo>
                    <a:pt x="88" y="74"/>
                    <a:pt x="111" y="73"/>
                    <a:pt x="118" y="61"/>
                  </a:cubicBezTo>
                  <a:cubicBezTo>
                    <a:pt x="126" y="47"/>
                    <a:pt x="152" y="55"/>
                    <a:pt x="176" y="51"/>
                  </a:cubicBezTo>
                  <a:cubicBezTo>
                    <a:pt x="194" y="48"/>
                    <a:pt x="211" y="22"/>
                    <a:pt x="232" y="31"/>
                  </a:cubicBezTo>
                  <a:cubicBezTo>
                    <a:pt x="241" y="34"/>
                    <a:pt x="245" y="45"/>
                    <a:pt x="254" y="47"/>
                  </a:cubicBezTo>
                  <a:cubicBezTo>
                    <a:pt x="260" y="49"/>
                    <a:pt x="264" y="45"/>
                    <a:pt x="272" y="50"/>
                  </a:cubicBezTo>
                  <a:cubicBezTo>
                    <a:pt x="278" y="55"/>
                    <a:pt x="282" y="61"/>
                    <a:pt x="287" y="67"/>
                  </a:cubicBezTo>
                  <a:cubicBezTo>
                    <a:pt x="288" y="50"/>
                    <a:pt x="277" y="45"/>
                    <a:pt x="268" y="33"/>
                  </a:cubicBezTo>
                  <a:cubicBezTo>
                    <a:pt x="262" y="26"/>
                    <a:pt x="258" y="21"/>
                    <a:pt x="249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50" name="Freeform 128"/>
            <p:cNvSpPr>
              <a:spLocks/>
            </p:cNvSpPr>
            <p:nvPr/>
          </p:nvSpPr>
          <p:spPr bwMode="auto">
            <a:xfrm>
              <a:off x="2450" y="2425"/>
              <a:ext cx="468" cy="595"/>
            </a:xfrm>
            <a:custGeom>
              <a:avLst/>
              <a:gdLst>
                <a:gd name="T0" fmla="*/ 1171 w 187"/>
                <a:gd name="T1" fmla="*/ 85 h 223"/>
                <a:gd name="T2" fmla="*/ 783 w 187"/>
                <a:gd name="T3" fmla="*/ 43 h 223"/>
                <a:gd name="T4" fmla="*/ 488 w 187"/>
                <a:gd name="T5" fmla="*/ 363 h 223"/>
                <a:gd name="T6" fmla="*/ 338 w 187"/>
                <a:gd name="T7" fmla="*/ 520 h 223"/>
                <a:gd name="T8" fmla="*/ 208 w 187"/>
                <a:gd name="T9" fmla="*/ 662 h 223"/>
                <a:gd name="T10" fmla="*/ 163 w 187"/>
                <a:gd name="T11" fmla="*/ 862 h 223"/>
                <a:gd name="T12" fmla="*/ 88 w 187"/>
                <a:gd name="T13" fmla="*/ 1139 h 223"/>
                <a:gd name="T14" fmla="*/ 45 w 187"/>
                <a:gd name="T15" fmla="*/ 1588 h 223"/>
                <a:gd name="T16" fmla="*/ 113 w 187"/>
                <a:gd name="T17" fmla="*/ 1203 h 223"/>
                <a:gd name="T18" fmla="*/ 258 w 187"/>
                <a:gd name="T19" fmla="*/ 934 h 223"/>
                <a:gd name="T20" fmla="*/ 345 w 187"/>
                <a:gd name="T21" fmla="*/ 662 h 223"/>
                <a:gd name="T22" fmla="*/ 596 w 187"/>
                <a:gd name="T23" fmla="*/ 440 h 223"/>
                <a:gd name="T24" fmla="*/ 858 w 187"/>
                <a:gd name="T25" fmla="*/ 149 h 223"/>
                <a:gd name="T26" fmla="*/ 1171 w 187"/>
                <a:gd name="T27" fmla="*/ 93 h 2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7" h="223">
                  <a:moveTo>
                    <a:pt x="187" y="12"/>
                  </a:moveTo>
                  <a:cubicBezTo>
                    <a:pt x="166" y="15"/>
                    <a:pt x="147" y="0"/>
                    <a:pt x="125" y="6"/>
                  </a:cubicBezTo>
                  <a:cubicBezTo>
                    <a:pt x="104" y="12"/>
                    <a:pt x="93" y="36"/>
                    <a:pt x="78" y="51"/>
                  </a:cubicBezTo>
                  <a:cubicBezTo>
                    <a:pt x="70" y="58"/>
                    <a:pt x="62" y="66"/>
                    <a:pt x="54" y="73"/>
                  </a:cubicBezTo>
                  <a:cubicBezTo>
                    <a:pt x="47" y="79"/>
                    <a:pt x="38" y="85"/>
                    <a:pt x="33" y="93"/>
                  </a:cubicBezTo>
                  <a:cubicBezTo>
                    <a:pt x="28" y="101"/>
                    <a:pt x="27" y="112"/>
                    <a:pt x="26" y="121"/>
                  </a:cubicBezTo>
                  <a:cubicBezTo>
                    <a:pt x="25" y="134"/>
                    <a:pt x="19" y="148"/>
                    <a:pt x="14" y="160"/>
                  </a:cubicBezTo>
                  <a:cubicBezTo>
                    <a:pt x="8" y="174"/>
                    <a:pt x="0" y="208"/>
                    <a:pt x="7" y="223"/>
                  </a:cubicBezTo>
                  <a:cubicBezTo>
                    <a:pt x="2" y="202"/>
                    <a:pt x="10" y="185"/>
                    <a:pt x="18" y="169"/>
                  </a:cubicBezTo>
                  <a:cubicBezTo>
                    <a:pt x="25" y="156"/>
                    <a:pt x="36" y="144"/>
                    <a:pt x="41" y="131"/>
                  </a:cubicBezTo>
                  <a:cubicBezTo>
                    <a:pt x="47" y="117"/>
                    <a:pt x="44" y="105"/>
                    <a:pt x="55" y="93"/>
                  </a:cubicBezTo>
                  <a:cubicBezTo>
                    <a:pt x="66" y="82"/>
                    <a:pt x="86" y="75"/>
                    <a:pt x="95" y="62"/>
                  </a:cubicBezTo>
                  <a:cubicBezTo>
                    <a:pt x="109" y="42"/>
                    <a:pt x="110" y="24"/>
                    <a:pt x="137" y="21"/>
                  </a:cubicBezTo>
                  <a:cubicBezTo>
                    <a:pt x="150" y="20"/>
                    <a:pt x="177" y="23"/>
                    <a:pt x="187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51" name="Freeform 129"/>
            <p:cNvSpPr>
              <a:spLocks/>
            </p:cNvSpPr>
            <p:nvPr/>
          </p:nvSpPr>
          <p:spPr bwMode="auto">
            <a:xfrm>
              <a:off x="2673" y="2630"/>
              <a:ext cx="352" cy="472"/>
            </a:xfrm>
            <a:custGeom>
              <a:avLst/>
              <a:gdLst>
                <a:gd name="T0" fmla="*/ 879 w 141"/>
                <a:gd name="T1" fmla="*/ 299 h 177"/>
                <a:gd name="T2" fmla="*/ 612 w 141"/>
                <a:gd name="T3" fmla="*/ 235 h 177"/>
                <a:gd name="T4" fmla="*/ 374 w 141"/>
                <a:gd name="T5" fmla="*/ 328 h 177"/>
                <a:gd name="T6" fmla="*/ 305 w 141"/>
                <a:gd name="T7" fmla="*/ 533 h 177"/>
                <a:gd name="T8" fmla="*/ 150 w 141"/>
                <a:gd name="T9" fmla="*/ 648 h 177"/>
                <a:gd name="T10" fmla="*/ 275 w 141"/>
                <a:gd name="T11" fmla="*/ 989 h 177"/>
                <a:gd name="T12" fmla="*/ 449 w 141"/>
                <a:gd name="T13" fmla="*/ 1259 h 177"/>
                <a:gd name="T14" fmla="*/ 275 w 141"/>
                <a:gd name="T15" fmla="*/ 1075 h 177"/>
                <a:gd name="T16" fmla="*/ 155 w 141"/>
                <a:gd name="T17" fmla="*/ 989 h 177"/>
                <a:gd name="T18" fmla="*/ 117 w 141"/>
                <a:gd name="T19" fmla="*/ 883 h 177"/>
                <a:gd name="T20" fmla="*/ 42 w 141"/>
                <a:gd name="T21" fmla="*/ 669 h 177"/>
                <a:gd name="T22" fmla="*/ 137 w 141"/>
                <a:gd name="T23" fmla="*/ 285 h 177"/>
                <a:gd name="T24" fmla="*/ 504 w 141"/>
                <a:gd name="T25" fmla="*/ 35 h 177"/>
                <a:gd name="T26" fmla="*/ 874 w 141"/>
                <a:gd name="T27" fmla="*/ 277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" h="177">
                  <a:moveTo>
                    <a:pt x="141" y="42"/>
                  </a:moveTo>
                  <a:cubicBezTo>
                    <a:pt x="124" y="52"/>
                    <a:pt x="111" y="51"/>
                    <a:pt x="98" y="33"/>
                  </a:cubicBezTo>
                  <a:cubicBezTo>
                    <a:pt x="81" y="6"/>
                    <a:pt x="72" y="33"/>
                    <a:pt x="60" y="46"/>
                  </a:cubicBezTo>
                  <a:cubicBezTo>
                    <a:pt x="49" y="57"/>
                    <a:pt x="53" y="61"/>
                    <a:pt x="49" y="75"/>
                  </a:cubicBezTo>
                  <a:cubicBezTo>
                    <a:pt x="45" y="90"/>
                    <a:pt x="31" y="77"/>
                    <a:pt x="24" y="91"/>
                  </a:cubicBezTo>
                  <a:cubicBezTo>
                    <a:pt x="17" y="107"/>
                    <a:pt x="33" y="129"/>
                    <a:pt x="44" y="139"/>
                  </a:cubicBezTo>
                  <a:cubicBezTo>
                    <a:pt x="53" y="148"/>
                    <a:pt x="70" y="164"/>
                    <a:pt x="72" y="177"/>
                  </a:cubicBezTo>
                  <a:cubicBezTo>
                    <a:pt x="68" y="167"/>
                    <a:pt x="54" y="156"/>
                    <a:pt x="44" y="151"/>
                  </a:cubicBezTo>
                  <a:cubicBezTo>
                    <a:pt x="38" y="147"/>
                    <a:pt x="30" y="144"/>
                    <a:pt x="25" y="139"/>
                  </a:cubicBezTo>
                  <a:cubicBezTo>
                    <a:pt x="22" y="135"/>
                    <a:pt x="21" y="129"/>
                    <a:pt x="19" y="124"/>
                  </a:cubicBezTo>
                  <a:cubicBezTo>
                    <a:pt x="15" y="114"/>
                    <a:pt x="10" y="104"/>
                    <a:pt x="7" y="94"/>
                  </a:cubicBezTo>
                  <a:cubicBezTo>
                    <a:pt x="0" y="70"/>
                    <a:pt x="7" y="57"/>
                    <a:pt x="22" y="40"/>
                  </a:cubicBezTo>
                  <a:cubicBezTo>
                    <a:pt x="35" y="25"/>
                    <a:pt x="62" y="8"/>
                    <a:pt x="81" y="5"/>
                  </a:cubicBezTo>
                  <a:cubicBezTo>
                    <a:pt x="108" y="0"/>
                    <a:pt x="119" y="33"/>
                    <a:pt x="14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52" name="Freeform 130"/>
            <p:cNvSpPr>
              <a:spLocks/>
            </p:cNvSpPr>
            <p:nvPr/>
          </p:nvSpPr>
          <p:spPr bwMode="auto">
            <a:xfrm>
              <a:off x="2883" y="2774"/>
              <a:ext cx="232" cy="374"/>
            </a:xfrm>
            <a:custGeom>
              <a:avLst/>
              <a:gdLst>
                <a:gd name="T0" fmla="*/ 0 w 93"/>
                <a:gd name="T1" fmla="*/ 935 h 140"/>
                <a:gd name="T2" fmla="*/ 317 w 93"/>
                <a:gd name="T3" fmla="*/ 863 h 140"/>
                <a:gd name="T4" fmla="*/ 511 w 93"/>
                <a:gd name="T5" fmla="*/ 671 h 140"/>
                <a:gd name="T6" fmla="*/ 566 w 93"/>
                <a:gd name="T7" fmla="*/ 337 h 140"/>
                <a:gd name="T8" fmla="*/ 392 w 93"/>
                <a:gd name="T9" fmla="*/ 8 h 140"/>
                <a:gd name="T10" fmla="*/ 474 w 93"/>
                <a:gd name="T11" fmla="*/ 171 h 140"/>
                <a:gd name="T12" fmla="*/ 362 w 93"/>
                <a:gd name="T13" fmla="*/ 299 h 140"/>
                <a:gd name="T14" fmla="*/ 287 w 93"/>
                <a:gd name="T15" fmla="*/ 414 h 140"/>
                <a:gd name="T16" fmla="*/ 354 w 93"/>
                <a:gd name="T17" fmla="*/ 620 h 140"/>
                <a:gd name="T18" fmla="*/ 279 w 93"/>
                <a:gd name="T19" fmla="*/ 700 h 140"/>
                <a:gd name="T20" fmla="*/ 287 w 93"/>
                <a:gd name="T21" fmla="*/ 772 h 140"/>
                <a:gd name="T22" fmla="*/ 205 w 93"/>
                <a:gd name="T23" fmla="*/ 828 h 140"/>
                <a:gd name="T24" fmla="*/ 75 w 93"/>
                <a:gd name="T25" fmla="*/ 884 h 140"/>
                <a:gd name="T26" fmla="*/ 25 w 93"/>
                <a:gd name="T27" fmla="*/ 943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3" h="140">
                  <a:moveTo>
                    <a:pt x="0" y="131"/>
                  </a:moveTo>
                  <a:cubicBezTo>
                    <a:pt x="10" y="140"/>
                    <a:pt x="40" y="124"/>
                    <a:pt x="51" y="121"/>
                  </a:cubicBezTo>
                  <a:cubicBezTo>
                    <a:pt x="67" y="117"/>
                    <a:pt x="75" y="109"/>
                    <a:pt x="82" y="94"/>
                  </a:cubicBezTo>
                  <a:cubicBezTo>
                    <a:pt x="89" y="80"/>
                    <a:pt x="93" y="62"/>
                    <a:pt x="91" y="47"/>
                  </a:cubicBezTo>
                  <a:cubicBezTo>
                    <a:pt x="90" y="35"/>
                    <a:pt x="79" y="0"/>
                    <a:pt x="63" y="1"/>
                  </a:cubicBezTo>
                  <a:cubicBezTo>
                    <a:pt x="62" y="8"/>
                    <a:pt x="74" y="15"/>
                    <a:pt x="76" y="24"/>
                  </a:cubicBezTo>
                  <a:cubicBezTo>
                    <a:pt x="80" y="40"/>
                    <a:pt x="71" y="40"/>
                    <a:pt x="58" y="42"/>
                  </a:cubicBezTo>
                  <a:cubicBezTo>
                    <a:pt x="45" y="44"/>
                    <a:pt x="37" y="47"/>
                    <a:pt x="46" y="58"/>
                  </a:cubicBezTo>
                  <a:cubicBezTo>
                    <a:pt x="52" y="64"/>
                    <a:pt x="67" y="75"/>
                    <a:pt x="57" y="87"/>
                  </a:cubicBezTo>
                  <a:cubicBezTo>
                    <a:pt x="50" y="96"/>
                    <a:pt x="47" y="86"/>
                    <a:pt x="45" y="98"/>
                  </a:cubicBezTo>
                  <a:cubicBezTo>
                    <a:pt x="45" y="102"/>
                    <a:pt x="48" y="103"/>
                    <a:pt x="46" y="108"/>
                  </a:cubicBezTo>
                  <a:cubicBezTo>
                    <a:pt x="44" y="111"/>
                    <a:pt x="36" y="115"/>
                    <a:pt x="33" y="116"/>
                  </a:cubicBezTo>
                  <a:cubicBezTo>
                    <a:pt x="22" y="119"/>
                    <a:pt x="19" y="113"/>
                    <a:pt x="12" y="124"/>
                  </a:cubicBezTo>
                  <a:cubicBezTo>
                    <a:pt x="10" y="128"/>
                    <a:pt x="10" y="135"/>
                    <a:pt x="4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53" name="Freeform 131"/>
            <p:cNvSpPr>
              <a:spLocks/>
            </p:cNvSpPr>
            <p:nvPr/>
          </p:nvSpPr>
          <p:spPr bwMode="auto">
            <a:xfrm>
              <a:off x="2673" y="2673"/>
              <a:ext cx="137" cy="272"/>
            </a:xfrm>
            <a:custGeom>
              <a:avLst/>
              <a:gdLst>
                <a:gd name="T0" fmla="*/ 336 w 55"/>
                <a:gd name="T1" fmla="*/ 0 h 102"/>
                <a:gd name="T2" fmla="*/ 62 w 55"/>
                <a:gd name="T3" fmla="*/ 277 h 102"/>
                <a:gd name="T4" fmla="*/ 0 w 55"/>
                <a:gd name="T5" fmla="*/ 448 h 102"/>
                <a:gd name="T6" fmla="*/ 100 w 55"/>
                <a:gd name="T7" fmla="*/ 725 h 102"/>
                <a:gd name="T8" fmla="*/ 67 w 55"/>
                <a:gd name="T9" fmla="*/ 397 h 102"/>
                <a:gd name="T10" fmla="*/ 162 w 55"/>
                <a:gd name="T11" fmla="*/ 355 h 102"/>
                <a:gd name="T12" fmla="*/ 187 w 55"/>
                <a:gd name="T13" fmla="*/ 243 h 102"/>
                <a:gd name="T14" fmla="*/ 279 w 55"/>
                <a:gd name="T15" fmla="*/ 136 h 102"/>
                <a:gd name="T16" fmla="*/ 341 w 55"/>
                <a:gd name="T17" fmla="*/ 0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102">
                  <a:moveTo>
                    <a:pt x="54" y="0"/>
                  </a:moveTo>
                  <a:cubicBezTo>
                    <a:pt x="37" y="13"/>
                    <a:pt x="22" y="20"/>
                    <a:pt x="10" y="39"/>
                  </a:cubicBezTo>
                  <a:cubicBezTo>
                    <a:pt x="5" y="46"/>
                    <a:pt x="0" y="54"/>
                    <a:pt x="0" y="63"/>
                  </a:cubicBezTo>
                  <a:cubicBezTo>
                    <a:pt x="1" y="76"/>
                    <a:pt x="13" y="89"/>
                    <a:pt x="16" y="102"/>
                  </a:cubicBezTo>
                  <a:cubicBezTo>
                    <a:pt x="10" y="93"/>
                    <a:pt x="3" y="66"/>
                    <a:pt x="11" y="56"/>
                  </a:cubicBezTo>
                  <a:cubicBezTo>
                    <a:pt x="16" y="51"/>
                    <a:pt x="21" y="54"/>
                    <a:pt x="26" y="50"/>
                  </a:cubicBezTo>
                  <a:cubicBezTo>
                    <a:pt x="32" y="45"/>
                    <a:pt x="29" y="39"/>
                    <a:pt x="30" y="34"/>
                  </a:cubicBezTo>
                  <a:cubicBezTo>
                    <a:pt x="33" y="22"/>
                    <a:pt x="38" y="25"/>
                    <a:pt x="45" y="19"/>
                  </a:cubicBezTo>
                  <a:cubicBezTo>
                    <a:pt x="52" y="13"/>
                    <a:pt x="47" y="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54" name="Freeform 132"/>
            <p:cNvSpPr>
              <a:spLocks/>
            </p:cNvSpPr>
            <p:nvPr/>
          </p:nvSpPr>
          <p:spPr bwMode="auto">
            <a:xfrm>
              <a:off x="2718" y="2668"/>
              <a:ext cx="565" cy="653"/>
            </a:xfrm>
            <a:custGeom>
              <a:avLst/>
              <a:gdLst>
                <a:gd name="T0" fmla="*/ 0 w 226"/>
                <a:gd name="T1" fmla="*/ 1740 h 245"/>
                <a:gd name="T2" fmla="*/ 650 w 226"/>
                <a:gd name="T3" fmla="*/ 1676 h 245"/>
                <a:gd name="T4" fmla="*/ 850 w 226"/>
                <a:gd name="T5" fmla="*/ 1549 h 245"/>
                <a:gd name="T6" fmla="*/ 988 w 226"/>
                <a:gd name="T7" fmla="*/ 1429 h 245"/>
                <a:gd name="T8" fmla="*/ 1150 w 226"/>
                <a:gd name="T9" fmla="*/ 1365 h 245"/>
                <a:gd name="T10" fmla="*/ 1258 w 226"/>
                <a:gd name="T11" fmla="*/ 776 h 245"/>
                <a:gd name="T12" fmla="*/ 1363 w 226"/>
                <a:gd name="T13" fmla="*/ 440 h 245"/>
                <a:gd name="T14" fmla="*/ 1250 w 226"/>
                <a:gd name="T15" fmla="*/ 0 h 245"/>
                <a:gd name="T16" fmla="*/ 1170 w 226"/>
                <a:gd name="T17" fmla="*/ 341 h 245"/>
                <a:gd name="T18" fmla="*/ 1138 w 226"/>
                <a:gd name="T19" fmla="*/ 618 h 245"/>
                <a:gd name="T20" fmla="*/ 1070 w 226"/>
                <a:gd name="T21" fmla="*/ 909 h 245"/>
                <a:gd name="T22" fmla="*/ 1063 w 226"/>
                <a:gd name="T23" fmla="*/ 1221 h 245"/>
                <a:gd name="T24" fmla="*/ 783 w 226"/>
                <a:gd name="T25" fmla="*/ 1391 h 245"/>
                <a:gd name="T26" fmla="*/ 613 w 226"/>
                <a:gd name="T27" fmla="*/ 1613 h 245"/>
                <a:gd name="T28" fmla="*/ 400 w 226"/>
                <a:gd name="T29" fmla="*/ 1613 h 245"/>
                <a:gd name="T30" fmla="*/ 213 w 226"/>
                <a:gd name="T31" fmla="*/ 1676 h 2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6" h="245">
                  <a:moveTo>
                    <a:pt x="0" y="245"/>
                  </a:moveTo>
                  <a:cubicBezTo>
                    <a:pt x="31" y="237"/>
                    <a:pt x="72" y="239"/>
                    <a:pt x="104" y="236"/>
                  </a:cubicBezTo>
                  <a:cubicBezTo>
                    <a:pt x="120" y="235"/>
                    <a:pt x="121" y="227"/>
                    <a:pt x="136" y="218"/>
                  </a:cubicBezTo>
                  <a:cubicBezTo>
                    <a:pt x="143" y="213"/>
                    <a:pt x="150" y="205"/>
                    <a:pt x="158" y="201"/>
                  </a:cubicBezTo>
                  <a:cubicBezTo>
                    <a:pt x="166" y="197"/>
                    <a:pt x="176" y="197"/>
                    <a:pt x="184" y="192"/>
                  </a:cubicBezTo>
                  <a:cubicBezTo>
                    <a:pt x="217" y="174"/>
                    <a:pt x="205" y="140"/>
                    <a:pt x="201" y="109"/>
                  </a:cubicBezTo>
                  <a:cubicBezTo>
                    <a:pt x="197" y="85"/>
                    <a:pt x="212" y="82"/>
                    <a:pt x="218" y="62"/>
                  </a:cubicBezTo>
                  <a:cubicBezTo>
                    <a:pt x="226" y="39"/>
                    <a:pt x="220" y="13"/>
                    <a:pt x="200" y="0"/>
                  </a:cubicBezTo>
                  <a:cubicBezTo>
                    <a:pt x="213" y="19"/>
                    <a:pt x="202" y="35"/>
                    <a:pt x="187" y="48"/>
                  </a:cubicBezTo>
                  <a:cubicBezTo>
                    <a:pt x="170" y="63"/>
                    <a:pt x="178" y="65"/>
                    <a:pt x="182" y="87"/>
                  </a:cubicBezTo>
                  <a:cubicBezTo>
                    <a:pt x="185" y="105"/>
                    <a:pt x="170" y="112"/>
                    <a:pt x="171" y="128"/>
                  </a:cubicBezTo>
                  <a:cubicBezTo>
                    <a:pt x="171" y="147"/>
                    <a:pt x="184" y="154"/>
                    <a:pt x="170" y="172"/>
                  </a:cubicBezTo>
                  <a:cubicBezTo>
                    <a:pt x="158" y="188"/>
                    <a:pt x="140" y="187"/>
                    <a:pt x="125" y="196"/>
                  </a:cubicBezTo>
                  <a:cubicBezTo>
                    <a:pt x="112" y="203"/>
                    <a:pt x="110" y="222"/>
                    <a:pt x="98" y="227"/>
                  </a:cubicBezTo>
                  <a:cubicBezTo>
                    <a:pt x="88" y="232"/>
                    <a:pt x="74" y="225"/>
                    <a:pt x="64" y="227"/>
                  </a:cubicBezTo>
                  <a:cubicBezTo>
                    <a:pt x="53" y="228"/>
                    <a:pt x="46" y="238"/>
                    <a:pt x="34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55" name="Freeform 133"/>
            <p:cNvSpPr>
              <a:spLocks/>
            </p:cNvSpPr>
            <p:nvPr/>
          </p:nvSpPr>
          <p:spPr bwMode="auto">
            <a:xfrm>
              <a:off x="2938" y="2985"/>
              <a:ext cx="305" cy="312"/>
            </a:xfrm>
            <a:custGeom>
              <a:avLst/>
              <a:gdLst>
                <a:gd name="T0" fmla="*/ 0 w 122"/>
                <a:gd name="T1" fmla="*/ 803 h 117"/>
                <a:gd name="T2" fmla="*/ 245 w 122"/>
                <a:gd name="T3" fmla="*/ 755 h 117"/>
                <a:gd name="T4" fmla="*/ 550 w 122"/>
                <a:gd name="T5" fmla="*/ 541 h 117"/>
                <a:gd name="T6" fmla="*/ 700 w 122"/>
                <a:gd name="T7" fmla="*/ 0 h 117"/>
                <a:gd name="T8" fmla="*/ 700 w 122"/>
                <a:gd name="T9" fmla="*/ 291 h 117"/>
                <a:gd name="T10" fmla="*/ 508 w 122"/>
                <a:gd name="T11" fmla="*/ 435 h 117"/>
                <a:gd name="T12" fmla="*/ 308 w 122"/>
                <a:gd name="T13" fmla="*/ 576 h 117"/>
                <a:gd name="T14" fmla="*/ 138 w 122"/>
                <a:gd name="T15" fmla="*/ 803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2" h="117">
                  <a:moveTo>
                    <a:pt x="0" y="113"/>
                  </a:moveTo>
                  <a:cubicBezTo>
                    <a:pt x="12" y="116"/>
                    <a:pt x="25" y="117"/>
                    <a:pt x="39" y="106"/>
                  </a:cubicBezTo>
                  <a:cubicBezTo>
                    <a:pt x="53" y="95"/>
                    <a:pt x="72" y="83"/>
                    <a:pt x="88" y="76"/>
                  </a:cubicBezTo>
                  <a:cubicBezTo>
                    <a:pt x="122" y="60"/>
                    <a:pt x="116" y="32"/>
                    <a:pt x="112" y="0"/>
                  </a:cubicBezTo>
                  <a:cubicBezTo>
                    <a:pt x="116" y="13"/>
                    <a:pt x="121" y="29"/>
                    <a:pt x="112" y="41"/>
                  </a:cubicBezTo>
                  <a:cubicBezTo>
                    <a:pt x="105" y="50"/>
                    <a:pt x="90" y="55"/>
                    <a:pt x="81" y="61"/>
                  </a:cubicBezTo>
                  <a:cubicBezTo>
                    <a:pt x="70" y="68"/>
                    <a:pt x="58" y="73"/>
                    <a:pt x="49" y="81"/>
                  </a:cubicBezTo>
                  <a:cubicBezTo>
                    <a:pt x="38" y="90"/>
                    <a:pt x="34" y="106"/>
                    <a:pt x="2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56" name="Freeform 134"/>
            <p:cNvSpPr>
              <a:spLocks/>
            </p:cNvSpPr>
            <p:nvPr/>
          </p:nvSpPr>
          <p:spPr bwMode="auto">
            <a:xfrm>
              <a:off x="2435" y="2401"/>
              <a:ext cx="883" cy="949"/>
            </a:xfrm>
            <a:custGeom>
              <a:avLst/>
              <a:gdLst>
                <a:gd name="T0" fmla="*/ 1258 w 353"/>
                <a:gd name="T1" fmla="*/ 115 h 356"/>
                <a:gd name="T2" fmla="*/ 770 w 353"/>
                <a:gd name="T3" fmla="*/ 56 h 356"/>
                <a:gd name="T4" fmla="*/ 520 w 353"/>
                <a:gd name="T5" fmla="*/ 371 h 356"/>
                <a:gd name="T6" fmla="*/ 213 w 353"/>
                <a:gd name="T7" fmla="*/ 690 h 356"/>
                <a:gd name="T8" fmla="*/ 108 w 353"/>
                <a:gd name="T9" fmla="*/ 1130 h 356"/>
                <a:gd name="T10" fmla="*/ 50 w 353"/>
                <a:gd name="T11" fmla="*/ 1685 h 356"/>
                <a:gd name="T12" fmla="*/ 320 w 353"/>
                <a:gd name="T13" fmla="*/ 2074 h 356"/>
                <a:gd name="T14" fmla="*/ 495 w 353"/>
                <a:gd name="T15" fmla="*/ 2423 h 356"/>
                <a:gd name="T16" fmla="*/ 983 w 353"/>
                <a:gd name="T17" fmla="*/ 2495 h 356"/>
                <a:gd name="T18" fmla="*/ 1726 w 353"/>
                <a:gd name="T19" fmla="*/ 2287 h 356"/>
                <a:gd name="T20" fmla="*/ 2046 w 353"/>
                <a:gd name="T21" fmla="*/ 1903 h 356"/>
                <a:gd name="T22" fmla="*/ 2064 w 353"/>
                <a:gd name="T23" fmla="*/ 1357 h 356"/>
                <a:gd name="T24" fmla="*/ 2201 w 353"/>
                <a:gd name="T25" fmla="*/ 1016 h 356"/>
                <a:gd name="T26" fmla="*/ 1984 w 353"/>
                <a:gd name="T27" fmla="*/ 562 h 356"/>
                <a:gd name="T28" fmla="*/ 1688 w 353"/>
                <a:gd name="T29" fmla="*/ 179 h 356"/>
                <a:gd name="T30" fmla="*/ 1258 w 353"/>
                <a:gd name="T31" fmla="*/ 115 h 3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3" h="356">
                  <a:moveTo>
                    <a:pt x="201" y="16"/>
                  </a:moveTo>
                  <a:cubicBezTo>
                    <a:pt x="172" y="13"/>
                    <a:pt x="145" y="0"/>
                    <a:pt x="123" y="8"/>
                  </a:cubicBezTo>
                  <a:cubicBezTo>
                    <a:pt x="103" y="16"/>
                    <a:pt x="98" y="35"/>
                    <a:pt x="83" y="52"/>
                  </a:cubicBezTo>
                  <a:cubicBezTo>
                    <a:pt x="69" y="67"/>
                    <a:pt x="44" y="79"/>
                    <a:pt x="34" y="97"/>
                  </a:cubicBezTo>
                  <a:cubicBezTo>
                    <a:pt x="21" y="116"/>
                    <a:pt x="22" y="140"/>
                    <a:pt x="17" y="159"/>
                  </a:cubicBezTo>
                  <a:cubicBezTo>
                    <a:pt x="8" y="189"/>
                    <a:pt x="0" y="212"/>
                    <a:pt x="8" y="237"/>
                  </a:cubicBezTo>
                  <a:cubicBezTo>
                    <a:pt x="16" y="260"/>
                    <a:pt x="38" y="274"/>
                    <a:pt x="51" y="292"/>
                  </a:cubicBezTo>
                  <a:cubicBezTo>
                    <a:pt x="63" y="308"/>
                    <a:pt x="67" y="329"/>
                    <a:pt x="79" y="341"/>
                  </a:cubicBezTo>
                  <a:cubicBezTo>
                    <a:pt x="101" y="356"/>
                    <a:pt x="130" y="352"/>
                    <a:pt x="157" y="351"/>
                  </a:cubicBezTo>
                  <a:cubicBezTo>
                    <a:pt x="196" y="349"/>
                    <a:pt x="242" y="353"/>
                    <a:pt x="276" y="322"/>
                  </a:cubicBezTo>
                  <a:cubicBezTo>
                    <a:pt x="295" y="305"/>
                    <a:pt x="313" y="303"/>
                    <a:pt x="327" y="268"/>
                  </a:cubicBezTo>
                  <a:cubicBezTo>
                    <a:pt x="342" y="233"/>
                    <a:pt x="324" y="207"/>
                    <a:pt x="330" y="191"/>
                  </a:cubicBezTo>
                  <a:cubicBezTo>
                    <a:pt x="337" y="172"/>
                    <a:pt x="353" y="161"/>
                    <a:pt x="352" y="143"/>
                  </a:cubicBezTo>
                  <a:cubicBezTo>
                    <a:pt x="350" y="115"/>
                    <a:pt x="340" y="104"/>
                    <a:pt x="317" y="79"/>
                  </a:cubicBezTo>
                  <a:cubicBezTo>
                    <a:pt x="305" y="66"/>
                    <a:pt x="299" y="49"/>
                    <a:pt x="270" y="25"/>
                  </a:cubicBezTo>
                  <a:cubicBezTo>
                    <a:pt x="256" y="13"/>
                    <a:pt x="228" y="19"/>
                    <a:pt x="201" y="16"/>
                  </a:cubicBezTo>
                  <a:close/>
                </a:path>
              </a:pathLst>
            </a:custGeom>
            <a:grp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57" name="Freeform 135"/>
            <p:cNvSpPr>
              <a:spLocks/>
            </p:cNvSpPr>
            <p:nvPr/>
          </p:nvSpPr>
          <p:spPr bwMode="auto">
            <a:xfrm>
              <a:off x="2648" y="2614"/>
              <a:ext cx="505" cy="539"/>
            </a:xfrm>
            <a:custGeom>
              <a:avLst/>
              <a:gdLst>
                <a:gd name="T0" fmla="*/ 8 w 202"/>
                <a:gd name="T1" fmla="*/ 590 h 202"/>
                <a:gd name="T2" fmla="*/ 170 w 202"/>
                <a:gd name="T3" fmla="*/ 1025 h 202"/>
                <a:gd name="T4" fmla="*/ 400 w 202"/>
                <a:gd name="T5" fmla="*/ 1225 h 202"/>
                <a:gd name="T6" fmla="*/ 650 w 202"/>
                <a:gd name="T7" fmla="*/ 1430 h 202"/>
                <a:gd name="T8" fmla="*/ 1083 w 202"/>
                <a:gd name="T9" fmla="*/ 1259 h 202"/>
                <a:gd name="T10" fmla="*/ 1233 w 202"/>
                <a:gd name="T11" fmla="*/ 849 h 202"/>
                <a:gd name="T12" fmla="*/ 1083 w 202"/>
                <a:gd name="T13" fmla="*/ 376 h 202"/>
                <a:gd name="T14" fmla="*/ 863 w 202"/>
                <a:gd name="T15" fmla="*/ 205 h 202"/>
                <a:gd name="T16" fmla="*/ 613 w 202"/>
                <a:gd name="T17" fmla="*/ 8 h 202"/>
                <a:gd name="T18" fmla="*/ 258 w 202"/>
                <a:gd name="T19" fmla="*/ 192 h 202"/>
                <a:gd name="T20" fmla="*/ 8 w 202"/>
                <a:gd name="T21" fmla="*/ 59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2" h="202">
                  <a:moveTo>
                    <a:pt x="1" y="83"/>
                  </a:moveTo>
                  <a:cubicBezTo>
                    <a:pt x="0" y="102"/>
                    <a:pt x="18" y="124"/>
                    <a:pt x="27" y="144"/>
                  </a:cubicBezTo>
                  <a:cubicBezTo>
                    <a:pt x="34" y="155"/>
                    <a:pt x="52" y="162"/>
                    <a:pt x="64" y="172"/>
                  </a:cubicBezTo>
                  <a:cubicBezTo>
                    <a:pt x="78" y="185"/>
                    <a:pt x="86" y="201"/>
                    <a:pt x="104" y="201"/>
                  </a:cubicBezTo>
                  <a:cubicBezTo>
                    <a:pt x="123" y="202"/>
                    <a:pt x="157" y="193"/>
                    <a:pt x="173" y="177"/>
                  </a:cubicBezTo>
                  <a:cubicBezTo>
                    <a:pt x="187" y="158"/>
                    <a:pt x="194" y="133"/>
                    <a:pt x="197" y="119"/>
                  </a:cubicBezTo>
                  <a:cubicBezTo>
                    <a:pt x="202" y="91"/>
                    <a:pt x="179" y="71"/>
                    <a:pt x="173" y="53"/>
                  </a:cubicBezTo>
                  <a:cubicBezTo>
                    <a:pt x="168" y="43"/>
                    <a:pt x="151" y="39"/>
                    <a:pt x="138" y="29"/>
                  </a:cubicBezTo>
                  <a:cubicBezTo>
                    <a:pt x="124" y="19"/>
                    <a:pt x="115" y="2"/>
                    <a:pt x="98" y="1"/>
                  </a:cubicBezTo>
                  <a:cubicBezTo>
                    <a:pt x="78" y="0"/>
                    <a:pt x="54" y="19"/>
                    <a:pt x="41" y="27"/>
                  </a:cubicBezTo>
                  <a:cubicBezTo>
                    <a:pt x="20" y="47"/>
                    <a:pt x="1" y="63"/>
                    <a:pt x="1" y="83"/>
                  </a:cubicBezTo>
                  <a:close/>
                </a:path>
              </a:pathLst>
            </a:custGeom>
            <a:grp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58" name="Oval 757"/>
            <p:cNvSpPr>
              <a:spLocks noChangeArrowheads="1"/>
            </p:cNvSpPr>
            <p:nvPr/>
          </p:nvSpPr>
          <p:spPr bwMode="auto">
            <a:xfrm>
              <a:off x="2665" y="2694"/>
              <a:ext cx="65" cy="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759" name="Oval 758"/>
            <p:cNvSpPr>
              <a:spLocks noChangeArrowheads="1"/>
            </p:cNvSpPr>
            <p:nvPr/>
          </p:nvSpPr>
          <p:spPr bwMode="auto">
            <a:xfrm>
              <a:off x="2728" y="2660"/>
              <a:ext cx="40" cy="4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760" name="Oval 759"/>
            <p:cNvSpPr>
              <a:spLocks noChangeArrowheads="1"/>
            </p:cNvSpPr>
            <p:nvPr/>
          </p:nvSpPr>
          <p:spPr bwMode="auto">
            <a:xfrm>
              <a:off x="2653" y="2777"/>
              <a:ext cx="32" cy="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70C0"/>
                </a:solidFill>
                <a:latin typeface="+mn-lt"/>
              </a:endParaRPr>
            </a:p>
          </p:txBody>
        </p:sp>
      </p:grpSp>
      <p:sp>
        <p:nvSpPr>
          <p:cNvPr id="761" name="TextBox 760"/>
          <p:cNvSpPr txBox="1"/>
          <p:nvPr/>
        </p:nvSpPr>
        <p:spPr>
          <a:xfrm>
            <a:off x="2691147" y="1441747"/>
            <a:ext cx="6575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KR158B-luc</a:t>
            </a:r>
          </a:p>
        </p:txBody>
      </p:sp>
      <p:sp>
        <p:nvSpPr>
          <p:cNvPr id="762" name="TextBox 761"/>
          <p:cNvSpPr txBox="1"/>
          <p:nvPr/>
        </p:nvSpPr>
        <p:spPr>
          <a:xfrm>
            <a:off x="2694354" y="2087570"/>
            <a:ext cx="65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 cells +</a:t>
            </a:r>
          </a:p>
          <a:p>
            <a:r>
              <a:rPr lang="en-US" sz="800" dirty="0"/>
              <a:t>KR158B-luc</a:t>
            </a:r>
          </a:p>
        </p:txBody>
      </p:sp>
      <p:sp>
        <p:nvSpPr>
          <p:cNvPr id="763" name="TextBox 762"/>
          <p:cNvSpPr txBox="1"/>
          <p:nvPr/>
        </p:nvSpPr>
        <p:spPr>
          <a:xfrm>
            <a:off x="2693533" y="1795187"/>
            <a:ext cx="4395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 cells</a:t>
            </a:r>
          </a:p>
        </p:txBody>
      </p:sp>
      <p:sp>
        <p:nvSpPr>
          <p:cNvPr id="764" name="TextBox 763"/>
          <p:cNvSpPr txBox="1"/>
          <p:nvPr/>
        </p:nvSpPr>
        <p:spPr>
          <a:xfrm>
            <a:off x="2690823" y="1076271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Lin</a:t>
            </a:r>
            <a:r>
              <a:rPr lang="en-US" sz="800" baseline="30000" dirty="0"/>
              <a:t>-</a:t>
            </a:r>
            <a:r>
              <a:rPr lang="en-US" sz="800" dirty="0"/>
              <a:t> HSPCs</a:t>
            </a:r>
          </a:p>
        </p:txBody>
      </p:sp>
      <p:sp>
        <p:nvSpPr>
          <p:cNvPr id="765" name="TextBox 764"/>
          <p:cNvSpPr txBox="1"/>
          <p:nvPr/>
        </p:nvSpPr>
        <p:spPr>
          <a:xfrm>
            <a:off x="3522545" y="514243"/>
            <a:ext cx="1083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Supernatant transfer</a:t>
            </a:r>
          </a:p>
        </p:txBody>
      </p:sp>
      <p:sp>
        <p:nvSpPr>
          <p:cNvPr id="766" name="TextBox 765"/>
          <p:cNvSpPr txBox="1"/>
          <p:nvPr/>
        </p:nvSpPr>
        <p:spPr>
          <a:xfrm>
            <a:off x="4363843" y="852194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Lin</a:t>
            </a:r>
            <a:r>
              <a:rPr lang="en-US" sz="800" baseline="30000" dirty="0"/>
              <a:t>-</a:t>
            </a:r>
            <a:r>
              <a:rPr lang="en-US" sz="800" dirty="0"/>
              <a:t> HSPCs</a:t>
            </a:r>
          </a:p>
        </p:txBody>
      </p:sp>
      <p:grpSp>
        <p:nvGrpSpPr>
          <p:cNvPr id="767" name="Group 766"/>
          <p:cNvGrpSpPr/>
          <p:nvPr/>
        </p:nvGrpSpPr>
        <p:grpSpPr>
          <a:xfrm>
            <a:off x="3660687" y="683149"/>
            <a:ext cx="874391" cy="840074"/>
            <a:chOff x="1259625" y="517696"/>
            <a:chExt cx="874391" cy="840074"/>
          </a:xfrm>
        </p:grpSpPr>
        <p:sp>
          <p:nvSpPr>
            <p:cNvPr id="768" name="Arc 767"/>
            <p:cNvSpPr/>
            <p:nvPr/>
          </p:nvSpPr>
          <p:spPr>
            <a:xfrm rot="18126739">
              <a:off x="1276784" y="500537"/>
              <a:ext cx="840074" cy="874391"/>
            </a:xfrm>
            <a:prstGeom prst="arc">
              <a:avLst>
                <a:gd name="adj1" fmla="val 16200000"/>
                <a:gd name="adj2" fmla="val 1631878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9" name="Straight Arrow Connector 768"/>
            <p:cNvCxnSpPr/>
            <p:nvPr/>
          </p:nvCxnSpPr>
          <p:spPr>
            <a:xfrm>
              <a:off x="2023405" y="671932"/>
              <a:ext cx="46820" cy="778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2" name="Straight Arrow Connector 771"/>
          <p:cNvCxnSpPr>
            <a:cxnSpLocks/>
          </p:cNvCxnSpPr>
          <p:nvPr/>
        </p:nvCxnSpPr>
        <p:spPr>
          <a:xfrm flipV="1">
            <a:off x="4968552" y="1561738"/>
            <a:ext cx="184537" cy="16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9" name="Straight Arrow Connector 778"/>
          <p:cNvCxnSpPr>
            <a:cxnSpLocks/>
          </p:cNvCxnSpPr>
          <p:nvPr/>
        </p:nvCxnSpPr>
        <p:spPr>
          <a:xfrm flipV="1">
            <a:off x="4968552" y="1213642"/>
            <a:ext cx="184537" cy="16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0" name="Straight Arrow Connector 779"/>
          <p:cNvCxnSpPr>
            <a:cxnSpLocks/>
          </p:cNvCxnSpPr>
          <p:nvPr/>
        </p:nvCxnSpPr>
        <p:spPr>
          <a:xfrm flipV="1">
            <a:off x="4976185" y="1912295"/>
            <a:ext cx="184537" cy="16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" name="Straight Arrow Connector 780"/>
          <p:cNvCxnSpPr>
            <a:cxnSpLocks/>
          </p:cNvCxnSpPr>
          <p:nvPr/>
        </p:nvCxnSpPr>
        <p:spPr>
          <a:xfrm flipV="1">
            <a:off x="4978365" y="2251089"/>
            <a:ext cx="184537" cy="16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397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29903</TotalTime>
  <Words>209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Adoptive T Cell Therapy Drives Intratumoral Dendritic Cell Differentiation</dc:title>
  <dc:creator>Wildes,Tyler J</dc:creator>
  <cp:lastModifiedBy>Wildes,Tyler J</cp:lastModifiedBy>
  <cp:revision>1246</cp:revision>
  <cp:lastPrinted>2018-03-26T17:42:02Z</cp:lastPrinted>
  <dcterms:created xsi:type="dcterms:W3CDTF">2016-09-16T19:30:25Z</dcterms:created>
  <dcterms:modified xsi:type="dcterms:W3CDTF">2018-04-14T13:01:03Z</dcterms:modified>
</cp:coreProperties>
</file>