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60" r:id="rId2"/>
    <p:sldId id="263" r:id="rId3"/>
    <p:sldId id="264" r:id="rId4"/>
    <p:sldId id="265" r:id="rId5"/>
    <p:sldId id="266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2DCD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1704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BE62515-F74A-4BAF-BDD5-EAFFD10EDC78}" type="datetimeFigureOut">
              <a:rPr lang="en-GB" smtClean="0"/>
              <a:t>11/07/2018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CD1CA7E-3F46-4AB0-9D19-457CEEF6CC6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509481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D1CA7E-3F46-4AB0-9D19-457CEEF6CC65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260027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D1CA7E-3F46-4AB0-9D19-457CEEF6CC65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6650420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D1CA7E-3F46-4AB0-9D19-457CEEF6CC65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7013862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D1CA7E-3F46-4AB0-9D19-457CEEF6CC65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3148221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D1CA7E-3F46-4AB0-9D19-457CEEF6CC65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636972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8B05F-E206-4FF8-A1AC-8A3BE00EF632}" type="datetimeFigureOut">
              <a:rPr lang="en-GB" smtClean="0"/>
              <a:pPr/>
              <a:t>11/07/2018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86081-90BC-4403-BD7B-0963314B0A9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8B05F-E206-4FF8-A1AC-8A3BE00EF632}" type="datetimeFigureOut">
              <a:rPr lang="en-GB" smtClean="0"/>
              <a:pPr/>
              <a:t>11/07/2018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86081-90BC-4403-BD7B-0963314B0A9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8B05F-E206-4FF8-A1AC-8A3BE00EF632}" type="datetimeFigureOut">
              <a:rPr lang="en-GB" smtClean="0"/>
              <a:pPr/>
              <a:t>11/07/2018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86081-90BC-4403-BD7B-0963314B0A9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8B05F-E206-4FF8-A1AC-8A3BE00EF632}" type="datetimeFigureOut">
              <a:rPr lang="en-GB" smtClean="0"/>
              <a:pPr/>
              <a:t>11/07/2018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86081-90BC-4403-BD7B-0963314B0A9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8B05F-E206-4FF8-A1AC-8A3BE00EF632}" type="datetimeFigureOut">
              <a:rPr lang="en-GB" smtClean="0"/>
              <a:pPr/>
              <a:t>11/07/2018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86081-90BC-4403-BD7B-0963314B0A9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8B05F-E206-4FF8-A1AC-8A3BE00EF632}" type="datetimeFigureOut">
              <a:rPr lang="en-GB" smtClean="0"/>
              <a:pPr/>
              <a:t>11/07/2018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86081-90BC-4403-BD7B-0963314B0A9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8B05F-E206-4FF8-A1AC-8A3BE00EF632}" type="datetimeFigureOut">
              <a:rPr lang="en-GB" smtClean="0"/>
              <a:pPr/>
              <a:t>11/07/2018</a:t>
            </a:fld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86081-90BC-4403-BD7B-0963314B0A9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8B05F-E206-4FF8-A1AC-8A3BE00EF632}" type="datetimeFigureOut">
              <a:rPr lang="en-GB" smtClean="0"/>
              <a:pPr/>
              <a:t>11/07/2018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86081-90BC-4403-BD7B-0963314B0A9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8B05F-E206-4FF8-A1AC-8A3BE00EF632}" type="datetimeFigureOut">
              <a:rPr lang="en-GB" smtClean="0"/>
              <a:pPr/>
              <a:t>11/07/2018</a:t>
            </a:fld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86081-90BC-4403-BD7B-0963314B0A9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8B05F-E206-4FF8-A1AC-8A3BE00EF632}" type="datetimeFigureOut">
              <a:rPr lang="en-GB" smtClean="0"/>
              <a:pPr/>
              <a:t>11/07/2018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86081-90BC-4403-BD7B-0963314B0A9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8B05F-E206-4FF8-A1AC-8A3BE00EF632}" type="datetimeFigureOut">
              <a:rPr lang="en-GB" smtClean="0"/>
              <a:pPr/>
              <a:t>11/07/2018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86081-90BC-4403-BD7B-0963314B0A9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68B05F-E206-4FF8-A1AC-8A3BE00EF632}" type="datetimeFigureOut">
              <a:rPr lang="en-GB" smtClean="0"/>
              <a:pPr/>
              <a:t>11/07/2018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86081-90BC-4403-BD7B-0963314B0A9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tif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creativecommons.org/licenses/by/4.0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1.tif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tif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tif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tif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iabetologia logo.t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233123" y="5799958"/>
            <a:ext cx="1675152" cy="474809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51520" y="5674603"/>
            <a:ext cx="878497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dirty="0"/>
          </a:p>
          <a:p>
            <a:r>
              <a:rPr lang="en-GB" dirty="0" err="1"/>
              <a:t>Simó</a:t>
            </a:r>
            <a:r>
              <a:rPr lang="en-GB" dirty="0"/>
              <a:t> et al (2018) Diabetologia DOI 10.1007/s00125-018-4692-1</a:t>
            </a:r>
          </a:p>
          <a:p>
            <a:r>
              <a:rPr lang="en-GB" sz="1200" dirty="0"/>
              <a:t>Schematic: © BMJ Publishing Group Limited. Adapted from </a:t>
            </a:r>
            <a:r>
              <a:rPr lang="en-GB" sz="1200" dirty="0" err="1"/>
              <a:t>Simó</a:t>
            </a:r>
            <a:r>
              <a:rPr lang="en-GB" sz="1200" dirty="0"/>
              <a:t> and Hernández (2012). </a:t>
            </a:r>
            <a:r>
              <a:rPr lang="en-GB" sz="1200" dirty="0" err="1"/>
              <a:t>mfERG</a:t>
            </a:r>
            <a:r>
              <a:rPr lang="en-GB" sz="1200" dirty="0"/>
              <a:t> image, distributed under the terms of the CC BY-SA 4.0 License (https://creativecommons.org/licenses/by-sa/4.0/); microperimetry image, used with permission from </a:t>
            </a:r>
            <a:r>
              <a:rPr lang="en-GB" sz="1200" dirty="0" err="1"/>
              <a:t>CenterVue</a:t>
            </a:r>
            <a:r>
              <a:rPr lang="en-GB" sz="1200" dirty="0"/>
              <a:t> </a:t>
            </a:r>
            <a:r>
              <a:rPr lang="en-GB" sz="1200" dirty="0" err="1"/>
              <a:t>SpA</a:t>
            </a:r>
            <a:r>
              <a:rPr lang="en-GB" sz="1200" dirty="0"/>
              <a:t>; SD-OCT image, 3D OCT-2000, used by permission of Topcon GB Ltd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23528" y="260648"/>
            <a:ext cx="871296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/>
              <a:t>Natural history of diabetic retinopathy, based on retinal microvascular disease progression, and current treatment options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3501871C-3941-4DD3-AA91-E7A8BED9292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54331" y="1094837"/>
            <a:ext cx="7235337" cy="46683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35991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51520" y="5674603"/>
            <a:ext cx="871296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dirty="0"/>
          </a:p>
          <a:p>
            <a:r>
              <a:rPr lang="en-GB" dirty="0" err="1"/>
              <a:t>Simó</a:t>
            </a:r>
            <a:r>
              <a:rPr lang="en-GB" dirty="0"/>
              <a:t> et al (2018) Diabetologia DOI 10.1007/s00125-018-4692-1</a:t>
            </a:r>
          </a:p>
          <a:p>
            <a:r>
              <a:rPr lang="en-GB" sz="1200" dirty="0"/>
              <a:t>Healthy retina: adapted from illustration by R. </a:t>
            </a:r>
            <a:r>
              <a:rPr lang="en-GB" sz="1200" dirty="0" err="1"/>
              <a:t>Davidowitz</a:t>
            </a:r>
            <a:r>
              <a:rPr lang="en-GB" sz="1200" dirty="0"/>
              <a:t> in Duh et al (2017), distributed under the terms of the CC BY 4.0 Attribution License (</a:t>
            </a:r>
            <a:r>
              <a:rPr lang="en-GB" sz="1200" dirty="0">
                <a:hlinkClick r:id="rId3"/>
              </a:rPr>
              <a:t>http://creativecommons.org/licenses/by/4.0/</a:t>
            </a:r>
            <a:r>
              <a:rPr lang="en-GB" sz="1200" dirty="0"/>
              <a:t>). Glial-mediated neurovascular coupling: adapted from illustration by A. Mishra in Newman (2013); © SAGE Publications</a:t>
            </a:r>
          </a:p>
        </p:txBody>
      </p:sp>
      <p:pic>
        <p:nvPicPr>
          <p:cNvPr id="9" name="Picture 8" descr="diabetologia logo.t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308304" y="5688832"/>
            <a:ext cx="1675152" cy="474809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12693" y="338255"/>
            <a:ext cx="87129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/>
              <a:t>Composition of the </a:t>
            </a:r>
            <a:r>
              <a:rPr lang="en-GB" sz="2000" b="1"/>
              <a:t>retinal neurovascular unit</a:t>
            </a:r>
            <a:endParaRPr lang="en-GB" sz="2000" b="1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8AAACBD8-ADAB-4B51-B7F5-7B36687EA03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547664" y="1124744"/>
            <a:ext cx="5961004" cy="44161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49276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51520" y="5674603"/>
            <a:ext cx="7992888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dirty="0"/>
          </a:p>
          <a:p>
            <a:r>
              <a:rPr lang="en-GB" dirty="0" err="1"/>
              <a:t>Simó</a:t>
            </a:r>
            <a:r>
              <a:rPr lang="en-GB" dirty="0"/>
              <a:t> et al (2018) Diabetologia DOI 10.1007/s00125-018-4692-1 </a:t>
            </a:r>
          </a:p>
          <a:p>
            <a:r>
              <a:rPr lang="en-GB" sz="1200" dirty="0"/>
              <a:t>© The Authors 2018</a:t>
            </a:r>
          </a:p>
        </p:txBody>
      </p:sp>
      <p:pic>
        <p:nvPicPr>
          <p:cNvPr id="9" name="Picture 8" descr="diabetologia logo.t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236296" y="6165304"/>
            <a:ext cx="1675152" cy="474809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23528" y="260648"/>
            <a:ext cx="871296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/>
              <a:t>Frequency-doubling perimetry field tests with corresponding OCT angiograms and macular OCT</a:t>
            </a:r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B0223ABF-0A2A-48E9-8017-946C6D56E777}"/>
              </a:ext>
            </a:extLst>
          </p:cNvPr>
          <p:cNvGrpSpPr/>
          <p:nvPr/>
        </p:nvGrpSpPr>
        <p:grpSpPr>
          <a:xfrm>
            <a:off x="395535" y="887963"/>
            <a:ext cx="8748465" cy="4774947"/>
            <a:chOff x="395536" y="622316"/>
            <a:chExt cx="8748465" cy="4774947"/>
          </a:xfrm>
        </p:grpSpPr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5A3886E2-770F-4EEF-8553-56FF8BD81EDA}"/>
                </a:ext>
              </a:extLst>
            </p:cNvPr>
            <p:cNvGrpSpPr/>
            <p:nvPr/>
          </p:nvGrpSpPr>
          <p:grpSpPr>
            <a:xfrm>
              <a:off x="395536" y="1245874"/>
              <a:ext cx="8515913" cy="4151389"/>
              <a:chOff x="322213" y="1124744"/>
              <a:chExt cx="8515913" cy="4151389"/>
            </a:xfrm>
          </p:grpSpPr>
          <p:pic>
            <p:nvPicPr>
              <p:cNvPr id="13" name="Picture 12">
                <a:extLst>
                  <a:ext uri="{FF2B5EF4-FFF2-40B4-BE49-F238E27FC236}">
                    <a16:creationId xmlns:a16="http://schemas.microsoft.com/office/drawing/2014/main" id="{A0AF4C06-D3F8-4775-8DCA-D094EAD8DC2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849823" y="1124744"/>
                <a:ext cx="4881102" cy="4151389"/>
              </a:xfrm>
              <a:prstGeom prst="rect">
                <a:avLst/>
              </a:prstGeom>
            </p:spPr>
          </p:pic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F839BBF7-9CCB-4D4E-80A4-9783E13F0F33}"/>
                  </a:ext>
                </a:extLst>
              </p:cNvPr>
              <p:cNvSpPr txBox="1"/>
              <p:nvPr/>
            </p:nvSpPr>
            <p:spPr>
              <a:xfrm>
                <a:off x="6876256" y="3126010"/>
                <a:ext cx="1961870" cy="2143393"/>
              </a:xfrm>
              <a:prstGeom prst="roundRect">
                <a:avLst/>
              </a:prstGeom>
              <a:solidFill>
                <a:schemeClr val="accent3">
                  <a:lumMod val="20000"/>
                  <a:lumOff val="80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pPr>
                  <a:spcAft>
                    <a:spcPts val="600"/>
                  </a:spcAft>
                </a:pPr>
                <a:r>
                  <a:rPr lang="en-GB" sz="1200" dirty="0"/>
                  <a:t>62 year </a:t>
                </a:r>
                <a:r>
                  <a:rPr lang="en-GB" sz="1200"/>
                  <a:t>old woman with</a:t>
                </a:r>
                <a:r>
                  <a:rPr lang="en-GB" sz="1200" dirty="0"/>
                  <a:t>: </a:t>
                </a:r>
              </a:p>
              <a:p>
                <a:pPr marL="171450" indent="-171450">
                  <a:spcAft>
                    <a:spcPts val="600"/>
                  </a:spcAft>
                  <a:buFont typeface="Wingdings" panose="05000000000000000000" pitchFamily="2" charset="2"/>
                  <a:buChar char="§"/>
                </a:pPr>
                <a:r>
                  <a:rPr lang="en-GB" sz="1200" dirty="0"/>
                  <a:t>18 year history of     type 2 diabetes</a:t>
                </a:r>
              </a:p>
              <a:p>
                <a:pPr marL="171450" indent="-171450">
                  <a:spcAft>
                    <a:spcPts val="600"/>
                  </a:spcAft>
                  <a:buFont typeface="Wingdings" panose="05000000000000000000" pitchFamily="2" charset="2"/>
                  <a:buChar char="§"/>
                </a:pPr>
                <a:r>
                  <a:rPr lang="en-GB" sz="1200" dirty="0"/>
                  <a:t>20/25 visual acuity</a:t>
                </a:r>
              </a:p>
              <a:p>
                <a:pPr marL="171450" indent="-171450">
                  <a:spcAft>
                    <a:spcPts val="600"/>
                  </a:spcAft>
                  <a:buFont typeface="Wingdings" panose="05000000000000000000" pitchFamily="2" charset="2"/>
                  <a:buChar char="§"/>
                </a:pPr>
                <a:r>
                  <a:rPr lang="en-GB" sz="1200" dirty="0"/>
                  <a:t>Gastroparesis</a:t>
                </a:r>
              </a:p>
              <a:p>
                <a:pPr marL="171450" indent="-171450">
                  <a:spcAft>
                    <a:spcPts val="600"/>
                  </a:spcAft>
                  <a:buFont typeface="Wingdings" panose="05000000000000000000" pitchFamily="2" charset="2"/>
                  <a:buChar char="§"/>
                </a:pPr>
                <a:r>
                  <a:rPr lang="en-GB" sz="1200" dirty="0"/>
                  <a:t>Normal clinical examination and fluorescein angiogram</a:t>
                </a:r>
              </a:p>
            </p:txBody>
          </p:sp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4EC35325-8E7C-4997-A80F-1614755D529D}"/>
                  </a:ext>
                </a:extLst>
              </p:cNvPr>
              <p:cNvSpPr txBox="1"/>
              <p:nvPr/>
            </p:nvSpPr>
            <p:spPr>
              <a:xfrm>
                <a:off x="322213" y="3126010"/>
                <a:ext cx="1692499" cy="715089"/>
              </a:xfrm>
              <a:prstGeom prst="roundRect">
                <a:avLst/>
              </a:prstGeom>
              <a:solidFill>
                <a:schemeClr val="accent3">
                  <a:lumMod val="20000"/>
                  <a:lumOff val="80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GB" sz="1200" dirty="0"/>
                  <a:t>Healthy 58 year old woman with 20/16 visual acuity</a:t>
                </a:r>
              </a:p>
            </p:txBody>
          </p:sp>
        </p:grpSp>
        <p:grpSp>
          <p:nvGrpSpPr>
            <p:cNvPr id="30" name="Group 29">
              <a:extLst>
                <a:ext uri="{FF2B5EF4-FFF2-40B4-BE49-F238E27FC236}">
                  <a16:creationId xmlns:a16="http://schemas.microsoft.com/office/drawing/2014/main" id="{CD815E15-4948-41EB-AE03-B1F9D01D81E8}"/>
                </a:ext>
              </a:extLst>
            </p:cNvPr>
            <p:cNvGrpSpPr/>
            <p:nvPr/>
          </p:nvGrpSpPr>
          <p:grpSpPr>
            <a:xfrm>
              <a:off x="7091460" y="622316"/>
              <a:ext cx="2052541" cy="707887"/>
              <a:chOff x="13834642" y="-3082245"/>
              <a:chExt cx="2052541" cy="707887"/>
            </a:xfrm>
          </p:grpSpPr>
          <p:sp>
            <p:nvSpPr>
              <p:cNvPr id="29" name="Rectangle: Rounded Corners 28">
                <a:extLst>
                  <a:ext uri="{FF2B5EF4-FFF2-40B4-BE49-F238E27FC236}">
                    <a16:creationId xmlns:a16="http://schemas.microsoft.com/office/drawing/2014/main" id="{C4C42D09-D81E-4F30-9C75-FB4C413517F1}"/>
                  </a:ext>
                </a:extLst>
              </p:cNvPr>
              <p:cNvSpPr/>
              <p:nvPr/>
            </p:nvSpPr>
            <p:spPr>
              <a:xfrm>
                <a:off x="13834642" y="-3082245"/>
                <a:ext cx="1903675" cy="707887"/>
              </a:xfrm>
              <a:prstGeom prst="roundRect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25" name="Straight Connector 24">
                <a:extLst>
                  <a:ext uri="{FF2B5EF4-FFF2-40B4-BE49-F238E27FC236}">
                    <a16:creationId xmlns:a16="http://schemas.microsoft.com/office/drawing/2014/main" id="{F67D0256-7519-4344-9D15-D3AD053D2B3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3952514" y="-2932247"/>
                <a:ext cx="216024" cy="0"/>
              </a:xfrm>
              <a:prstGeom prst="line">
                <a:avLst/>
              </a:prstGeom>
              <a:ln w="28575">
                <a:solidFill>
                  <a:srgbClr val="FF0000"/>
                </a:solidFill>
                <a:prstDash val="sysDash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Arrow Connector 25">
                <a:extLst>
                  <a:ext uri="{FF2B5EF4-FFF2-40B4-BE49-F238E27FC236}">
                    <a16:creationId xmlns:a16="http://schemas.microsoft.com/office/drawing/2014/main" id="{90265F8B-7B5D-434D-BFC2-5B8AFD47BDF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3952514" y="-2707688"/>
                <a:ext cx="242170" cy="0"/>
              </a:xfrm>
              <a:prstGeom prst="straightConnector1">
                <a:avLst/>
              </a:prstGeom>
              <a:ln w="28575">
                <a:solidFill>
                  <a:schemeClr val="accent1"/>
                </a:solidFill>
                <a:tailEnd type="arrow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Arrow Connector 26">
                <a:extLst>
                  <a:ext uri="{FF2B5EF4-FFF2-40B4-BE49-F238E27FC236}">
                    <a16:creationId xmlns:a16="http://schemas.microsoft.com/office/drawing/2014/main" id="{619D8D20-4A37-4FD8-B9A0-6E2FF807C4E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3952514" y="-2491664"/>
                <a:ext cx="242170" cy="0"/>
              </a:xfrm>
              <a:prstGeom prst="straightConnector1">
                <a:avLst/>
              </a:prstGeom>
              <a:ln w="28575">
                <a:solidFill>
                  <a:srgbClr val="FFFF00"/>
                </a:solidFill>
                <a:tailEnd type="arrow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15262BB7-5701-4BB4-BDE8-28E1E7F6CB49}"/>
                  </a:ext>
                </a:extLst>
              </p:cNvPr>
              <p:cNvSpPr txBox="1"/>
              <p:nvPr/>
            </p:nvSpPr>
            <p:spPr>
              <a:xfrm>
                <a:off x="14194684" y="-3082244"/>
                <a:ext cx="1692499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Aft>
                    <a:spcPts val="600"/>
                  </a:spcAft>
                </a:pPr>
                <a:r>
                  <a:rPr lang="en-GB" sz="1000" dirty="0"/>
                  <a:t>Foveal avascular zone</a:t>
                </a:r>
              </a:p>
              <a:p>
                <a:pPr>
                  <a:spcAft>
                    <a:spcPts val="600"/>
                  </a:spcAft>
                </a:pPr>
                <a:r>
                  <a:rPr lang="en-GB" sz="1000" dirty="0"/>
                  <a:t>Normal foveal depression </a:t>
                </a:r>
              </a:p>
              <a:p>
                <a:pPr>
                  <a:spcAft>
                    <a:spcPts val="600"/>
                  </a:spcAft>
                </a:pPr>
                <a:r>
                  <a:rPr lang="en-GB" sz="1000" dirty="0"/>
                  <a:t>Inner retinal thinning</a:t>
                </a:r>
              </a:p>
            </p:txBody>
          </p:sp>
        </p:grp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129927BC-874E-4040-9F90-275617E9024A}"/>
                </a:ext>
              </a:extLst>
            </p:cNvPr>
            <p:cNvSpPr txBox="1"/>
            <p:nvPr/>
          </p:nvSpPr>
          <p:spPr>
            <a:xfrm>
              <a:off x="2843808" y="883612"/>
              <a:ext cx="707681" cy="306467"/>
            </a:xfrm>
            <a:prstGeom prst="round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b="1" dirty="0"/>
                <a:t>Control </a:t>
              </a: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135D7EE6-91CD-490A-8B7E-8DE43038736C}"/>
                </a:ext>
              </a:extLst>
            </p:cNvPr>
            <p:cNvSpPr txBox="1"/>
            <p:nvPr/>
          </p:nvSpPr>
          <p:spPr>
            <a:xfrm>
              <a:off x="4925840" y="867169"/>
              <a:ext cx="1368152" cy="306467"/>
            </a:xfrm>
            <a:prstGeom prst="round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b="1" dirty="0"/>
                <a:t>Type 2 diabetes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189955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51520" y="5674603"/>
            <a:ext cx="79928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dirty="0"/>
          </a:p>
          <a:p>
            <a:r>
              <a:rPr lang="en-GB" dirty="0" err="1"/>
              <a:t>Simó</a:t>
            </a:r>
            <a:r>
              <a:rPr lang="en-GB" dirty="0"/>
              <a:t> et al (2018) Diabetologia DOI 10.1007/s00125-018-4692-1</a:t>
            </a:r>
          </a:p>
          <a:p>
            <a:r>
              <a:rPr lang="en-GB" sz="1200" dirty="0"/>
              <a:t>© The Authors 2018, except for image of glial activation in donor with type 2 diabetes (T2D): adapted from Carrasco et al (2008), distributed under the terms of the CC BY-NC-ND 3.0 License (http://creativecommons.org/licenses/by-nc-nd/3.0/)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23528" y="260648"/>
            <a:ext cx="87129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/>
              <a:t>Main features of neurodegeneration: glial activation and neural apoptosis 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C4801B64-8585-471D-801E-D3BBE9C91CD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98338" y="836712"/>
            <a:ext cx="5947324" cy="5024351"/>
          </a:xfrm>
          <a:prstGeom prst="rect">
            <a:avLst/>
          </a:prstGeom>
        </p:spPr>
      </p:pic>
      <p:pic>
        <p:nvPicPr>
          <p:cNvPr id="9" name="Picture 8" descr="diabetologia logo.t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213920" y="5737162"/>
            <a:ext cx="1675152" cy="4748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64594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51520" y="5674603"/>
            <a:ext cx="7992888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dirty="0"/>
          </a:p>
          <a:p>
            <a:r>
              <a:rPr lang="en-GB" dirty="0" err="1"/>
              <a:t>Simó</a:t>
            </a:r>
            <a:r>
              <a:rPr lang="en-GB" dirty="0"/>
              <a:t> et al (2018) Diabetologia DOI 10.1007/s00125-018-4692-1 </a:t>
            </a:r>
          </a:p>
          <a:p>
            <a:r>
              <a:rPr lang="en-GB" sz="1200" dirty="0"/>
              <a:t>© Elsevier. Adapted from </a:t>
            </a:r>
            <a:r>
              <a:rPr lang="en-GB" sz="1200" dirty="0" err="1"/>
              <a:t>Simó</a:t>
            </a:r>
            <a:r>
              <a:rPr lang="en-GB" sz="1200" dirty="0"/>
              <a:t> and Hernández (2014)</a:t>
            </a:r>
          </a:p>
        </p:txBody>
      </p:sp>
      <p:pic>
        <p:nvPicPr>
          <p:cNvPr id="9" name="Picture 8" descr="diabetologia logo.t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236296" y="6165304"/>
            <a:ext cx="1675152" cy="474809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23528" y="260648"/>
            <a:ext cx="871296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/>
              <a:t>Main mechanisms involved in the link between retinal neurodegeneration and microvascular impairment in diabetes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AAB5D452-D673-468F-B173-FC91CD37E1E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32332" y="1087694"/>
            <a:ext cx="7045596" cy="46826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61388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277</TotalTime>
  <Words>354</Words>
  <Application>Microsoft Office PowerPoint</Application>
  <PresentationFormat>On-screen Show (4:3)</PresentationFormat>
  <Paragraphs>36</Paragraphs>
  <Slides>5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University of Bristol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bzxjn</dc:creator>
  <cp:lastModifiedBy>Jose Ruffino</cp:lastModifiedBy>
  <cp:revision>40</cp:revision>
  <dcterms:created xsi:type="dcterms:W3CDTF">2016-06-15T12:53:43Z</dcterms:created>
  <dcterms:modified xsi:type="dcterms:W3CDTF">2018-07-11T10:08:47Z</dcterms:modified>
</cp:coreProperties>
</file>