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38" r:id="rId2"/>
    <p:sldId id="33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0" userDrawn="1">
          <p15:clr>
            <a:srgbClr val="A4A3A4"/>
          </p15:clr>
        </p15:guide>
        <p15:guide id="2" pos="42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51" autoAdjust="0"/>
    <p:restoredTop sz="94302" autoAdjust="0"/>
  </p:normalViewPr>
  <p:slideViewPr>
    <p:cSldViewPr snapToGrid="0" snapToObjects="1">
      <p:cViewPr varScale="1">
        <p:scale>
          <a:sx n="113" d="100"/>
          <a:sy n="113" d="100"/>
        </p:scale>
        <p:origin x="864" y="200"/>
      </p:cViewPr>
      <p:guideLst>
        <p:guide orient="horz" pos="5670"/>
        <p:guide pos="42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02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FA5B1-3610-2648-9CF0-5760122D56C8}" type="datetimeFigureOut">
              <a:rPr lang="en-US" smtClean="0"/>
              <a:t>7/30/18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5BFC9-95CC-3146-A620-38748831F17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94633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37FE9-BEDD-A843-B86E-6636F6189F5F}" type="datetimeFigureOut">
              <a:rPr lang="en-US" smtClean="0"/>
              <a:t>7/30/18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EAFD2-ABD9-414A-B045-57BD1E534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6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7"/>
            <a:ext cx="5829300" cy="1960033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41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94"/>
            <a:ext cx="1543050" cy="7802033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94"/>
            <a:ext cx="4514850" cy="7802033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4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9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7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8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9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9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64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4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4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7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7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2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2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61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8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5" y="364076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8" y="1913476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2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1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9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3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D4AE4-37CC-374A-BF0E-D2D5CFD6493C}" type="datetimeFigureOut">
              <a:rPr lang="en-US" smtClean="0"/>
              <a:t>7/30/18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3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3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B7387-09E9-3D45-B3AA-3DF096BC7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07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1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3333"/>
          <a:stretch/>
        </p:blipFill>
        <p:spPr>
          <a:xfrm>
            <a:off x="112889" y="3218010"/>
            <a:ext cx="5926455" cy="47138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520" y="171022"/>
            <a:ext cx="25440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200" b="1" dirty="0">
                <a:latin typeface="Times New Roman" charset="0"/>
                <a:ea typeface="Times New Roman" charset="0"/>
                <a:cs typeface="Times New Roman" charset="0"/>
              </a:rPr>
              <a:t>Supplementary Figure S1:</a:t>
            </a:r>
            <a:r>
              <a:rPr lang="en-GB" sz="1200" b="1" dirty="0">
                <a:latin typeface="Times New Roman" charset="0"/>
                <a:ea typeface="Times New Roman" charset="0"/>
                <a:cs typeface="Times New Roman" charset="0"/>
              </a:rPr>
              <a:t> Impact of sensitization on vMC</a:t>
            </a:r>
            <a:r>
              <a:rPr lang="en-GB" sz="1200" b="1" baseline="-250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  <a:r>
              <a:rPr lang="en-GB" sz="1200" b="1" dirty="0">
                <a:latin typeface="Times New Roman" charset="0"/>
                <a:ea typeface="Times New Roman" charset="0"/>
                <a:cs typeface="Times New Roman" charset="0"/>
              </a:rPr>
              <a:t> infection in PVG and BN. </a:t>
            </a:r>
            <a:endParaRPr lang="en-AU" sz="12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n-GB" sz="1200" dirty="0">
                <a:latin typeface="Times New Roman" charset="0"/>
                <a:ea typeface="Times New Roman" charset="0"/>
                <a:cs typeface="Times New Roman" charset="0"/>
              </a:rPr>
              <a:t>PVG and BN were sensitized (_S) or not with OVA/Alum 14 days prior to viral challenge (vMC</a:t>
            </a:r>
            <a:r>
              <a:rPr lang="en-GB" sz="1200" baseline="-250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  <a:r>
              <a:rPr lang="en-GB" sz="1200" dirty="0">
                <a:latin typeface="Times New Roman" charset="0"/>
                <a:ea typeface="Times New Roman" charset="0"/>
                <a:cs typeface="Times New Roman" charset="0"/>
              </a:rPr>
              <a:t>). BAL were collected at 1 day post-infection (Dpi1). BAL total cell count, as well as macrophages, neutrophils, and lymphocytes were enumerated using trypan blue and </a:t>
            </a:r>
            <a:r>
              <a:rPr lang="en-GB" sz="1200" dirty="0" err="1">
                <a:latin typeface="Times New Roman" charset="0"/>
                <a:ea typeface="Times New Roman" charset="0"/>
                <a:cs typeface="Times New Roman" charset="0"/>
              </a:rPr>
              <a:t>DiffQuick</a:t>
            </a:r>
            <a:r>
              <a:rPr lang="en-GB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GB" sz="1200" dirty="0" err="1">
                <a:latin typeface="Times New Roman" charset="0"/>
                <a:ea typeface="Times New Roman" charset="0"/>
                <a:cs typeface="Times New Roman" charset="0"/>
              </a:rPr>
              <a:t>stainings</a:t>
            </a:r>
            <a:r>
              <a:rPr lang="en-GB" sz="1200" dirty="0">
                <a:latin typeface="Times New Roman" charset="0"/>
                <a:ea typeface="Times New Roman" charset="0"/>
                <a:cs typeface="Times New Roman" charset="0"/>
              </a:rPr>
              <a:t>. No differences were found for each strain after sensitization. Statistical analysis was carried out by ANOVA; * p&lt;0.05 PVG versus BN.</a:t>
            </a:r>
            <a:endParaRPr lang="en-AU" sz="1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680" y="550604"/>
            <a:ext cx="2756966" cy="15502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89869" y="323821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05068" y="598938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*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671066"/>
              </p:ext>
            </p:extLst>
          </p:nvPr>
        </p:nvGraphicFramePr>
        <p:xfrm>
          <a:off x="2819949" y="2141575"/>
          <a:ext cx="2587429" cy="4876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782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3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85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9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sensitized</a:t>
                      </a:r>
                      <a:endParaRPr lang="en-US" sz="10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/>
                        <a:t>–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/>
                        <a:t>+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/>
                        <a:t>–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/>
                        <a:t>+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24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Virus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/>
                        <a:t>Dpi 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611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156" y="66405"/>
            <a:ext cx="387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01524" y="239420"/>
            <a:ext cx="2754264" cy="1237094"/>
            <a:chOff x="899367" y="460040"/>
            <a:chExt cx="2754264" cy="1237094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870310" y="671743"/>
              <a:ext cx="0" cy="79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568584" y="671743"/>
              <a:ext cx="0" cy="79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272349" y="1319832"/>
              <a:ext cx="120226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470044" y="671743"/>
              <a:ext cx="0" cy="79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170602" y="671743"/>
              <a:ext cx="0" cy="792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27"/>
            <p:cNvSpPr txBox="1">
              <a:spLocks noChangeArrowheads="1"/>
            </p:cNvSpPr>
            <p:nvPr/>
          </p:nvSpPr>
          <p:spPr bwMode="auto">
            <a:xfrm>
              <a:off x="1668736" y="460040"/>
              <a:ext cx="360000" cy="1538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000" dirty="0">
                  <a:latin typeface="Times New Roman" charset="0"/>
                  <a:ea typeface="Times New Roman" charset="0"/>
                  <a:cs typeface="Times New Roman" charset="0"/>
                </a:rPr>
                <a:t>Sens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H="1" flipV="1">
              <a:off x="1027061" y="1232310"/>
              <a:ext cx="1362" cy="1183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7"/>
            <p:cNvSpPr txBox="1">
              <a:spLocks noChangeArrowheads="1"/>
            </p:cNvSpPr>
            <p:nvPr/>
          </p:nvSpPr>
          <p:spPr bwMode="auto">
            <a:xfrm>
              <a:off x="1104510" y="1237962"/>
              <a:ext cx="866114" cy="1538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000" dirty="0">
                  <a:latin typeface="Times New Roman" charset="0"/>
                  <a:ea typeface="Times New Roman" charset="0"/>
                  <a:cs typeface="Times New Roman" charset="0"/>
                </a:rPr>
                <a:t>OVA challenge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2124268" y="722312"/>
              <a:ext cx="1482752" cy="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1776736" y="734736"/>
              <a:ext cx="144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1642233" y="762833"/>
              <a:ext cx="3898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/>
              <a:r>
                <a:rPr lang="en-AU" sz="1200" dirty="0">
                  <a:latin typeface="Times New Roman" charset="0"/>
                  <a:ea typeface="Times New Roman" charset="0"/>
                  <a:cs typeface="Times New Roman" charset="0"/>
                </a:rPr>
                <a:t>-14</a:t>
              </a:r>
              <a:endParaRPr lang="en-US" sz="12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848736" y="722313"/>
              <a:ext cx="2132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101641" y="653824"/>
              <a:ext cx="36000" cy="144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2201827" y="734737"/>
              <a:ext cx="144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13"/>
            <p:cNvSpPr txBox="1">
              <a:spLocks noChangeArrowheads="1"/>
            </p:cNvSpPr>
            <p:nvPr/>
          </p:nvSpPr>
          <p:spPr bwMode="auto">
            <a:xfrm>
              <a:off x="1974304" y="762833"/>
              <a:ext cx="60111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/>
              <a:r>
                <a:rPr lang="en-US" sz="1200">
                  <a:latin typeface="Times New Roman" charset="0"/>
                  <a:ea typeface="Times New Roman" charset="0"/>
                  <a:cs typeface="Times New Roman" charset="0"/>
                </a:rPr>
                <a:t>0</a:t>
              </a:r>
              <a:endParaRPr lang="en-US" sz="12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272349" y="1072164"/>
              <a:ext cx="895295" cy="78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272349" y="997684"/>
              <a:ext cx="0" cy="32132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13"/>
            <p:cNvSpPr txBox="1">
              <a:spLocks noChangeArrowheads="1"/>
            </p:cNvSpPr>
            <p:nvPr/>
          </p:nvSpPr>
          <p:spPr bwMode="auto">
            <a:xfrm>
              <a:off x="2438110" y="767968"/>
              <a:ext cx="121552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1     2     3     4</a:t>
              </a:r>
            </a:p>
          </p:txBody>
        </p:sp>
        <p:sp>
          <p:nvSpPr>
            <p:cNvPr id="25" name="TextBox 27"/>
            <p:cNvSpPr txBox="1">
              <a:spLocks noChangeArrowheads="1"/>
            </p:cNvSpPr>
            <p:nvPr/>
          </p:nvSpPr>
          <p:spPr bwMode="auto">
            <a:xfrm>
              <a:off x="2114110" y="466617"/>
              <a:ext cx="324000" cy="1538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000" dirty="0">
                  <a:latin typeface="Times New Roman" charset="0"/>
                  <a:ea typeface="Times New Roman" charset="0"/>
                  <a:cs typeface="Times New Roman" charset="0"/>
                </a:rPr>
                <a:t>vMC</a:t>
              </a:r>
              <a:r>
                <a:rPr lang="en-AU" sz="1000" baseline="-25000" dirty="0">
                  <a:latin typeface="Times New Roman" charset="0"/>
                  <a:ea typeface="Times New Roman" charset="0"/>
                  <a:cs typeface="Times New Roman" charset="0"/>
                </a:rPr>
                <a:t>0</a:t>
              </a:r>
            </a:p>
          </p:txBody>
        </p:sp>
        <p:sp>
          <p:nvSpPr>
            <p:cNvPr id="26" name="TextBox 13"/>
            <p:cNvSpPr txBox="1">
              <a:spLocks noChangeArrowheads="1"/>
            </p:cNvSpPr>
            <p:nvPr/>
          </p:nvSpPr>
          <p:spPr bwMode="auto">
            <a:xfrm>
              <a:off x="1227430" y="762833"/>
              <a:ext cx="61857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/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Dpi: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flipV="1">
              <a:off x="3167644" y="1263625"/>
              <a:ext cx="0" cy="10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 bwMode="auto">
            <a:xfrm flipV="1">
              <a:off x="2870310" y="1010374"/>
              <a:ext cx="0" cy="10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7"/>
            <p:cNvSpPr txBox="1">
              <a:spLocks noChangeArrowheads="1"/>
            </p:cNvSpPr>
            <p:nvPr/>
          </p:nvSpPr>
          <p:spPr bwMode="auto">
            <a:xfrm>
              <a:off x="1104510" y="1483372"/>
              <a:ext cx="490457" cy="1538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000" dirty="0">
                  <a:latin typeface="Times New Roman" charset="0"/>
                  <a:ea typeface="Times New Roman" charset="0"/>
                  <a:cs typeface="Times New Roman" charset="0"/>
                </a:rPr>
                <a:t>Autopsy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99367" y="1420135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Times New Roman" charset="0"/>
                  <a:ea typeface="Times New Roman" charset="0"/>
                  <a:cs typeface="Times New Roman" charset="0"/>
                </a:rPr>
                <a:t>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742758" y="583813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Times New Roman" charset="0"/>
                  <a:ea typeface="Times New Roman" charset="0"/>
                  <a:cs typeface="Times New Roman" charset="0"/>
                </a:rPr>
                <a:t>X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040240" y="934447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X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342204" y="1179125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Times New Roman" charset="0"/>
                  <a:ea typeface="Times New Roman" charset="0"/>
                  <a:cs typeface="Times New Roman" charset="0"/>
                </a:rPr>
                <a:t>X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2046090" y="659430"/>
              <a:ext cx="36000" cy="144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 bwMode="auto">
            <a:xfrm flipV="1">
              <a:off x="2568582" y="668312"/>
              <a:ext cx="0" cy="10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430640"/>
              </p:ext>
            </p:extLst>
          </p:nvPr>
        </p:nvGraphicFramePr>
        <p:xfrm>
          <a:off x="3125238" y="6257509"/>
          <a:ext cx="2243143" cy="558522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613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9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9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324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Dpi</a:t>
                      </a:r>
                      <a:endParaRPr lang="en-US" sz="8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/>
                        <a:t>–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/>
                        <a:t>–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24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Hours post</a:t>
                      </a:r>
                      <a:r>
                        <a:rPr lang="en-US" sz="800" baseline="0" dirty="0"/>
                        <a:t> OVA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/>
                        <a:t>–</a:t>
                      </a:r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187660" y="1785900"/>
            <a:ext cx="26681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200" b="1" dirty="0">
                <a:latin typeface="Times New Roman" charset="0"/>
                <a:ea typeface="Times New Roman" charset="0"/>
                <a:cs typeface="Times New Roman" charset="0"/>
              </a:rPr>
              <a:t>Supplementary Figure S2:</a:t>
            </a:r>
            <a:r>
              <a:rPr lang="en-GB" sz="1200" b="1" dirty="0">
                <a:latin typeface="Times New Roman" charset="0"/>
                <a:ea typeface="Times New Roman" charset="0"/>
                <a:cs typeface="Times New Roman" charset="0"/>
              </a:rPr>
              <a:t> The temporal relationship between vMC</a:t>
            </a:r>
            <a:r>
              <a:rPr lang="en-GB" sz="1200" b="1" baseline="-250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  <a:r>
              <a:rPr lang="en-GB" sz="1200" b="1" dirty="0">
                <a:latin typeface="Times New Roman" charset="0"/>
                <a:ea typeface="Times New Roman" charset="0"/>
                <a:cs typeface="Times New Roman" charset="0"/>
              </a:rPr>
              <a:t> infection and allergen exposure</a:t>
            </a:r>
            <a:r>
              <a:rPr lang="en-AU" sz="12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GB" sz="1200" b="1" dirty="0">
                <a:latin typeface="Times New Roman" charset="0"/>
                <a:ea typeface="Times New Roman" charset="0"/>
                <a:cs typeface="Times New Roman" charset="0"/>
              </a:rPr>
              <a:t>BN. </a:t>
            </a:r>
            <a:endParaRPr lang="en-AU" sz="12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n-GB" sz="1200" dirty="0">
                <a:latin typeface="Times New Roman" charset="0"/>
                <a:ea typeface="Times New Roman" charset="0"/>
                <a:cs typeface="Times New Roman" charset="0"/>
              </a:rPr>
              <a:t>A) BN rats were sensitized with OVA/Alum 14 days prior to viral challenge (vMC</a:t>
            </a:r>
            <a:r>
              <a:rPr lang="en-GB" sz="1200" baseline="-25000" dirty="0">
                <a:latin typeface="Times New Roman" charset="0"/>
                <a:ea typeface="Times New Roman" charset="0"/>
                <a:cs typeface="Times New Roman" charset="0"/>
              </a:rPr>
              <a:t>0</a:t>
            </a:r>
            <a:r>
              <a:rPr lang="en-GB" sz="1200" dirty="0">
                <a:latin typeface="Times New Roman" charset="0"/>
                <a:ea typeface="Times New Roman" charset="0"/>
                <a:cs typeface="Times New Roman" charset="0"/>
              </a:rPr>
              <a:t>). OVA allergen challenge was performed at Dpi1, Dpi2 or Dpi3 and BAL were collected 24h after the allergen challenge.</a:t>
            </a:r>
            <a:r>
              <a:rPr lang="en-AU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GB" sz="1200" dirty="0">
                <a:latin typeface="Times New Roman" charset="0"/>
                <a:ea typeface="Times New Roman" charset="0"/>
                <a:cs typeface="Times New Roman" charset="0"/>
              </a:rPr>
              <a:t>B) BAL total cell count, as well as macrophages, neutrophils, and lymphocytes were enumerated using trypan blue and </a:t>
            </a:r>
            <a:r>
              <a:rPr lang="en-GB" sz="1200" dirty="0" err="1">
                <a:latin typeface="Times New Roman" charset="0"/>
                <a:ea typeface="Times New Roman" charset="0"/>
                <a:cs typeface="Times New Roman" charset="0"/>
              </a:rPr>
              <a:t>DiffQuick</a:t>
            </a:r>
            <a:r>
              <a:rPr lang="en-GB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GB" sz="1200" dirty="0" err="1">
                <a:latin typeface="Times New Roman" charset="0"/>
                <a:ea typeface="Times New Roman" charset="0"/>
                <a:cs typeface="Times New Roman" charset="0"/>
              </a:rPr>
              <a:t>stainings</a:t>
            </a:r>
            <a:r>
              <a:rPr lang="en-GB" sz="1200" dirty="0">
                <a:latin typeface="Times New Roman" charset="0"/>
                <a:ea typeface="Times New Roman" charset="0"/>
                <a:cs typeface="Times New Roman" charset="0"/>
              </a:rPr>
              <a:t>. Statistical analysis was carried out by two-way ANOVA with Bonferroni multiple-comparison test; * p&lt;0.05, # p&lt;0.05 vs OVA.</a:t>
            </a:r>
            <a:endParaRPr lang="en-AU" sz="12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2"/>
          <a:srcRect l="22500" t="93153" r="35289" b="-158"/>
          <a:stretch/>
        </p:blipFill>
        <p:spPr>
          <a:xfrm>
            <a:off x="3125238" y="6831546"/>
            <a:ext cx="2159061" cy="420353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283" y="111980"/>
            <a:ext cx="2190750" cy="14097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983" y="1455327"/>
            <a:ext cx="2190750" cy="118745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2333" y="2576424"/>
            <a:ext cx="2184400" cy="118745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3283" y="3735621"/>
            <a:ext cx="2190750" cy="123825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1383" y="4884971"/>
            <a:ext cx="2165350" cy="130175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CF3DB915-986C-F845-88F5-793F469B522B}"/>
              </a:ext>
            </a:extLst>
          </p:cNvPr>
          <p:cNvSpPr txBox="1"/>
          <p:nvPr/>
        </p:nvSpPr>
        <p:spPr>
          <a:xfrm>
            <a:off x="2855788" y="72488"/>
            <a:ext cx="387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0502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50344</TotalTime>
  <Words>243</Words>
  <Application>Microsoft Macintosh PowerPoint</Application>
  <PresentationFormat>On-screen Show (4:3)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 Table I: DEGs</dc:title>
  <dc:creator>A Friendly User</dc:creator>
  <cp:lastModifiedBy>Anya Jones</cp:lastModifiedBy>
  <cp:revision>497</cp:revision>
  <cp:lastPrinted>2016-01-22T03:50:23Z</cp:lastPrinted>
  <dcterms:created xsi:type="dcterms:W3CDTF">2015-01-28T08:00:50Z</dcterms:created>
  <dcterms:modified xsi:type="dcterms:W3CDTF">2018-07-30T06:55:46Z</dcterms:modified>
</cp:coreProperties>
</file>