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6" r:id="rId3"/>
    <p:sldId id="268" r:id="rId4"/>
    <p:sldId id="258" r:id="rId5"/>
    <p:sldId id="269" r:id="rId6"/>
    <p:sldId id="262" r:id="rId7"/>
    <p:sldId id="263" r:id="rId8"/>
    <p:sldId id="264" r:id="rId9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urong Hou" initials="S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4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908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16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6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4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9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4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7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1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54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6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0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5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95020-A2C8-4EA4-B859-60EAD21B3D45}" type="datetimeFigureOut">
              <a:rPr lang="en-US" smtClean="0"/>
              <a:t>5/31/2018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D6DC2-2320-4145-9D69-CE69B4156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1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19" Type="http://schemas.openxmlformats.org/officeDocument/2006/relationships/image" Target="../media/image18.png"/><Relationship Id="rId4" Type="http://schemas.openxmlformats.org/officeDocument/2006/relationships/image" Target="../media/image3.tiff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0105" y="1138015"/>
            <a:ext cx="5917791" cy="5682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</a:t>
            </a: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entary information 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endParaRPr lang="en-US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Cytotoxic Three-Dimensional-Spheroid, High-Throughput Assay using Patient Derived Glioma Stem </a:t>
            </a:r>
            <a:r>
              <a:rPr lang="en-US" sz="1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r>
              <a:rPr lang="en-US" sz="14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200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Victor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Quereda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1†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Shurong Hou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2†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Franck Madoux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Louis Scampavia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Timothy P. Spicer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2γ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Derek Duckett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γ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Molecular Medicine, Scripps Florida, 130 Scripps Way, Jupiter, Florida, USA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Scripps Research Institute Molecular Screening Center, Scripps Florida, 130 Scripps Way, Jupiter, Florida, USA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F.M. Current address: Amgen, One Amgen Center Drive, Thousand Oaks, CA 91320, USA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†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These authors had equal contribution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hangingPunct="0">
              <a:lnSpc>
                <a:spcPct val="115000"/>
              </a:lnSpc>
              <a:spcAft>
                <a:spcPts val="1000"/>
              </a:spcAft>
            </a:pPr>
            <a:r>
              <a:rPr lang="en-US" sz="1200" kern="150" baseline="30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200" kern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-Communicated by Duckett and Spicer</a:t>
            </a:r>
          </a:p>
          <a:p>
            <a:pPr hangingPunct="0">
              <a:lnSpc>
                <a:spcPct val="115000"/>
              </a:lnSpc>
              <a:spcAft>
                <a:spcPts val="1000"/>
              </a:spcAft>
            </a:pPr>
            <a:r>
              <a:rPr lang="en-US" sz="12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Address correspondence to: </a:t>
            </a:r>
            <a:br>
              <a:rPr lang="en-US" sz="12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Derek Duckett  or Timothy Spicer</a:t>
            </a:r>
            <a:b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Scripps Florida</a:t>
            </a:r>
            <a:b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130 Scripps Way</a:t>
            </a:r>
            <a:b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Jupiter, FL 33458</a:t>
            </a:r>
            <a:b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200" i="1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Email:</a:t>
            </a:r>
            <a:r>
              <a:rPr lang="en-US" sz="12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ducketdr@scripps.edu or spicert@scripps.edu</a:t>
            </a:r>
            <a:endParaRPr lang="en-US" sz="1100" kern="15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0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0050" y="1039217"/>
            <a:ext cx="6057900" cy="7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Methods</a:t>
            </a: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Immunostaining</a:t>
            </a:r>
            <a:endParaRPr lang="en-US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Spheroids from GBM6 were plated in a coverslip coated with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0.5 µg/ml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matrigel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(Part 356237, Corning, Corning, NY) at the indicated day. After 15 min in the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matrigel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the spheres were attached to the coverslip. All incubations were performed at room temperature. Fixation of the spheres was done using PBS-4%PFA (Part 15710, Electron Microscopy Sciences, Hatfield, PA) for 20 min. Spheres were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permeabilized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with PBS-Tx100 0.5% (Part T8787, Sigma-Aldrich, St. Louis, MO) for 15 min (only for Sox2 and Sox9) and blocked with PBS-3%BSA-0.15%Tx100 (for Sox2 and Sox9) or PBS-3%BSA (for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Nestin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for 30 min. After blocking the cells were incubated for 45 min with the following antibodies at the indicated dilution: Sox2 (1:500, Part AB5603, Millipore, Billerica, MA) or Sox9 (1:500, Part AB5535, Millipore, Billerica, MA) in their blocking buffer or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Nestin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(1:10, rat-401, Developmental Studies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Hybridoma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Bank, Iowa city, IA) in PBS-3%BSA-0.1%Tx100. The spheroids were washed with PBS and incubated with the respective secondary Alexa Fluor® antibodies diluted 1:250 in the same buffer as the primary antibody: goat anti-Rabbit Alexa Fluor 488 (Part R37116,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ThermoFisher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Scientific, Waltham, MA) or goat anti-Mouse Alexa Fluor 488 (Part A11017,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ThermoFisher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Scientific, Waltham, MA). After washes with PBS the spheroids were mounted in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ProLong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gold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antifade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with DAPI (Part P36935,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ThermoFisher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Scientific, Waltham, MA). Slides were visualized using an Olympus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FluoView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1000 confocal microscope (Olympus, Shinjuku, Tokyo, Japan). </a:t>
            </a:r>
            <a:endParaRPr lang="en-US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320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625" y="3325381"/>
            <a:ext cx="822960" cy="82296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58" y="1470935"/>
            <a:ext cx="822960" cy="82296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83" y="1470935"/>
            <a:ext cx="822960" cy="82296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158" y="3325381"/>
            <a:ext cx="822960" cy="82296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263" y="5180294"/>
            <a:ext cx="822960" cy="82296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396" y="5180294"/>
            <a:ext cx="822960" cy="82296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51" y="3325381"/>
            <a:ext cx="822960" cy="82296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00" y="3326209"/>
            <a:ext cx="822960" cy="82296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51" y="5180294"/>
            <a:ext cx="822960" cy="82296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00" y="5180294"/>
            <a:ext cx="822960" cy="82296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51" y="1470470"/>
            <a:ext cx="822960" cy="82296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00" y="1470470"/>
            <a:ext cx="822960" cy="822960"/>
          </a:xfrm>
          <a:prstGeom prst="rect">
            <a:avLst/>
          </a:prstGeom>
        </p:spPr>
      </p:pic>
      <p:cxnSp>
        <p:nvCxnSpPr>
          <p:cNvPr id="51" name="Straight Connector 50"/>
          <p:cNvCxnSpPr/>
          <p:nvPr/>
        </p:nvCxnSpPr>
        <p:spPr>
          <a:xfrm>
            <a:off x="3047330" y="5948599"/>
            <a:ext cx="109728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59851" y="1193467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70751" y="700060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9851" y="4900625"/>
            <a:ext cx="821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Nestin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951222" y="4902826"/>
            <a:ext cx="807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Nestin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01413" y="4902827"/>
            <a:ext cx="813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46263" y="4902828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34431" y="1193467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59851" y="3043872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Sox9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070282" y="302484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Sox9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70751" y="26555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70751" y="4559590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13862" y="1718870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3862" y="3598362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13862" y="5453274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393684" y="1718869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5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393684" y="3598362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5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393684" y="5453274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5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209" y="1470935"/>
            <a:ext cx="822960" cy="82296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891" y="3325381"/>
            <a:ext cx="822960" cy="82296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227" y="5180294"/>
            <a:ext cx="822960" cy="82296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409" y="5180294"/>
            <a:ext cx="822960" cy="822960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726" y="1470470"/>
            <a:ext cx="822960" cy="822960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726" y="3325381"/>
            <a:ext cx="822960" cy="822960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1523248" y="4902826"/>
            <a:ext cx="813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368098" y="4902827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97333" y="3048381"/>
            <a:ext cx="813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642183" y="3048382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802652" y="1194259"/>
            <a:ext cx="813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647502" y="1194260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517409" y="3043872"/>
            <a:ext cx="813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362259" y="3043873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518227" y="1193466"/>
            <a:ext cx="813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363077" y="1193467"/>
            <a:ext cx="822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9459" y="6753232"/>
            <a:ext cx="6648450" cy="1620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S1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Characterization of Glioma Stem Cells. 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Spheroids collected at the indicated 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time points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were stained for the glioma stem cell markers: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Sox2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(A),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Sox9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(B),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Nestin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(C) and counterstained with DAPI for nucleus visualization. Scale bars shown represent 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µm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2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645806" y="4125191"/>
            <a:ext cx="18755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599893" y="4125191"/>
            <a:ext cx="11702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-8</a:t>
            </a: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515881" y="4125191"/>
            <a:ext cx="11702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4430281" y="4125191"/>
            <a:ext cx="11702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1739468" y="4056929"/>
            <a:ext cx="2765425" cy="52388"/>
          </a:xfrm>
          <a:custGeom>
            <a:avLst/>
            <a:gdLst>
              <a:gd name="T0" fmla="*/ 0 w 1742"/>
              <a:gd name="T1" fmla="*/ 0 h 33"/>
              <a:gd name="T2" fmla="*/ 1742 w 1742"/>
              <a:gd name="T3" fmla="*/ 0 h 33"/>
              <a:gd name="T4" fmla="*/ 6 w 1742"/>
              <a:gd name="T5" fmla="*/ 0 h 33"/>
              <a:gd name="T6" fmla="*/ 6 w 1742"/>
              <a:gd name="T7" fmla="*/ 33 h 33"/>
              <a:gd name="T8" fmla="*/ 583 w 1742"/>
              <a:gd name="T9" fmla="*/ 0 h 33"/>
              <a:gd name="T10" fmla="*/ 583 w 1742"/>
              <a:gd name="T11" fmla="*/ 33 h 33"/>
              <a:gd name="T12" fmla="*/ 1160 w 1742"/>
              <a:gd name="T13" fmla="*/ 0 h 33"/>
              <a:gd name="T14" fmla="*/ 1160 w 1742"/>
              <a:gd name="T15" fmla="*/ 33 h 33"/>
              <a:gd name="T16" fmla="*/ 1736 w 1742"/>
              <a:gd name="T17" fmla="*/ 0 h 33"/>
              <a:gd name="T18" fmla="*/ 1736 w 1742"/>
              <a:gd name="T1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42" h="33">
                <a:moveTo>
                  <a:pt x="0" y="0"/>
                </a:moveTo>
                <a:lnTo>
                  <a:pt x="1742" y="0"/>
                </a:lnTo>
                <a:moveTo>
                  <a:pt x="6" y="0"/>
                </a:moveTo>
                <a:lnTo>
                  <a:pt x="6" y="33"/>
                </a:lnTo>
                <a:moveTo>
                  <a:pt x="583" y="0"/>
                </a:moveTo>
                <a:lnTo>
                  <a:pt x="583" y="33"/>
                </a:lnTo>
                <a:moveTo>
                  <a:pt x="1160" y="0"/>
                </a:moveTo>
                <a:lnTo>
                  <a:pt x="1160" y="33"/>
                </a:lnTo>
                <a:moveTo>
                  <a:pt x="1736" y="0"/>
                </a:moveTo>
                <a:lnTo>
                  <a:pt x="1736" y="33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598181" y="3667991"/>
            <a:ext cx="7053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521981" y="2904404"/>
            <a:ext cx="14106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445781" y="2140816"/>
            <a:ext cx="21159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1696606" y="2215429"/>
            <a:ext cx="52388" cy="1851025"/>
          </a:xfrm>
          <a:custGeom>
            <a:avLst/>
            <a:gdLst>
              <a:gd name="T0" fmla="*/ 33 w 33"/>
              <a:gd name="T1" fmla="*/ 1166 h 1166"/>
              <a:gd name="T2" fmla="*/ 33 w 33"/>
              <a:gd name="T3" fmla="*/ 0 h 1166"/>
              <a:gd name="T4" fmla="*/ 33 w 33"/>
              <a:gd name="T5" fmla="*/ 487 h 1166"/>
              <a:gd name="T6" fmla="*/ 0 w 33"/>
              <a:gd name="T7" fmla="*/ 487 h 1166"/>
              <a:gd name="T8" fmla="*/ 33 w 33"/>
              <a:gd name="T9" fmla="*/ 6 h 1166"/>
              <a:gd name="T10" fmla="*/ 0 w 33"/>
              <a:gd name="T11" fmla="*/ 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166">
                <a:moveTo>
                  <a:pt x="33" y="1166"/>
                </a:moveTo>
                <a:lnTo>
                  <a:pt x="33" y="0"/>
                </a:lnTo>
                <a:moveTo>
                  <a:pt x="33" y="487"/>
                </a:moveTo>
                <a:lnTo>
                  <a:pt x="0" y="487"/>
                </a:lnTo>
                <a:moveTo>
                  <a:pt x="33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H="1">
            <a:off x="1696606" y="3752129"/>
            <a:ext cx="52388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2726893" y="3820391"/>
            <a:ext cx="0" cy="39688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2690381" y="3820391"/>
            <a:ext cx="73025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2726893" y="3860079"/>
            <a:ext cx="0" cy="39688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2690381" y="3899766"/>
            <a:ext cx="73025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2509406" y="3848966"/>
            <a:ext cx="0" cy="36513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>
            <a:off x="2472893" y="3848966"/>
            <a:ext cx="73025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2509406" y="3885479"/>
            <a:ext cx="0" cy="36513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2472893" y="3921991"/>
            <a:ext cx="73025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2288743" y="3772766"/>
            <a:ext cx="0" cy="3810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2252231" y="3772766"/>
            <a:ext cx="73025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2288743" y="3810866"/>
            <a:ext cx="0" cy="3810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2252231" y="3848966"/>
            <a:ext cx="73025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Oval 28"/>
          <p:cNvSpPr>
            <a:spLocks noChangeArrowheads="1"/>
          </p:cNvSpPr>
          <p:nvPr/>
        </p:nvSpPr>
        <p:spPr bwMode="auto">
          <a:xfrm>
            <a:off x="4001656" y="248371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Oval 29"/>
          <p:cNvSpPr>
            <a:spLocks noChangeArrowheads="1"/>
          </p:cNvSpPr>
          <p:nvPr/>
        </p:nvSpPr>
        <p:spPr bwMode="auto">
          <a:xfrm>
            <a:off x="4001656" y="248371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Oval 30"/>
          <p:cNvSpPr>
            <a:spLocks noChangeArrowheads="1"/>
          </p:cNvSpPr>
          <p:nvPr/>
        </p:nvSpPr>
        <p:spPr bwMode="auto">
          <a:xfrm>
            <a:off x="3780993" y="2817091"/>
            <a:ext cx="74613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val 31"/>
          <p:cNvSpPr>
            <a:spLocks noChangeArrowheads="1"/>
          </p:cNvSpPr>
          <p:nvPr/>
        </p:nvSpPr>
        <p:spPr bwMode="auto">
          <a:xfrm>
            <a:off x="3780993" y="2817091"/>
            <a:ext cx="74613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3563506" y="273771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3563506" y="273771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3346018" y="310601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Oval 35"/>
          <p:cNvSpPr>
            <a:spLocks noChangeArrowheads="1"/>
          </p:cNvSpPr>
          <p:nvPr/>
        </p:nvSpPr>
        <p:spPr bwMode="auto">
          <a:xfrm>
            <a:off x="3346018" y="310601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Oval 36"/>
          <p:cNvSpPr>
            <a:spLocks noChangeArrowheads="1"/>
          </p:cNvSpPr>
          <p:nvPr/>
        </p:nvSpPr>
        <p:spPr bwMode="auto">
          <a:xfrm>
            <a:off x="3126943" y="3707679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Oval 37"/>
          <p:cNvSpPr>
            <a:spLocks noChangeArrowheads="1"/>
          </p:cNvSpPr>
          <p:nvPr/>
        </p:nvSpPr>
        <p:spPr bwMode="auto">
          <a:xfrm>
            <a:off x="3126943" y="3706091"/>
            <a:ext cx="73025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Oval 38"/>
          <p:cNvSpPr>
            <a:spLocks noChangeArrowheads="1"/>
          </p:cNvSpPr>
          <p:nvPr/>
        </p:nvSpPr>
        <p:spPr bwMode="auto">
          <a:xfrm>
            <a:off x="2909456" y="3752129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2909456" y="3752129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Oval 40"/>
          <p:cNvSpPr>
            <a:spLocks noChangeArrowheads="1"/>
          </p:cNvSpPr>
          <p:nvPr/>
        </p:nvSpPr>
        <p:spPr bwMode="auto">
          <a:xfrm>
            <a:off x="2690381" y="382356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Oval 41"/>
          <p:cNvSpPr>
            <a:spLocks noChangeArrowheads="1"/>
          </p:cNvSpPr>
          <p:nvPr/>
        </p:nvSpPr>
        <p:spPr bwMode="auto">
          <a:xfrm>
            <a:off x="2690381" y="382356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Oval 42"/>
          <p:cNvSpPr>
            <a:spLocks noChangeArrowheads="1"/>
          </p:cNvSpPr>
          <p:nvPr/>
        </p:nvSpPr>
        <p:spPr bwMode="auto">
          <a:xfrm>
            <a:off x="2472893" y="3848966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Oval 43"/>
          <p:cNvSpPr>
            <a:spLocks noChangeArrowheads="1"/>
          </p:cNvSpPr>
          <p:nvPr/>
        </p:nvSpPr>
        <p:spPr bwMode="auto">
          <a:xfrm>
            <a:off x="2472893" y="3848966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Oval 44"/>
          <p:cNvSpPr>
            <a:spLocks noChangeArrowheads="1"/>
          </p:cNvSpPr>
          <p:nvPr/>
        </p:nvSpPr>
        <p:spPr bwMode="auto">
          <a:xfrm>
            <a:off x="2252231" y="3774354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Oval 45"/>
          <p:cNvSpPr>
            <a:spLocks noChangeArrowheads="1"/>
          </p:cNvSpPr>
          <p:nvPr/>
        </p:nvSpPr>
        <p:spPr bwMode="auto">
          <a:xfrm>
            <a:off x="2252231" y="3774354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Oval 46"/>
          <p:cNvSpPr>
            <a:spLocks noChangeArrowheads="1"/>
          </p:cNvSpPr>
          <p:nvPr/>
        </p:nvSpPr>
        <p:spPr bwMode="auto">
          <a:xfrm>
            <a:off x="2034743" y="3752129"/>
            <a:ext cx="73025" cy="74613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Oval 47"/>
          <p:cNvSpPr>
            <a:spLocks noChangeArrowheads="1"/>
          </p:cNvSpPr>
          <p:nvPr/>
        </p:nvSpPr>
        <p:spPr bwMode="auto">
          <a:xfrm>
            <a:off x="2034743" y="3752129"/>
            <a:ext cx="73025" cy="74613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Line 48"/>
          <p:cNvSpPr>
            <a:spLocks noChangeShapeType="1"/>
          </p:cNvSpPr>
          <p:nvPr/>
        </p:nvSpPr>
        <p:spPr bwMode="auto">
          <a:xfrm>
            <a:off x="2509406" y="3763241"/>
            <a:ext cx="0" cy="36513"/>
          </a:xfrm>
          <a:prstGeom prst="line">
            <a:avLst/>
          </a:prstGeom>
          <a:noFill/>
          <a:ln w="269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 49"/>
          <p:cNvSpPr>
            <a:spLocks noChangeShapeType="1"/>
          </p:cNvSpPr>
          <p:nvPr/>
        </p:nvSpPr>
        <p:spPr bwMode="auto">
          <a:xfrm>
            <a:off x="2472893" y="3763241"/>
            <a:ext cx="73025" cy="0"/>
          </a:xfrm>
          <a:prstGeom prst="line">
            <a:avLst/>
          </a:prstGeom>
          <a:noFill/>
          <a:ln w="269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Line 50"/>
          <p:cNvSpPr>
            <a:spLocks noChangeShapeType="1"/>
          </p:cNvSpPr>
          <p:nvPr/>
        </p:nvSpPr>
        <p:spPr bwMode="auto">
          <a:xfrm>
            <a:off x="2509406" y="3799754"/>
            <a:ext cx="0" cy="36513"/>
          </a:xfrm>
          <a:prstGeom prst="line">
            <a:avLst/>
          </a:prstGeom>
          <a:noFill/>
          <a:ln w="269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 51"/>
          <p:cNvSpPr>
            <a:spLocks noChangeShapeType="1"/>
          </p:cNvSpPr>
          <p:nvPr/>
        </p:nvSpPr>
        <p:spPr bwMode="auto">
          <a:xfrm>
            <a:off x="2472893" y="3836266"/>
            <a:ext cx="73025" cy="0"/>
          </a:xfrm>
          <a:prstGeom prst="line">
            <a:avLst/>
          </a:prstGeom>
          <a:noFill/>
          <a:ln w="269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Freeform 52"/>
          <p:cNvSpPr>
            <a:spLocks/>
          </p:cNvSpPr>
          <p:nvPr/>
        </p:nvSpPr>
        <p:spPr bwMode="auto">
          <a:xfrm>
            <a:off x="4001656" y="245990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Freeform 53"/>
          <p:cNvSpPr>
            <a:spLocks/>
          </p:cNvSpPr>
          <p:nvPr/>
        </p:nvSpPr>
        <p:spPr bwMode="auto">
          <a:xfrm>
            <a:off x="4001656" y="245990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Freeform 54"/>
          <p:cNvSpPr>
            <a:spLocks/>
          </p:cNvSpPr>
          <p:nvPr/>
        </p:nvSpPr>
        <p:spPr bwMode="auto">
          <a:xfrm>
            <a:off x="3780993" y="2804391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Freeform 55"/>
          <p:cNvSpPr>
            <a:spLocks/>
          </p:cNvSpPr>
          <p:nvPr/>
        </p:nvSpPr>
        <p:spPr bwMode="auto">
          <a:xfrm>
            <a:off x="3780993" y="2804391"/>
            <a:ext cx="74613" cy="73025"/>
          </a:xfrm>
          <a:custGeom>
            <a:avLst/>
            <a:gdLst>
              <a:gd name="T0" fmla="*/ 24 w 47"/>
              <a:gd name="T1" fmla="*/ 0 h 46"/>
              <a:gd name="T2" fmla="*/ 47 w 47"/>
              <a:gd name="T3" fmla="*/ 46 h 46"/>
              <a:gd name="T4" fmla="*/ 0 w 47"/>
              <a:gd name="T5" fmla="*/ 46 h 46"/>
              <a:gd name="T6" fmla="*/ 24 w 47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6">
                <a:moveTo>
                  <a:pt x="24" y="0"/>
                </a:moveTo>
                <a:lnTo>
                  <a:pt x="47" y="46"/>
                </a:lnTo>
                <a:lnTo>
                  <a:pt x="0" y="46"/>
                </a:lnTo>
                <a:lnTo>
                  <a:pt x="24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Freeform 56"/>
          <p:cNvSpPr>
            <a:spLocks/>
          </p:cNvSpPr>
          <p:nvPr/>
        </p:nvSpPr>
        <p:spPr bwMode="auto">
          <a:xfrm>
            <a:off x="3563506" y="279645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Freeform 57"/>
          <p:cNvSpPr>
            <a:spLocks/>
          </p:cNvSpPr>
          <p:nvPr/>
        </p:nvSpPr>
        <p:spPr bwMode="auto">
          <a:xfrm>
            <a:off x="3563506" y="279645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Freeform 58"/>
          <p:cNvSpPr>
            <a:spLocks/>
          </p:cNvSpPr>
          <p:nvPr/>
        </p:nvSpPr>
        <p:spPr bwMode="auto">
          <a:xfrm>
            <a:off x="3346018" y="3044104"/>
            <a:ext cx="73025" cy="73025"/>
          </a:xfrm>
          <a:custGeom>
            <a:avLst/>
            <a:gdLst>
              <a:gd name="T0" fmla="*/ 22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2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2" y="0"/>
                </a:moveTo>
                <a:lnTo>
                  <a:pt x="46" y="46"/>
                </a:lnTo>
                <a:lnTo>
                  <a:pt x="0" y="46"/>
                </a:lnTo>
                <a:lnTo>
                  <a:pt x="2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Freeform 59"/>
          <p:cNvSpPr>
            <a:spLocks/>
          </p:cNvSpPr>
          <p:nvPr/>
        </p:nvSpPr>
        <p:spPr bwMode="auto">
          <a:xfrm>
            <a:off x="3346018" y="3044104"/>
            <a:ext cx="73025" cy="73025"/>
          </a:xfrm>
          <a:custGeom>
            <a:avLst/>
            <a:gdLst>
              <a:gd name="T0" fmla="*/ 22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2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2" y="0"/>
                </a:moveTo>
                <a:lnTo>
                  <a:pt x="46" y="46"/>
                </a:lnTo>
                <a:lnTo>
                  <a:pt x="0" y="46"/>
                </a:lnTo>
                <a:lnTo>
                  <a:pt x="22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Freeform 60"/>
          <p:cNvSpPr>
            <a:spLocks/>
          </p:cNvSpPr>
          <p:nvPr/>
        </p:nvSpPr>
        <p:spPr bwMode="auto">
          <a:xfrm>
            <a:off x="3126943" y="3572741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Freeform 61"/>
          <p:cNvSpPr>
            <a:spLocks/>
          </p:cNvSpPr>
          <p:nvPr/>
        </p:nvSpPr>
        <p:spPr bwMode="auto">
          <a:xfrm>
            <a:off x="3126943" y="3572741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Freeform 62"/>
          <p:cNvSpPr>
            <a:spLocks/>
          </p:cNvSpPr>
          <p:nvPr/>
        </p:nvSpPr>
        <p:spPr bwMode="auto">
          <a:xfrm>
            <a:off x="2909456" y="3699741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Freeform 63"/>
          <p:cNvSpPr>
            <a:spLocks/>
          </p:cNvSpPr>
          <p:nvPr/>
        </p:nvSpPr>
        <p:spPr bwMode="auto">
          <a:xfrm>
            <a:off x="2909456" y="3699741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Freeform 64"/>
          <p:cNvSpPr>
            <a:spLocks/>
          </p:cNvSpPr>
          <p:nvPr/>
        </p:nvSpPr>
        <p:spPr bwMode="auto">
          <a:xfrm>
            <a:off x="2690381" y="377435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Freeform 65"/>
          <p:cNvSpPr>
            <a:spLocks/>
          </p:cNvSpPr>
          <p:nvPr/>
        </p:nvSpPr>
        <p:spPr bwMode="auto">
          <a:xfrm>
            <a:off x="2690381" y="3774354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Freeform 66"/>
          <p:cNvSpPr>
            <a:spLocks/>
          </p:cNvSpPr>
          <p:nvPr/>
        </p:nvSpPr>
        <p:spPr bwMode="auto">
          <a:xfrm>
            <a:off x="2472893" y="3763241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Freeform 67"/>
          <p:cNvSpPr>
            <a:spLocks/>
          </p:cNvSpPr>
          <p:nvPr/>
        </p:nvSpPr>
        <p:spPr bwMode="auto">
          <a:xfrm>
            <a:off x="2472893" y="3763241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Freeform 68"/>
          <p:cNvSpPr>
            <a:spLocks/>
          </p:cNvSpPr>
          <p:nvPr/>
        </p:nvSpPr>
        <p:spPr bwMode="auto">
          <a:xfrm>
            <a:off x="2252231" y="3758479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Freeform 69"/>
          <p:cNvSpPr>
            <a:spLocks/>
          </p:cNvSpPr>
          <p:nvPr/>
        </p:nvSpPr>
        <p:spPr bwMode="auto">
          <a:xfrm>
            <a:off x="2252231" y="3758479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Freeform 70"/>
          <p:cNvSpPr>
            <a:spLocks/>
          </p:cNvSpPr>
          <p:nvPr/>
        </p:nvSpPr>
        <p:spPr bwMode="auto">
          <a:xfrm>
            <a:off x="2034743" y="3771179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Freeform 71"/>
          <p:cNvSpPr>
            <a:spLocks/>
          </p:cNvSpPr>
          <p:nvPr/>
        </p:nvSpPr>
        <p:spPr bwMode="auto">
          <a:xfrm>
            <a:off x="2034743" y="3771179"/>
            <a:ext cx="73025" cy="73025"/>
          </a:xfrm>
          <a:custGeom>
            <a:avLst/>
            <a:gdLst>
              <a:gd name="T0" fmla="*/ 23 w 46"/>
              <a:gd name="T1" fmla="*/ 0 h 46"/>
              <a:gd name="T2" fmla="*/ 46 w 46"/>
              <a:gd name="T3" fmla="*/ 46 h 46"/>
              <a:gd name="T4" fmla="*/ 0 w 46"/>
              <a:gd name="T5" fmla="*/ 46 h 46"/>
              <a:gd name="T6" fmla="*/ 23 w 46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6">
                <a:moveTo>
                  <a:pt x="23" y="0"/>
                </a:moveTo>
                <a:lnTo>
                  <a:pt x="46" y="46"/>
                </a:lnTo>
                <a:lnTo>
                  <a:pt x="0" y="46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Freeform 72"/>
          <p:cNvSpPr>
            <a:spLocks/>
          </p:cNvSpPr>
          <p:nvPr/>
        </p:nvSpPr>
        <p:spPr bwMode="auto">
          <a:xfrm>
            <a:off x="2071256" y="2642466"/>
            <a:ext cx="1966913" cy="1171575"/>
          </a:xfrm>
          <a:custGeom>
            <a:avLst/>
            <a:gdLst>
              <a:gd name="T0" fmla="*/ 8 w 1239"/>
              <a:gd name="T1" fmla="*/ 738 h 738"/>
              <a:gd name="T2" fmla="*/ 33 w 1239"/>
              <a:gd name="T3" fmla="*/ 738 h 738"/>
              <a:gd name="T4" fmla="*/ 50 w 1239"/>
              <a:gd name="T5" fmla="*/ 738 h 738"/>
              <a:gd name="T6" fmla="*/ 75 w 1239"/>
              <a:gd name="T7" fmla="*/ 738 h 738"/>
              <a:gd name="T8" fmla="*/ 91 w 1239"/>
              <a:gd name="T9" fmla="*/ 738 h 738"/>
              <a:gd name="T10" fmla="*/ 116 w 1239"/>
              <a:gd name="T11" fmla="*/ 738 h 738"/>
              <a:gd name="T12" fmla="*/ 133 w 1239"/>
              <a:gd name="T13" fmla="*/ 738 h 738"/>
              <a:gd name="T14" fmla="*/ 158 w 1239"/>
              <a:gd name="T15" fmla="*/ 738 h 738"/>
              <a:gd name="T16" fmla="*/ 175 w 1239"/>
              <a:gd name="T17" fmla="*/ 738 h 738"/>
              <a:gd name="T18" fmla="*/ 200 w 1239"/>
              <a:gd name="T19" fmla="*/ 737 h 738"/>
              <a:gd name="T20" fmla="*/ 216 w 1239"/>
              <a:gd name="T21" fmla="*/ 737 h 738"/>
              <a:gd name="T22" fmla="*/ 241 w 1239"/>
              <a:gd name="T23" fmla="*/ 737 h 738"/>
              <a:gd name="T24" fmla="*/ 258 w 1239"/>
              <a:gd name="T25" fmla="*/ 736 h 738"/>
              <a:gd name="T26" fmla="*/ 282 w 1239"/>
              <a:gd name="T27" fmla="*/ 735 h 738"/>
              <a:gd name="T28" fmla="*/ 300 w 1239"/>
              <a:gd name="T29" fmla="*/ 735 h 738"/>
              <a:gd name="T30" fmla="*/ 324 w 1239"/>
              <a:gd name="T31" fmla="*/ 734 h 738"/>
              <a:gd name="T32" fmla="*/ 341 w 1239"/>
              <a:gd name="T33" fmla="*/ 733 h 738"/>
              <a:gd name="T34" fmla="*/ 366 w 1239"/>
              <a:gd name="T35" fmla="*/ 731 h 738"/>
              <a:gd name="T36" fmla="*/ 382 w 1239"/>
              <a:gd name="T37" fmla="*/ 730 h 738"/>
              <a:gd name="T38" fmla="*/ 407 w 1239"/>
              <a:gd name="T39" fmla="*/ 727 h 738"/>
              <a:gd name="T40" fmla="*/ 424 w 1239"/>
              <a:gd name="T41" fmla="*/ 725 h 738"/>
              <a:gd name="T42" fmla="*/ 449 w 1239"/>
              <a:gd name="T43" fmla="*/ 722 h 738"/>
              <a:gd name="T44" fmla="*/ 465 w 1239"/>
              <a:gd name="T45" fmla="*/ 719 h 738"/>
              <a:gd name="T46" fmla="*/ 490 w 1239"/>
              <a:gd name="T47" fmla="*/ 713 h 738"/>
              <a:gd name="T48" fmla="*/ 507 w 1239"/>
              <a:gd name="T49" fmla="*/ 708 h 738"/>
              <a:gd name="T50" fmla="*/ 533 w 1239"/>
              <a:gd name="T51" fmla="*/ 699 h 738"/>
              <a:gd name="T52" fmla="*/ 549 w 1239"/>
              <a:gd name="T53" fmla="*/ 692 h 738"/>
              <a:gd name="T54" fmla="*/ 574 w 1239"/>
              <a:gd name="T55" fmla="*/ 679 h 738"/>
              <a:gd name="T56" fmla="*/ 590 w 1239"/>
              <a:gd name="T57" fmla="*/ 669 h 738"/>
              <a:gd name="T58" fmla="*/ 615 w 1239"/>
              <a:gd name="T59" fmla="*/ 649 h 738"/>
              <a:gd name="T60" fmla="*/ 631 w 1239"/>
              <a:gd name="T61" fmla="*/ 635 h 738"/>
              <a:gd name="T62" fmla="*/ 656 w 1239"/>
              <a:gd name="T63" fmla="*/ 609 h 738"/>
              <a:gd name="T64" fmla="*/ 674 w 1239"/>
              <a:gd name="T65" fmla="*/ 589 h 738"/>
              <a:gd name="T66" fmla="*/ 699 w 1239"/>
              <a:gd name="T67" fmla="*/ 555 h 738"/>
              <a:gd name="T68" fmla="*/ 715 w 1239"/>
              <a:gd name="T69" fmla="*/ 529 h 738"/>
              <a:gd name="T70" fmla="*/ 740 w 1239"/>
              <a:gd name="T71" fmla="*/ 488 h 738"/>
              <a:gd name="T72" fmla="*/ 756 w 1239"/>
              <a:gd name="T73" fmla="*/ 457 h 738"/>
              <a:gd name="T74" fmla="*/ 782 w 1239"/>
              <a:gd name="T75" fmla="*/ 410 h 738"/>
              <a:gd name="T76" fmla="*/ 798 w 1239"/>
              <a:gd name="T77" fmla="*/ 378 h 738"/>
              <a:gd name="T78" fmla="*/ 823 w 1239"/>
              <a:gd name="T79" fmla="*/ 328 h 738"/>
              <a:gd name="T80" fmla="*/ 840 w 1239"/>
              <a:gd name="T81" fmla="*/ 296 h 738"/>
              <a:gd name="T82" fmla="*/ 864 w 1239"/>
              <a:gd name="T83" fmla="*/ 250 h 738"/>
              <a:gd name="T84" fmla="*/ 881 w 1239"/>
              <a:gd name="T85" fmla="*/ 221 h 738"/>
              <a:gd name="T86" fmla="*/ 907 w 1239"/>
              <a:gd name="T87" fmla="*/ 181 h 738"/>
              <a:gd name="T88" fmla="*/ 923 w 1239"/>
              <a:gd name="T89" fmla="*/ 157 h 738"/>
              <a:gd name="T90" fmla="*/ 948 w 1239"/>
              <a:gd name="T91" fmla="*/ 126 h 738"/>
              <a:gd name="T92" fmla="*/ 964 w 1239"/>
              <a:gd name="T93" fmla="*/ 107 h 738"/>
              <a:gd name="T94" fmla="*/ 989 w 1239"/>
              <a:gd name="T95" fmla="*/ 84 h 738"/>
              <a:gd name="T96" fmla="*/ 1005 w 1239"/>
              <a:gd name="T97" fmla="*/ 71 h 738"/>
              <a:gd name="T98" fmla="*/ 1031 w 1239"/>
              <a:gd name="T99" fmla="*/ 54 h 738"/>
              <a:gd name="T100" fmla="*/ 1048 w 1239"/>
              <a:gd name="T101" fmla="*/ 45 h 738"/>
              <a:gd name="T102" fmla="*/ 1073 w 1239"/>
              <a:gd name="T103" fmla="*/ 33 h 738"/>
              <a:gd name="T104" fmla="*/ 1089 w 1239"/>
              <a:gd name="T105" fmla="*/ 26 h 738"/>
              <a:gd name="T106" fmla="*/ 1114 w 1239"/>
              <a:gd name="T107" fmla="*/ 19 h 738"/>
              <a:gd name="T108" fmla="*/ 1130 w 1239"/>
              <a:gd name="T109" fmla="*/ 15 h 738"/>
              <a:gd name="T110" fmla="*/ 1156 w 1239"/>
              <a:gd name="T111" fmla="*/ 9 h 738"/>
              <a:gd name="T112" fmla="*/ 1172 w 1239"/>
              <a:gd name="T113" fmla="*/ 6 h 738"/>
              <a:gd name="T114" fmla="*/ 1197 w 1239"/>
              <a:gd name="T115" fmla="*/ 4 h 738"/>
              <a:gd name="T116" fmla="*/ 1214 w 1239"/>
              <a:gd name="T117" fmla="*/ 2 h 738"/>
              <a:gd name="T118" fmla="*/ 1239 w 1239"/>
              <a:gd name="T119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9" h="738">
                <a:moveTo>
                  <a:pt x="0" y="738"/>
                </a:moveTo>
                <a:lnTo>
                  <a:pt x="0" y="738"/>
                </a:lnTo>
                <a:lnTo>
                  <a:pt x="0" y="738"/>
                </a:lnTo>
                <a:lnTo>
                  <a:pt x="8" y="738"/>
                </a:lnTo>
                <a:lnTo>
                  <a:pt x="8" y="738"/>
                </a:lnTo>
                <a:lnTo>
                  <a:pt x="17" y="738"/>
                </a:lnTo>
                <a:lnTo>
                  <a:pt x="17" y="738"/>
                </a:lnTo>
                <a:lnTo>
                  <a:pt x="25" y="738"/>
                </a:lnTo>
                <a:lnTo>
                  <a:pt x="25" y="738"/>
                </a:lnTo>
                <a:lnTo>
                  <a:pt x="33" y="738"/>
                </a:lnTo>
                <a:lnTo>
                  <a:pt x="33" y="738"/>
                </a:lnTo>
                <a:lnTo>
                  <a:pt x="42" y="738"/>
                </a:lnTo>
                <a:lnTo>
                  <a:pt x="42" y="738"/>
                </a:lnTo>
                <a:lnTo>
                  <a:pt x="50" y="738"/>
                </a:lnTo>
                <a:lnTo>
                  <a:pt x="50" y="738"/>
                </a:lnTo>
                <a:lnTo>
                  <a:pt x="59" y="738"/>
                </a:lnTo>
                <a:lnTo>
                  <a:pt x="59" y="738"/>
                </a:lnTo>
                <a:lnTo>
                  <a:pt x="66" y="738"/>
                </a:lnTo>
                <a:lnTo>
                  <a:pt x="66" y="738"/>
                </a:lnTo>
                <a:lnTo>
                  <a:pt x="75" y="738"/>
                </a:lnTo>
                <a:lnTo>
                  <a:pt x="75" y="738"/>
                </a:lnTo>
                <a:lnTo>
                  <a:pt x="83" y="738"/>
                </a:lnTo>
                <a:lnTo>
                  <a:pt x="83" y="738"/>
                </a:lnTo>
                <a:lnTo>
                  <a:pt x="91" y="738"/>
                </a:lnTo>
                <a:lnTo>
                  <a:pt x="91" y="738"/>
                </a:lnTo>
                <a:lnTo>
                  <a:pt x="100" y="738"/>
                </a:lnTo>
                <a:lnTo>
                  <a:pt x="100" y="738"/>
                </a:lnTo>
                <a:lnTo>
                  <a:pt x="108" y="738"/>
                </a:lnTo>
                <a:lnTo>
                  <a:pt x="108" y="738"/>
                </a:lnTo>
                <a:lnTo>
                  <a:pt x="116" y="738"/>
                </a:lnTo>
                <a:lnTo>
                  <a:pt x="116" y="738"/>
                </a:lnTo>
                <a:lnTo>
                  <a:pt x="125" y="738"/>
                </a:lnTo>
                <a:lnTo>
                  <a:pt x="125" y="738"/>
                </a:lnTo>
                <a:lnTo>
                  <a:pt x="133" y="738"/>
                </a:lnTo>
                <a:lnTo>
                  <a:pt x="133" y="738"/>
                </a:lnTo>
                <a:lnTo>
                  <a:pt x="141" y="738"/>
                </a:lnTo>
                <a:lnTo>
                  <a:pt x="141" y="738"/>
                </a:lnTo>
                <a:lnTo>
                  <a:pt x="150" y="738"/>
                </a:lnTo>
                <a:lnTo>
                  <a:pt x="150" y="738"/>
                </a:lnTo>
                <a:lnTo>
                  <a:pt x="158" y="738"/>
                </a:lnTo>
                <a:lnTo>
                  <a:pt x="158" y="738"/>
                </a:lnTo>
                <a:lnTo>
                  <a:pt x="166" y="738"/>
                </a:lnTo>
                <a:lnTo>
                  <a:pt x="166" y="738"/>
                </a:lnTo>
                <a:lnTo>
                  <a:pt x="175" y="738"/>
                </a:lnTo>
                <a:lnTo>
                  <a:pt x="175" y="738"/>
                </a:lnTo>
                <a:lnTo>
                  <a:pt x="182" y="737"/>
                </a:lnTo>
                <a:lnTo>
                  <a:pt x="182" y="737"/>
                </a:lnTo>
                <a:lnTo>
                  <a:pt x="191" y="737"/>
                </a:lnTo>
                <a:lnTo>
                  <a:pt x="191" y="737"/>
                </a:lnTo>
                <a:lnTo>
                  <a:pt x="200" y="737"/>
                </a:lnTo>
                <a:lnTo>
                  <a:pt x="200" y="737"/>
                </a:lnTo>
                <a:lnTo>
                  <a:pt x="207" y="737"/>
                </a:lnTo>
                <a:lnTo>
                  <a:pt x="207" y="737"/>
                </a:lnTo>
                <a:lnTo>
                  <a:pt x="216" y="737"/>
                </a:lnTo>
                <a:lnTo>
                  <a:pt x="216" y="737"/>
                </a:lnTo>
                <a:lnTo>
                  <a:pt x="225" y="737"/>
                </a:lnTo>
                <a:lnTo>
                  <a:pt x="225" y="737"/>
                </a:lnTo>
                <a:lnTo>
                  <a:pt x="232" y="737"/>
                </a:lnTo>
                <a:lnTo>
                  <a:pt x="232" y="737"/>
                </a:lnTo>
                <a:lnTo>
                  <a:pt x="241" y="737"/>
                </a:lnTo>
                <a:lnTo>
                  <a:pt x="241" y="737"/>
                </a:lnTo>
                <a:lnTo>
                  <a:pt x="250" y="736"/>
                </a:lnTo>
                <a:lnTo>
                  <a:pt x="250" y="736"/>
                </a:lnTo>
                <a:lnTo>
                  <a:pt x="258" y="736"/>
                </a:lnTo>
                <a:lnTo>
                  <a:pt x="258" y="736"/>
                </a:lnTo>
                <a:lnTo>
                  <a:pt x="266" y="736"/>
                </a:lnTo>
                <a:lnTo>
                  <a:pt x="266" y="736"/>
                </a:lnTo>
                <a:lnTo>
                  <a:pt x="275" y="736"/>
                </a:lnTo>
                <a:lnTo>
                  <a:pt x="275" y="736"/>
                </a:lnTo>
                <a:lnTo>
                  <a:pt x="282" y="735"/>
                </a:lnTo>
                <a:lnTo>
                  <a:pt x="282" y="735"/>
                </a:lnTo>
                <a:lnTo>
                  <a:pt x="291" y="735"/>
                </a:lnTo>
                <a:lnTo>
                  <a:pt x="291" y="735"/>
                </a:lnTo>
                <a:lnTo>
                  <a:pt x="300" y="735"/>
                </a:lnTo>
                <a:lnTo>
                  <a:pt x="300" y="735"/>
                </a:lnTo>
                <a:lnTo>
                  <a:pt x="308" y="735"/>
                </a:lnTo>
                <a:lnTo>
                  <a:pt x="308" y="735"/>
                </a:lnTo>
                <a:lnTo>
                  <a:pt x="316" y="734"/>
                </a:lnTo>
                <a:lnTo>
                  <a:pt x="316" y="734"/>
                </a:lnTo>
                <a:lnTo>
                  <a:pt x="324" y="734"/>
                </a:lnTo>
                <a:lnTo>
                  <a:pt x="324" y="734"/>
                </a:lnTo>
                <a:lnTo>
                  <a:pt x="332" y="733"/>
                </a:lnTo>
                <a:lnTo>
                  <a:pt x="332" y="733"/>
                </a:lnTo>
                <a:lnTo>
                  <a:pt x="341" y="733"/>
                </a:lnTo>
                <a:lnTo>
                  <a:pt x="341" y="733"/>
                </a:lnTo>
                <a:lnTo>
                  <a:pt x="349" y="732"/>
                </a:lnTo>
                <a:lnTo>
                  <a:pt x="349" y="732"/>
                </a:lnTo>
                <a:lnTo>
                  <a:pt x="357" y="732"/>
                </a:lnTo>
                <a:lnTo>
                  <a:pt x="357" y="732"/>
                </a:lnTo>
                <a:lnTo>
                  <a:pt x="366" y="731"/>
                </a:lnTo>
                <a:lnTo>
                  <a:pt x="366" y="731"/>
                </a:lnTo>
                <a:lnTo>
                  <a:pt x="374" y="730"/>
                </a:lnTo>
                <a:lnTo>
                  <a:pt x="374" y="730"/>
                </a:lnTo>
                <a:lnTo>
                  <a:pt x="382" y="730"/>
                </a:lnTo>
                <a:lnTo>
                  <a:pt x="382" y="730"/>
                </a:lnTo>
                <a:lnTo>
                  <a:pt x="391" y="729"/>
                </a:lnTo>
                <a:lnTo>
                  <a:pt x="391" y="729"/>
                </a:lnTo>
                <a:lnTo>
                  <a:pt x="399" y="728"/>
                </a:lnTo>
                <a:lnTo>
                  <a:pt x="399" y="728"/>
                </a:lnTo>
                <a:lnTo>
                  <a:pt x="407" y="727"/>
                </a:lnTo>
                <a:lnTo>
                  <a:pt x="407" y="727"/>
                </a:lnTo>
                <a:lnTo>
                  <a:pt x="416" y="726"/>
                </a:lnTo>
                <a:lnTo>
                  <a:pt x="416" y="726"/>
                </a:lnTo>
                <a:lnTo>
                  <a:pt x="424" y="725"/>
                </a:lnTo>
                <a:lnTo>
                  <a:pt x="424" y="725"/>
                </a:lnTo>
                <a:lnTo>
                  <a:pt x="432" y="725"/>
                </a:lnTo>
                <a:lnTo>
                  <a:pt x="432" y="725"/>
                </a:lnTo>
                <a:lnTo>
                  <a:pt x="441" y="723"/>
                </a:lnTo>
                <a:lnTo>
                  <a:pt x="441" y="723"/>
                </a:lnTo>
                <a:lnTo>
                  <a:pt x="449" y="722"/>
                </a:lnTo>
                <a:lnTo>
                  <a:pt x="449" y="722"/>
                </a:lnTo>
                <a:lnTo>
                  <a:pt x="457" y="720"/>
                </a:lnTo>
                <a:lnTo>
                  <a:pt x="457" y="720"/>
                </a:lnTo>
                <a:lnTo>
                  <a:pt x="465" y="719"/>
                </a:lnTo>
                <a:lnTo>
                  <a:pt x="465" y="719"/>
                </a:lnTo>
                <a:lnTo>
                  <a:pt x="474" y="717"/>
                </a:lnTo>
                <a:lnTo>
                  <a:pt x="474" y="717"/>
                </a:lnTo>
                <a:lnTo>
                  <a:pt x="483" y="715"/>
                </a:lnTo>
                <a:lnTo>
                  <a:pt x="483" y="715"/>
                </a:lnTo>
                <a:lnTo>
                  <a:pt x="490" y="713"/>
                </a:lnTo>
                <a:lnTo>
                  <a:pt x="490" y="713"/>
                </a:lnTo>
                <a:lnTo>
                  <a:pt x="499" y="710"/>
                </a:lnTo>
                <a:lnTo>
                  <a:pt x="499" y="710"/>
                </a:lnTo>
                <a:lnTo>
                  <a:pt x="507" y="708"/>
                </a:lnTo>
                <a:lnTo>
                  <a:pt x="507" y="708"/>
                </a:lnTo>
                <a:lnTo>
                  <a:pt x="515" y="705"/>
                </a:lnTo>
                <a:lnTo>
                  <a:pt x="515" y="705"/>
                </a:lnTo>
                <a:lnTo>
                  <a:pt x="524" y="702"/>
                </a:lnTo>
                <a:lnTo>
                  <a:pt x="524" y="702"/>
                </a:lnTo>
                <a:lnTo>
                  <a:pt x="533" y="699"/>
                </a:lnTo>
                <a:lnTo>
                  <a:pt x="533" y="699"/>
                </a:lnTo>
                <a:lnTo>
                  <a:pt x="540" y="696"/>
                </a:lnTo>
                <a:lnTo>
                  <a:pt x="540" y="696"/>
                </a:lnTo>
                <a:lnTo>
                  <a:pt x="549" y="692"/>
                </a:lnTo>
                <a:lnTo>
                  <a:pt x="549" y="692"/>
                </a:lnTo>
                <a:lnTo>
                  <a:pt x="557" y="688"/>
                </a:lnTo>
                <a:lnTo>
                  <a:pt x="557" y="688"/>
                </a:lnTo>
                <a:lnTo>
                  <a:pt x="565" y="683"/>
                </a:lnTo>
                <a:lnTo>
                  <a:pt x="565" y="683"/>
                </a:lnTo>
                <a:lnTo>
                  <a:pt x="574" y="679"/>
                </a:lnTo>
                <a:lnTo>
                  <a:pt x="574" y="679"/>
                </a:lnTo>
                <a:lnTo>
                  <a:pt x="581" y="673"/>
                </a:lnTo>
                <a:lnTo>
                  <a:pt x="581" y="673"/>
                </a:lnTo>
                <a:lnTo>
                  <a:pt x="590" y="669"/>
                </a:lnTo>
                <a:lnTo>
                  <a:pt x="590" y="669"/>
                </a:lnTo>
                <a:lnTo>
                  <a:pt x="599" y="663"/>
                </a:lnTo>
                <a:lnTo>
                  <a:pt x="599" y="663"/>
                </a:lnTo>
                <a:lnTo>
                  <a:pt x="606" y="656"/>
                </a:lnTo>
                <a:lnTo>
                  <a:pt x="606" y="656"/>
                </a:lnTo>
                <a:lnTo>
                  <a:pt x="615" y="649"/>
                </a:lnTo>
                <a:lnTo>
                  <a:pt x="615" y="649"/>
                </a:lnTo>
                <a:lnTo>
                  <a:pt x="624" y="643"/>
                </a:lnTo>
                <a:lnTo>
                  <a:pt x="624" y="643"/>
                </a:lnTo>
                <a:lnTo>
                  <a:pt x="631" y="635"/>
                </a:lnTo>
                <a:lnTo>
                  <a:pt x="631" y="635"/>
                </a:lnTo>
                <a:lnTo>
                  <a:pt x="640" y="627"/>
                </a:lnTo>
                <a:lnTo>
                  <a:pt x="640" y="627"/>
                </a:lnTo>
                <a:lnTo>
                  <a:pt x="649" y="619"/>
                </a:lnTo>
                <a:lnTo>
                  <a:pt x="649" y="619"/>
                </a:lnTo>
                <a:lnTo>
                  <a:pt x="656" y="609"/>
                </a:lnTo>
                <a:lnTo>
                  <a:pt x="656" y="609"/>
                </a:lnTo>
                <a:lnTo>
                  <a:pt x="665" y="600"/>
                </a:lnTo>
                <a:lnTo>
                  <a:pt x="665" y="600"/>
                </a:lnTo>
                <a:lnTo>
                  <a:pt x="674" y="589"/>
                </a:lnTo>
                <a:lnTo>
                  <a:pt x="674" y="589"/>
                </a:lnTo>
                <a:lnTo>
                  <a:pt x="681" y="578"/>
                </a:lnTo>
                <a:lnTo>
                  <a:pt x="681" y="578"/>
                </a:lnTo>
                <a:lnTo>
                  <a:pt x="690" y="567"/>
                </a:lnTo>
                <a:lnTo>
                  <a:pt x="690" y="567"/>
                </a:lnTo>
                <a:lnTo>
                  <a:pt x="699" y="555"/>
                </a:lnTo>
                <a:lnTo>
                  <a:pt x="699" y="555"/>
                </a:lnTo>
                <a:lnTo>
                  <a:pt x="706" y="543"/>
                </a:lnTo>
                <a:lnTo>
                  <a:pt x="706" y="543"/>
                </a:lnTo>
                <a:lnTo>
                  <a:pt x="715" y="529"/>
                </a:lnTo>
                <a:lnTo>
                  <a:pt x="715" y="529"/>
                </a:lnTo>
                <a:lnTo>
                  <a:pt x="723" y="516"/>
                </a:lnTo>
                <a:lnTo>
                  <a:pt x="723" y="516"/>
                </a:lnTo>
                <a:lnTo>
                  <a:pt x="732" y="502"/>
                </a:lnTo>
                <a:lnTo>
                  <a:pt x="732" y="502"/>
                </a:lnTo>
                <a:lnTo>
                  <a:pt x="740" y="488"/>
                </a:lnTo>
                <a:lnTo>
                  <a:pt x="740" y="488"/>
                </a:lnTo>
                <a:lnTo>
                  <a:pt x="748" y="473"/>
                </a:lnTo>
                <a:lnTo>
                  <a:pt x="748" y="473"/>
                </a:lnTo>
                <a:lnTo>
                  <a:pt x="756" y="457"/>
                </a:lnTo>
                <a:lnTo>
                  <a:pt x="756" y="457"/>
                </a:lnTo>
                <a:lnTo>
                  <a:pt x="765" y="442"/>
                </a:lnTo>
                <a:lnTo>
                  <a:pt x="765" y="442"/>
                </a:lnTo>
                <a:lnTo>
                  <a:pt x="773" y="426"/>
                </a:lnTo>
                <a:lnTo>
                  <a:pt x="773" y="426"/>
                </a:lnTo>
                <a:lnTo>
                  <a:pt x="782" y="410"/>
                </a:lnTo>
                <a:lnTo>
                  <a:pt x="782" y="410"/>
                </a:lnTo>
                <a:lnTo>
                  <a:pt x="790" y="394"/>
                </a:lnTo>
                <a:lnTo>
                  <a:pt x="790" y="394"/>
                </a:lnTo>
                <a:lnTo>
                  <a:pt x="798" y="378"/>
                </a:lnTo>
                <a:lnTo>
                  <a:pt x="798" y="378"/>
                </a:lnTo>
                <a:lnTo>
                  <a:pt x="806" y="361"/>
                </a:lnTo>
                <a:lnTo>
                  <a:pt x="806" y="361"/>
                </a:lnTo>
                <a:lnTo>
                  <a:pt x="815" y="345"/>
                </a:lnTo>
                <a:lnTo>
                  <a:pt x="815" y="345"/>
                </a:lnTo>
                <a:lnTo>
                  <a:pt x="823" y="328"/>
                </a:lnTo>
                <a:lnTo>
                  <a:pt x="823" y="328"/>
                </a:lnTo>
                <a:lnTo>
                  <a:pt x="831" y="312"/>
                </a:lnTo>
                <a:lnTo>
                  <a:pt x="831" y="312"/>
                </a:lnTo>
                <a:lnTo>
                  <a:pt x="840" y="296"/>
                </a:lnTo>
                <a:lnTo>
                  <a:pt x="840" y="296"/>
                </a:lnTo>
                <a:lnTo>
                  <a:pt x="848" y="280"/>
                </a:lnTo>
                <a:lnTo>
                  <a:pt x="848" y="280"/>
                </a:lnTo>
                <a:lnTo>
                  <a:pt x="856" y="265"/>
                </a:lnTo>
                <a:lnTo>
                  <a:pt x="856" y="265"/>
                </a:lnTo>
                <a:lnTo>
                  <a:pt x="864" y="250"/>
                </a:lnTo>
                <a:lnTo>
                  <a:pt x="864" y="250"/>
                </a:lnTo>
                <a:lnTo>
                  <a:pt x="873" y="235"/>
                </a:lnTo>
                <a:lnTo>
                  <a:pt x="873" y="235"/>
                </a:lnTo>
                <a:lnTo>
                  <a:pt x="881" y="221"/>
                </a:lnTo>
                <a:lnTo>
                  <a:pt x="881" y="221"/>
                </a:lnTo>
                <a:lnTo>
                  <a:pt x="889" y="207"/>
                </a:lnTo>
                <a:lnTo>
                  <a:pt x="889" y="207"/>
                </a:lnTo>
                <a:lnTo>
                  <a:pt x="898" y="194"/>
                </a:lnTo>
                <a:lnTo>
                  <a:pt x="898" y="194"/>
                </a:lnTo>
                <a:lnTo>
                  <a:pt x="907" y="181"/>
                </a:lnTo>
                <a:lnTo>
                  <a:pt x="907" y="181"/>
                </a:lnTo>
                <a:lnTo>
                  <a:pt x="914" y="169"/>
                </a:lnTo>
                <a:lnTo>
                  <a:pt x="914" y="169"/>
                </a:lnTo>
                <a:lnTo>
                  <a:pt x="923" y="157"/>
                </a:lnTo>
                <a:lnTo>
                  <a:pt x="923" y="157"/>
                </a:lnTo>
                <a:lnTo>
                  <a:pt x="931" y="147"/>
                </a:lnTo>
                <a:lnTo>
                  <a:pt x="931" y="147"/>
                </a:lnTo>
                <a:lnTo>
                  <a:pt x="939" y="136"/>
                </a:lnTo>
                <a:lnTo>
                  <a:pt x="939" y="136"/>
                </a:lnTo>
                <a:lnTo>
                  <a:pt x="948" y="126"/>
                </a:lnTo>
                <a:lnTo>
                  <a:pt x="948" y="126"/>
                </a:lnTo>
                <a:lnTo>
                  <a:pt x="957" y="116"/>
                </a:lnTo>
                <a:lnTo>
                  <a:pt x="957" y="116"/>
                </a:lnTo>
                <a:lnTo>
                  <a:pt x="964" y="107"/>
                </a:lnTo>
                <a:lnTo>
                  <a:pt x="964" y="107"/>
                </a:lnTo>
                <a:lnTo>
                  <a:pt x="973" y="100"/>
                </a:lnTo>
                <a:lnTo>
                  <a:pt x="973" y="100"/>
                </a:lnTo>
                <a:lnTo>
                  <a:pt x="981" y="91"/>
                </a:lnTo>
                <a:lnTo>
                  <a:pt x="981" y="91"/>
                </a:lnTo>
                <a:lnTo>
                  <a:pt x="989" y="84"/>
                </a:lnTo>
                <a:lnTo>
                  <a:pt x="989" y="84"/>
                </a:lnTo>
                <a:lnTo>
                  <a:pt x="998" y="78"/>
                </a:lnTo>
                <a:lnTo>
                  <a:pt x="998" y="78"/>
                </a:lnTo>
                <a:lnTo>
                  <a:pt x="1005" y="71"/>
                </a:lnTo>
                <a:lnTo>
                  <a:pt x="1005" y="71"/>
                </a:lnTo>
                <a:lnTo>
                  <a:pt x="1014" y="65"/>
                </a:lnTo>
                <a:lnTo>
                  <a:pt x="1014" y="65"/>
                </a:lnTo>
                <a:lnTo>
                  <a:pt x="1023" y="59"/>
                </a:lnTo>
                <a:lnTo>
                  <a:pt x="1023" y="59"/>
                </a:lnTo>
                <a:lnTo>
                  <a:pt x="1031" y="54"/>
                </a:lnTo>
                <a:lnTo>
                  <a:pt x="1031" y="54"/>
                </a:lnTo>
                <a:lnTo>
                  <a:pt x="1039" y="49"/>
                </a:lnTo>
                <a:lnTo>
                  <a:pt x="1039" y="49"/>
                </a:lnTo>
                <a:lnTo>
                  <a:pt x="1048" y="45"/>
                </a:lnTo>
                <a:lnTo>
                  <a:pt x="1048" y="45"/>
                </a:lnTo>
                <a:lnTo>
                  <a:pt x="1055" y="40"/>
                </a:lnTo>
                <a:lnTo>
                  <a:pt x="1055" y="40"/>
                </a:lnTo>
                <a:lnTo>
                  <a:pt x="1064" y="36"/>
                </a:lnTo>
                <a:lnTo>
                  <a:pt x="1064" y="36"/>
                </a:lnTo>
                <a:lnTo>
                  <a:pt x="1073" y="33"/>
                </a:lnTo>
                <a:lnTo>
                  <a:pt x="1073" y="33"/>
                </a:lnTo>
                <a:lnTo>
                  <a:pt x="1080" y="29"/>
                </a:lnTo>
                <a:lnTo>
                  <a:pt x="1080" y="29"/>
                </a:lnTo>
                <a:lnTo>
                  <a:pt x="1089" y="26"/>
                </a:lnTo>
                <a:lnTo>
                  <a:pt x="1089" y="26"/>
                </a:lnTo>
                <a:lnTo>
                  <a:pt x="1098" y="24"/>
                </a:lnTo>
                <a:lnTo>
                  <a:pt x="1098" y="24"/>
                </a:lnTo>
                <a:lnTo>
                  <a:pt x="1105" y="22"/>
                </a:lnTo>
                <a:lnTo>
                  <a:pt x="1105" y="22"/>
                </a:lnTo>
                <a:lnTo>
                  <a:pt x="1114" y="19"/>
                </a:lnTo>
                <a:lnTo>
                  <a:pt x="1114" y="19"/>
                </a:lnTo>
                <a:lnTo>
                  <a:pt x="1122" y="17"/>
                </a:lnTo>
                <a:lnTo>
                  <a:pt x="1122" y="17"/>
                </a:lnTo>
                <a:lnTo>
                  <a:pt x="1130" y="15"/>
                </a:lnTo>
                <a:lnTo>
                  <a:pt x="1130" y="15"/>
                </a:lnTo>
                <a:lnTo>
                  <a:pt x="1139" y="13"/>
                </a:lnTo>
                <a:lnTo>
                  <a:pt x="1139" y="13"/>
                </a:lnTo>
                <a:lnTo>
                  <a:pt x="1147" y="11"/>
                </a:lnTo>
                <a:lnTo>
                  <a:pt x="1147" y="11"/>
                </a:lnTo>
                <a:lnTo>
                  <a:pt x="1156" y="9"/>
                </a:lnTo>
                <a:lnTo>
                  <a:pt x="1156" y="9"/>
                </a:lnTo>
                <a:lnTo>
                  <a:pt x="1164" y="8"/>
                </a:lnTo>
                <a:lnTo>
                  <a:pt x="1164" y="8"/>
                </a:lnTo>
                <a:lnTo>
                  <a:pt x="1172" y="6"/>
                </a:lnTo>
                <a:lnTo>
                  <a:pt x="1172" y="6"/>
                </a:lnTo>
                <a:lnTo>
                  <a:pt x="1180" y="5"/>
                </a:lnTo>
                <a:lnTo>
                  <a:pt x="1180" y="5"/>
                </a:lnTo>
                <a:lnTo>
                  <a:pt x="1189" y="4"/>
                </a:lnTo>
                <a:lnTo>
                  <a:pt x="1189" y="4"/>
                </a:lnTo>
                <a:lnTo>
                  <a:pt x="1197" y="4"/>
                </a:lnTo>
                <a:lnTo>
                  <a:pt x="1197" y="4"/>
                </a:lnTo>
                <a:lnTo>
                  <a:pt x="1206" y="2"/>
                </a:lnTo>
                <a:lnTo>
                  <a:pt x="1206" y="2"/>
                </a:lnTo>
                <a:lnTo>
                  <a:pt x="1214" y="2"/>
                </a:lnTo>
                <a:lnTo>
                  <a:pt x="1214" y="2"/>
                </a:lnTo>
                <a:lnTo>
                  <a:pt x="1222" y="1"/>
                </a:lnTo>
                <a:lnTo>
                  <a:pt x="1222" y="1"/>
                </a:lnTo>
                <a:lnTo>
                  <a:pt x="1230" y="0"/>
                </a:lnTo>
                <a:lnTo>
                  <a:pt x="1230" y="0"/>
                </a:lnTo>
                <a:lnTo>
                  <a:pt x="1239" y="0"/>
                </a:lnTo>
              </a:path>
            </a:pathLst>
          </a:custGeom>
          <a:noFill/>
          <a:ln w="1905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Freeform 73"/>
          <p:cNvSpPr>
            <a:spLocks/>
          </p:cNvSpPr>
          <p:nvPr/>
        </p:nvSpPr>
        <p:spPr bwMode="auto">
          <a:xfrm>
            <a:off x="2071256" y="2690091"/>
            <a:ext cx="1966913" cy="1143000"/>
          </a:xfrm>
          <a:custGeom>
            <a:avLst/>
            <a:gdLst>
              <a:gd name="T0" fmla="*/ 8 w 1239"/>
              <a:gd name="T1" fmla="*/ 720 h 720"/>
              <a:gd name="T2" fmla="*/ 33 w 1239"/>
              <a:gd name="T3" fmla="*/ 720 h 720"/>
              <a:gd name="T4" fmla="*/ 50 w 1239"/>
              <a:gd name="T5" fmla="*/ 720 h 720"/>
              <a:gd name="T6" fmla="*/ 75 w 1239"/>
              <a:gd name="T7" fmla="*/ 720 h 720"/>
              <a:gd name="T8" fmla="*/ 91 w 1239"/>
              <a:gd name="T9" fmla="*/ 720 h 720"/>
              <a:gd name="T10" fmla="*/ 116 w 1239"/>
              <a:gd name="T11" fmla="*/ 720 h 720"/>
              <a:gd name="T12" fmla="*/ 133 w 1239"/>
              <a:gd name="T13" fmla="*/ 720 h 720"/>
              <a:gd name="T14" fmla="*/ 158 w 1239"/>
              <a:gd name="T15" fmla="*/ 720 h 720"/>
              <a:gd name="T16" fmla="*/ 175 w 1239"/>
              <a:gd name="T17" fmla="*/ 720 h 720"/>
              <a:gd name="T18" fmla="*/ 200 w 1239"/>
              <a:gd name="T19" fmla="*/ 720 h 720"/>
              <a:gd name="T20" fmla="*/ 216 w 1239"/>
              <a:gd name="T21" fmla="*/ 720 h 720"/>
              <a:gd name="T22" fmla="*/ 241 w 1239"/>
              <a:gd name="T23" fmla="*/ 720 h 720"/>
              <a:gd name="T24" fmla="*/ 258 w 1239"/>
              <a:gd name="T25" fmla="*/ 720 h 720"/>
              <a:gd name="T26" fmla="*/ 282 w 1239"/>
              <a:gd name="T27" fmla="*/ 720 h 720"/>
              <a:gd name="T28" fmla="*/ 300 w 1239"/>
              <a:gd name="T29" fmla="*/ 720 h 720"/>
              <a:gd name="T30" fmla="*/ 324 w 1239"/>
              <a:gd name="T31" fmla="*/ 720 h 720"/>
              <a:gd name="T32" fmla="*/ 341 w 1239"/>
              <a:gd name="T33" fmla="*/ 720 h 720"/>
              <a:gd name="T34" fmla="*/ 366 w 1239"/>
              <a:gd name="T35" fmla="*/ 720 h 720"/>
              <a:gd name="T36" fmla="*/ 382 w 1239"/>
              <a:gd name="T37" fmla="*/ 720 h 720"/>
              <a:gd name="T38" fmla="*/ 407 w 1239"/>
              <a:gd name="T39" fmla="*/ 720 h 720"/>
              <a:gd name="T40" fmla="*/ 424 w 1239"/>
              <a:gd name="T41" fmla="*/ 720 h 720"/>
              <a:gd name="T42" fmla="*/ 449 w 1239"/>
              <a:gd name="T43" fmla="*/ 719 h 720"/>
              <a:gd name="T44" fmla="*/ 465 w 1239"/>
              <a:gd name="T45" fmla="*/ 719 h 720"/>
              <a:gd name="T46" fmla="*/ 490 w 1239"/>
              <a:gd name="T47" fmla="*/ 719 h 720"/>
              <a:gd name="T48" fmla="*/ 507 w 1239"/>
              <a:gd name="T49" fmla="*/ 717 h 720"/>
              <a:gd name="T50" fmla="*/ 533 w 1239"/>
              <a:gd name="T51" fmla="*/ 716 h 720"/>
              <a:gd name="T52" fmla="*/ 549 w 1239"/>
              <a:gd name="T53" fmla="*/ 714 h 720"/>
              <a:gd name="T54" fmla="*/ 574 w 1239"/>
              <a:gd name="T55" fmla="*/ 710 h 720"/>
              <a:gd name="T56" fmla="*/ 590 w 1239"/>
              <a:gd name="T57" fmla="*/ 706 h 720"/>
              <a:gd name="T58" fmla="*/ 615 w 1239"/>
              <a:gd name="T59" fmla="*/ 698 h 720"/>
              <a:gd name="T60" fmla="*/ 631 w 1239"/>
              <a:gd name="T61" fmla="*/ 691 h 720"/>
              <a:gd name="T62" fmla="*/ 656 w 1239"/>
              <a:gd name="T63" fmla="*/ 674 h 720"/>
              <a:gd name="T64" fmla="*/ 674 w 1239"/>
              <a:gd name="T65" fmla="*/ 660 h 720"/>
              <a:gd name="T66" fmla="*/ 699 w 1239"/>
              <a:gd name="T67" fmla="*/ 630 h 720"/>
              <a:gd name="T68" fmla="*/ 715 w 1239"/>
              <a:gd name="T69" fmla="*/ 603 h 720"/>
              <a:gd name="T70" fmla="*/ 740 w 1239"/>
              <a:gd name="T71" fmla="*/ 552 h 720"/>
              <a:gd name="T72" fmla="*/ 756 w 1239"/>
              <a:gd name="T73" fmla="*/ 511 h 720"/>
              <a:gd name="T74" fmla="*/ 782 w 1239"/>
              <a:gd name="T75" fmla="*/ 439 h 720"/>
              <a:gd name="T76" fmla="*/ 798 w 1239"/>
              <a:gd name="T77" fmla="*/ 386 h 720"/>
              <a:gd name="T78" fmla="*/ 823 w 1239"/>
              <a:gd name="T79" fmla="*/ 306 h 720"/>
              <a:gd name="T80" fmla="*/ 840 w 1239"/>
              <a:gd name="T81" fmla="*/ 255 h 720"/>
              <a:gd name="T82" fmla="*/ 864 w 1239"/>
              <a:gd name="T83" fmla="*/ 187 h 720"/>
              <a:gd name="T84" fmla="*/ 881 w 1239"/>
              <a:gd name="T85" fmla="*/ 149 h 720"/>
              <a:gd name="T86" fmla="*/ 907 w 1239"/>
              <a:gd name="T87" fmla="*/ 102 h 720"/>
              <a:gd name="T88" fmla="*/ 923 w 1239"/>
              <a:gd name="T89" fmla="*/ 78 h 720"/>
              <a:gd name="T90" fmla="*/ 948 w 1239"/>
              <a:gd name="T91" fmla="*/ 52 h 720"/>
              <a:gd name="T92" fmla="*/ 964 w 1239"/>
              <a:gd name="T93" fmla="*/ 40 h 720"/>
              <a:gd name="T94" fmla="*/ 989 w 1239"/>
              <a:gd name="T95" fmla="*/ 25 h 720"/>
              <a:gd name="T96" fmla="*/ 1005 w 1239"/>
              <a:gd name="T97" fmla="*/ 20 h 720"/>
              <a:gd name="T98" fmla="*/ 1031 w 1239"/>
              <a:gd name="T99" fmla="*/ 12 h 720"/>
              <a:gd name="T100" fmla="*/ 1048 w 1239"/>
              <a:gd name="T101" fmla="*/ 9 h 720"/>
              <a:gd name="T102" fmla="*/ 1073 w 1239"/>
              <a:gd name="T103" fmla="*/ 6 h 720"/>
              <a:gd name="T104" fmla="*/ 1089 w 1239"/>
              <a:gd name="T105" fmla="*/ 4 h 720"/>
              <a:gd name="T106" fmla="*/ 1114 w 1239"/>
              <a:gd name="T107" fmla="*/ 2 h 720"/>
              <a:gd name="T108" fmla="*/ 1130 w 1239"/>
              <a:gd name="T109" fmla="*/ 2 h 720"/>
              <a:gd name="T110" fmla="*/ 1156 w 1239"/>
              <a:gd name="T111" fmla="*/ 1 h 720"/>
              <a:gd name="T112" fmla="*/ 1172 w 1239"/>
              <a:gd name="T113" fmla="*/ 0 h 720"/>
              <a:gd name="T114" fmla="*/ 1197 w 1239"/>
              <a:gd name="T115" fmla="*/ 0 h 720"/>
              <a:gd name="T116" fmla="*/ 1214 w 1239"/>
              <a:gd name="T117" fmla="*/ 0 h 720"/>
              <a:gd name="T118" fmla="*/ 1239 w 1239"/>
              <a:gd name="T119" fmla="*/ 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9" h="720">
                <a:moveTo>
                  <a:pt x="0" y="720"/>
                </a:moveTo>
                <a:lnTo>
                  <a:pt x="0" y="720"/>
                </a:lnTo>
                <a:lnTo>
                  <a:pt x="0" y="720"/>
                </a:lnTo>
                <a:lnTo>
                  <a:pt x="8" y="720"/>
                </a:lnTo>
                <a:lnTo>
                  <a:pt x="8" y="720"/>
                </a:lnTo>
                <a:lnTo>
                  <a:pt x="17" y="720"/>
                </a:lnTo>
                <a:lnTo>
                  <a:pt x="17" y="720"/>
                </a:lnTo>
                <a:lnTo>
                  <a:pt x="25" y="720"/>
                </a:lnTo>
                <a:lnTo>
                  <a:pt x="25" y="720"/>
                </a:lnTo>
                <a:lnTo>
                  <a:pt x="33" y="720"/>
                </a:lnTo>
                <a:lnTo>
                  <a:pt x="33" y="720"/>
                </a:lnTo>
                <a:lnTo>
                  <a:pt x="42" y="720"/>
                </a:lnTo>
                <a:lnTo>
                  <a:pt x="42" y="720"/>
                </a:lnTo>
                <a:lnTo>
                  <a:pt x="50" y="720"/>
                </a:lnTo>
                <a:lnTo>
                  <a:pt x="50" y="720"/>
                </a:lnTo>
                <a:lnTo>
                  <a:pt x="59" y="720"/>
                </a:lnTo>
                <a:lnTo>
                  <a:pt x="59" y="720"/>
                </a:lnTo>
                <a:lnTo>
                  <a:pt x="66" y="720"/>
                </a:lnTo>
                <a:lnTo>
                  <a:pt x="66" y="720"/>
                </a:lnTo>
                <a:lnTo>
                  <a:pt x="75" y="720"/>
                </a:lnTo>
                <a:lnTo>
                  <a:pt x="75" y="720"/>
                </a:lnTo>
                <a:lnTo>
                  <a:pt x="83" y="720"/>
                </a:lnTo>
                <a:lnTo>
                  <a:pt x="83" y="720"/>
                </a:lnTo>
                <a:lnTo>
                  <a:pt x="91" y="720"/>
                </a:lnTo>
                <a:lnTo>
                  <a:pt x="91" y="720"/>
                </a:lnTo>
                <a:lnTo>
                  <a:pt x="100" y="720"/>
                </a:lnTo>
                <a:lnTo>
                  <a:pt x="100" y="720"/>
                </a:lnTo>
                <a:lnTo>
                  <a:pt x="108" y="720"/>
                </a:lnTo>
                <a:lnTo>
                  <a:pt x="108" y="720"/>
                </a:lnTo>
                <a:lnTo>
                  <a:pt x="116" y="720"/>
                </a:lnTo>
                <a:lnTo>
                  <a:pt x="116" y="720"/>
                </a:lnTo>
                <a:lnTo>
                  <a:pt x="125" y="720"/>
                </a:lnTo>
                <a:lnTo>
                  <a:pt x="125" y="720"/>
                </a:lnTo>
                <a:lnTo>
                  <a:pt x="133" y="720"/>
                </a:lnTo>
                <a:lnTo>
                  <a:pt x="133" y="720"/>
                </a:lnTo>
                <a:lnTo>
                  <a:pt x="141" y="720"/>
                </a:lnTo>
                <a:lnTo>
                  <a:pt x="141" y="720"/>
                </a:lnTo>
                <a:lnTo>
                  <a:pt x="150" y="720"/>
                </a:lnTo>
                <a:lnTo>
                  <a:pt x="150" y="720"/>
                </a:lnTo>
                <a:lnTo>
                  <a:pt x="158" y="720"/>
                </a:lnTo>
                <a:lnTo>
                  <a:pt x="158" y="720"/>
                </a:lnTo>
                <a:lnTo>
                  <a:pt x="166" y="720"/>
                </a:lnTo>
                <a:lnTo>
                  <a:pt x="166" y="720"/>
                </a:lnTo>
                <a:lnTo>
                  <a:pt x="175" y="720"/>
                </a:lnTo>
                <a:lnTo>
                  <a:pt x="175" y="720"/>
                </a:lnTo>
                <a:lnTo>
                  <a:pt x="182" y="720"/>
                </a:lnTo>
                <a:lnTo>
                  <a:pt x="182" y="720"/>
                </a:lnTo>
                <a:lnTo>
                  <a:pt x="191" y="720"/>
                </a:lnTo>
                <a:lnTo>
                  <a:pt x="191" y="720"/>
                </a:lnTo>
                <a:lnTo>
                  <a:pt x="200" y="720"/>
                </a:lnTo>
                <a:lnTo>
                  <a:pt x="200" y="720"/>
                </a:lnTo>
                <a:lnTo>
                  <a:pt x="207" y="720"/>
                </a:lnTo>
                <a:lnTo>
                  <a:pt x="207" y="720"/>
                </a:lnTo>
                <a:lnTo>
                  <a:pt x="216" y="720"/>
                </a:lnTo>
                <a:lnTo>
                  <a:pt x="216" y="720"/>
                </a:lnTo>
                <a:lnTo>
                  <a:pt x="225" y="720"/>
                </a:lnTo>
                <a:lnTo>
                  <a:pt x="225" y="720"/>
                </a:lnTo>
                <a:lnTo>
                  <a:pt x="232" y="720"/>
                </a:lnTo>
                <a:lnTo>
                  <a:pt x="232" y="720"/>
                </a:lnTo>
                <a:lnTo>
                  <a:pt x="241" y="720"/>
                </a:lnTo>
                <a:lnTo>
                  <a:pt x="241" y="720"/>
                </a:lnTo>
                <a:lnTo>
                  <a:pt x="250" y="720"/>
                </a:lnTo>
                <a:lnTo>
                  <a:pt x="250" y="720"/>
                </a:lnTo>
                <a:lnTo>
                  <a:pt x="258" y="720"/>
                </a:lnTo>
                <a:lnTo>
                  <a:pt x="258" y="720"/>
                </a:lnTo>
                <a:lnTo>
                  <a:pt x="266" y="720"/>
                </a:lnTo>
                <a:lnTo>
                  <a:pt x="266" y="720"/>
                </a:lnTo>
                <a:lnTo>
                  <a:pt x="275" y="720"/>
                </a:lnTo>
                <a:lnTo>
                  <a:pt x="275" y="720"/>
                </a:lnTo>
                <a:lnTo>
                  <a:pt x="282" y="720"/>
                </a:lnTo>
                <a:lnTo>
                  <a:pt x="282" y="720"/>
                </a:lnTo>
                <a:lnTo>
                  <a:pt x="291" y="720"/>
                </a:lnTo>
                <a:lnTo>
                  <a:pt x="291" y="720"/>
                </a:lnTo>
                <a:lnTo>
                  <a:pt x="300" y="720"/>
                </a:lnTo>
                <a:lnTo>
                  <a:pt x="300" y="720"/>
                </a:lnTo>
                <a:lnTo>
                  <a:pt x="308" y="720"/>
                </a:lnTo>
                <a:lnTo>
                  <a:pt x="308" y="720"/>
                </a:lnTo>
                <a:lnTo>
                  <a:pt x="316" y="720"/>
                </a:lnTo>
                <a:lnTo>
                  <a:pt x="316" y="720"/>
                </a:lnTo>
                <a:lnTo>
                  <a:pt x="324" y="720"/>
                </a:lnTo>
                <a:lnTo>
                  <a:pt x="324" y="720"/>
                </a:lnTo>
                <a:lnTo>
                  <a:pt x="332" y="720"/>
                </a:lnTo>
                <a:lnTo>
                  <a:pt x="332" y="720"/>
                </a:lnTo>
                <a:lnTo>
                  <a:pt x="341" y="720"/>
                </a:lnTo>
                <a:lnTo>
                  <a:pt x="341" y="720"/>
                </a:lnTo>
                <a:lnTo>
                  <a:pt x="349" y="720"/>
                </a:lnTo>
                <a:lnTo>
                  <a:pt x="349" y="720"/>
                </a:lnTo>
                <a:lnTo>
                  <a:pt x="357" y="720"/>
                </a:lnTo>
                <a:lnTo>
                  <a:pt x="357" y="720"/>
                </a:lnTo>
                <a:lnTo>
                  <a:pt x="366" y="720"/>
                </a:lnTo>
                <a:lnTo>
                  <a:pt x="366" y="720"/>
                </a:lnTo>
                <a:lnTo>
                  <a:pt x="374" y="720"/>
                </a:lnTo>
                <a:lnTo>
                  <a:pt x="374" y="720"/>
                </a:lnTo>
                <a:lnTo>
                  <a:pt x="382" y="720"/>
                </a:lnTo>
                <a:lnTo>
                  <a:pt x="382" y="720"/>
                </a:lnTo>
                <a:lnTo>
                  <a:pt x="391" y="720"/>
                </a:lnTo>
                <a:lnTo>
                  <a:pt x="391" y="720"/>
                </a:lnTo>
                <a:lnTo>
                  <a:pt x="399" y="720"/>
                </a:lnTo>
                <a:lnTo>
                  <a:pt x="399" y="720"/>
                </a:lnTo>
                <a:lnTo>
                  <a:pt x="407" y="720"/>
                </a:lnTo>
                <a:lnTo>
                  <a:pt x="407" y="720"/>
                </a:lnTo>
                <a:lnTo>
                  <a:pt x="416" y="720"/>
                </a:lnTo>
                <a:lnTo>
                  <a:pt x="416" y="720"/>
                </a:lnTo>
                <a:lnTo>
                  <a:pt x="424" y="720"/>
                </a:lnTo>
                <a:lnTo>
                  <a:pt x="424" y="720"/>
                </a:lnTo>
                <a:lnTo>
                  <a:pt x="432" y="719"/>
                </a:lnTo>
                <a:lnTo>
                  <a:pt x="432" y="719"/>
                </a:lnTo>
                <a:lnTo>
                  <a:pt x="441" y="719"/>
                </a:lnTo>
                <a:lnTo>
                  <a:pt x="441" y="719"/>
                </a:lnTo>
                <a:lnTo>
                  <a:pt x="449" y="719"/>
                </a:lnTo>
                <a:lnTo>
                  <a:pt x="449" y="719"/>
                </a:lnTo>
                <a:lnTo>
                  <a:pt x="457" y="719"/>
                </a:lnTo>
                <a:lnTo>
                  <a:pt x="457" y="719"/>
                </a:lnTo>
                <a:lnTo>
                  <a:pt x="465" y="719"/>
                </a:lnTo>
                <a:lnTo>
                  <a:pt x="465" y="719"/>
                </a:lnTo>
                <a:lnTo>
                  <a:pt x="474" y="719"/>
                </a:lnTo>
                <a:lnTo>
                  <a:pt x="474" y="719"/>
                </a:lnTo>
                <a:lnTo>
                  <a:pt x="483" y="719"/>
                </a:lnTo>
                <a:lnTo>
                  <a:pt x="483" y="719"/>
                </a:lnTo>
                <a:lnTo>
                  <a:pt x="490" y="719"/>
                </a:lnTo>
                <a:lnTo>
                  <a:pt x="490" y="719"/>
                </a:lnTo>
                <a:lnTo>
                  <a:pt x="499" y="717"/>
                </a:lnTo>
                <a:lnTo>
                  <a:pt x="499" y="717"/>
                </a:lnTo>
                <a:lnTo>
                  <a:pt x="507" y="717"/>
                </a:lnTo>
                <a:lnTo>
                  <a:pt x="507" y="717"/>
                </a:lnTo>
                <a:lnTo>
                  <a:pt x="515" y="717"/>
                </a:lnTo>
                <a:lnTo>
                  <a:pt x="515" y="717"/>
                </a:lnTo>
                <a:lnTo>
                  <a:pt x="524" y="717"/>
                </a:lnTo>
                <a:lnTo>
                  <a:pt x="524" y="717"/>
                </a:lnTo>
                <a:lnTo>
                  <a:pt x="533" y="716"/>
                </a:lnTo>
                <a:lnTo>
                  <a:pt x="533" y="716"/>
                </a:lnTo>
                <a:lnTo>
                  <a:pt x="540" y="715"/>
                </a:lnTo>
                <a:lnTo>
                  <a:pt x="540" y="715"/>
                </a:lnTo>
                <a:lnTo>
                  <a:pt x="549" y="714"/>
                </a:lnTo>
                <a:lnTo>
                  <a:pt x="549" y="714"/>
                </a:lnTo>
                <a:lnTo>
                  <a:pt x="557" y="713"/>
                </a:lnTo>
                <a:lnTo>
                  <a:pt x="557" y="713"/>
                </a:lnTo>
                <a:lnTo>
                  <a:pt x="565" y="712"/>
                </a:lnTo>
                <a:lnTo>
                  <a:pt x="565" y="712"/>
                </a:lnTo>
                <a:lnTo>
                  <a:pt x="574" y="710"/>
                </a:lnTo>
                <a:lnTo>
                  <a:pt x="574" y="710"/>
                </a:lnTo>
                <a:lnTo>
                  <a:pt x="581" y="708"/>
                </a:lnTo>
                <a:lnTo>
                  <a:pt x="581" y="708"/>
                </a:lnTo>
                <a:lnTo>
                  <a:pt x="590" y="706"/>
                </a:lnTo>
                <a:lnTo>
                  <a:pt x="590" y="706"/>
                </a:lnTo>
                <a:lnTo>
                  <a:pt x="599" y="704"/>
                </a:lnTo>
                <a:lnTo>
                  <a:pt x="599" y="704"/>
                </a:lnTo>
                <a:lnTo>
                  <a:pt x="606" y="701"/>
                </a:lnTo>
                <a:lnTo>
                  <a:pt x="606" y="701"/>
                </a:lnTo>
                <a:lnTo>
                  <a:pt x="615" y="698"/>
                </a:lnTo>
                <a:lnTo>
                  <a:pt x="615" y="698"/>
                </a:lnTo>
                <a:lnTo>
                  <a:pt x="624" y="695"/>
                </a:lnTo>
                <a:lnTo>
                  <a:pt x="624" y="695"/>
                </a:lnTo>
                <a:lnTo>
                  <a:pt x="631" y="691"/>
                </a:lnTo>
                <a:lnTo>
                  <a:pt x="631" y="691"/>
                </a:lnTo>
                <a:lnTo>
                  <a:pt x="640" y="686"/>
                </a:lnTo>
                <a:lnTo>
                  <a:pt x="640" y="686"/>
                </a:lnTo>
                <a:lnTo>
                  <a:pt x="649" y="681"/>
                </a:lnTo>
                <a:lnTo>
                  <a:pt x="649" y="681"/>
                </a:lnTo>
                <a:lnTo>
                  <a:pt x="656" y="674"/>
                </a:lnTo>
                <a:lnTo>
                  <a:pt x="656" y="674"/>
                </a:lnTo>
                <a:lnTo>
                  <a:pt x="665" y="668"/>
                </a:lnTo>
                <a:lnTo>
                  <a:pt x="665" y="668"/>
                </a:lnTo>
                <a:lnTo>
                  <a:pt x="674" y="660"/>
                </a:lnTo>
                <a:lnTo>
                  <a:pt x="674" y="660"/>
                </a:lnTo>
                <a:lnTo>
                  <a:pt x="681" y="651"/>
                </a:lnTo>
                <a:lnTo>
                  <a:pt x="681" y="651"/>
                </a:lnTo>
                <a:lnTo>
                  <a:pt x="690" y="642"/>
                </a:lnTo>
                <a:lnTo>
                  <a:pt x="690" y="642"/>
                </a:lnTo>
                <a:lnTo>
                  <a:pt x="699" y="630"/>
                </a:lnTo>
                <a:lnTo>
                  <a:pt x="699" y="630"/>
                </a:lnTo>
                <a:lnTo>
                  <a:pt x="706" y="618"/>
                </a:lnTo>
                <a:lnTo>
                  <a:pt x="706" y="618"/>
                </a:lnTo>
                <a:lnTo>
                  <a:pt x="715" y="603"/>
                </a:lnTo>
                <a:lnTo>
                  <a:pt x="715" y="603"/>
                </a:lnTo>
                <a:lnTo>
                  <a:pt x="723" y="588"/>
                </a:lnTo>
                <a:lnTo>
                  <a:pt x="723" y="588"/>
                </a:lnTo>
                <a:lnTo>
                  <a:pt x="732" y="571"/>
                </a:lnTo>
                <a:lnTo>
                  <a:pt x="732" y="571"/>
                </a:lnTo>
                <a:lnTo>
                  <a:pt x="740" y="552"/>
                </a:lnTo>
                <a:lnTo>
                  <a:pt x="740" y="552"/>
                </a:lnTo>
                <a:lnTo>
                  <a:pt x="748" y="533"/>
                </a:lnTo>
                <a:lnTo>
                  <a:pt x="748" y="533"/>
                </a:lnTo>
                <a:lnTo>
                  <a:pt x="756" y="511"/>
                </a:lnTo>
                <a:lnTo>
                  <a:pt x="756" y="511"/>
                </a:lnTo>
                <a:lnTo>
                  <a:pt x="765" y="488"/>
                </a:lnTo>
                <a:lnTo>
                  <a:pt x="765" y="488"/>
                </a:lnTo>
                <a:lnTo>
                  <a:pt x="773" y="464"/>
                </a:lnTo>
                <a:lnTo>
                  <a:pt x="773" y="464"/>
                </a:lnTo>
                <a:lnTo>
                  <a:pt x="782" y="439"/>
                </a:lnTo>
                <a:lnTo>
                  <a:pt x="782" y="439"/>
                </a:lnTo>
                <a:lnTo>
                  <a:pt x="790" y="413"/>
                </a:lnTo>
                <a:lnTo>
                  <a:pt x="790" y="413"/>
                </a:lnTo>
                <a:lnTo>
                  <a:pt x="798" y="386"/>
                </a:lnTo>
                <a:lnTo>
                  <a:pt x="798" y="386"/>
                </a:lnTo>
                <a:lnTo>
                  <a:pt x="806" y="359"/>
                </a:lnTo>
                <a:lnTo>
                  <a:pt x="806" y="359"/>
                </a:lnTo>
                <a:lnTo>
                  <a:pt x="815" y="332"/>
                </a:lnTo>
                <a:lnTo>
                  <a:pt x="815" y="332"/>
                </a:lnTo>
                <a:lnTo>
                  <a:pt x="823" y="306"/>
                </a:lnTo>
                <a:lnTo>
                  <a:pt x="823" y="306"/>
                </a:lnTo>
                <a:lnTo>
                  <a:pt x="831" y="280"/>
                </a:lnTo>
                <a:lnTo>
                  <a:pt x="831" y="280"/>
                </a:lnTo>
                <a:lnTo>
                  <a:pt x="840" y="255"/>
                </a:lnTo>
                <a:lnTo>
                  <a:pt x="840" y="255"/>
                </a:lnTo>
                <a:lnTo>
                  <a:pt x="848" y="231"/>
                </a:lnTo>
                <a:lnTo>
                  <a:pt x="848" y="231"/>
                </a:lnTo>
                <a:lnTo>
                  <a:pt x="856" y="208"/>
                </a:lnTo>
                <a:lnTo>
                  <a:pt x="856" y="208"/>
                </a:lnTo>
                <a:lnTo>
                  <a:pt x="864" y="187"/>
                </a:lnTo>
                <a:lnTo>
                  <a:pt x="864" y="187"/>
                </a:lnTo>
                <a:lnTo>
                  <a:pt x="873" y="167"/>
                </a:lnTo>
                <a:lnTo>
                  <a:pt x="873" y="167"/>
                </a:lnTo>
                <a:lnTo>
                  <a:pt x="881" y="149"/>
                </a:lnTo>
                <a:lnTo>
                  <a:pt x="881" y="149"/>
                </a:lnTo>
                <a:lnTo>
                  <a:pt x="889" y="131"/>
                </a:lnTo>
                <a:lnTo>
                  <a:pt x="889" y="131"/>
                </a:lnTo>
                <a:lnTo>
                  <a:pt x="898" y="116"/>
                </a:lnTo>
                <a:lnTo>
                  <a:pt x="898" y="116"/>
                </a:lnTo>
                <a:lnTo>
                  <a:pt x="907" y="102"/>
                </a:lnTo>
                <a:lnTo>
                  <a:pt x="907" y="102"/>
                </a:lnTo>
                <a:lnTo>
                  <a:pt x="914" y="90"/>
                </a:lnTo>
                <a:lnTo>
                  <a:pt x="914" y="90"/>
                </a:lnTo>
                <a:lnTo>
                  <a:pt x="923" y="78"/>
                </a:lnTo>
                <a:lnTo>
                  <a:pt x="923" y="78"/>
                </a:lnTo>
                <a:lnTo>
                  <a:pt x="931" y="69"/>
                </a:lnTo>
                <a:lnTo>
                  <a:pt x="931" y="69"/>
                </a:lnTo>
                <a:lnTo>
                  <a:pt x="939" y="60"/>
                </a:lnTo>
                <a:lnTo>
                  <a:pt x="939" y="60"/>
                </a:lnTo>
                <a:lnTo>
                  <a:pt x="948" y="52"/>
                </a:lnTo>
                <a:lnTo>
                  <a:pt x="948" y="52"/>
                </a:lnTo>
                <a:lnTo>
                  <a:pt x="957" y="46"/>
                </a:lnTo>
                <a:lnTo>
                  <a:pt x="957" y="46"/>
                </a:lnTo>
                <a:lnTo>
                  <a:pt x="964" y="40"/>
                </a:lnTo>
                <a:lnTo>
                  <a:pt x="964" y="40"/>
                </a:lnTo>
                <a:lnTo>
                  <a:pt x="973" y="34"/>
                </a:lnTo>
                <a:lnTo>
                  <a:pt x="973" y="34"/>
                </a:lnTo>
                <a:lnTo>
                  <a:pt x="981" y="29"/>
                </a:lnTo>
                <a:lnTo>
                  <a:pt x="981" y="29"/>
                </a:lnTo>
                <a:lnTo>
                  <a:pt x="989" y="25"/>
                </a:lnTo>
                <a:lnTo>
                  <a:pt x="989" y="25"/>
                </a:lnTo>
                <a:lnTo>
                  <a:pt x="998" y="22"/>
                </a:lnTo>
                <a:lnTo>
                  <a:pt x="998" y="22"/>
                </a:lnTo>
                <a:lnTo>
                  <a:pt x="1005" y="20"/>
                </a:lnTo>
                <a:lnTo>
                  <a:pt x="1005" y="20"/>
                </a:lnTo>
                <a:lnTo>
                  <a:pt x="1014" y="17"/>
                </a:lnTo>
                <a:lnTo>
                  <a:pt x="1014" y="17"/>
                </a:lnTo>
                <a:lnTo>
                  <a:pt x="1023" y="14"/>
                </a:lnTo>
                <a:lnTo>
                  <a:pt x="1023" y="14"/>
                </a:lnTo>
                <a:lnTo>
                  <a:pt x="1031" y="12"/>
                </a:lnTo>
                <a:lnTo>
                  <a:pt x="1031" y="12"/>
                </a:lnTo>
                <a:lnTo>
                  <a:pt x="1039" y="11"/>
                </a:lnTo>
                <a:lnTo>
                  <a:pt x="1039" y="11"/>
                </a:lnTo>
                <a:lnTo>
                  <a:pt x="1048" y="9"/>
                </a:lnTo>
                <a:lnTo>
                  <a:pt x="1048" y="9"/>
                </a:lnTo>
                <a:lnTo>
                  <a:pt x="1055" y="8"/>
                </a:lnTo>
                <a:lnTo>
                  <a:pt x="1055" y="8"/>
                </a:lnTo>
                <a:lnTo>
                  <a:pt x="1064" y="7"/>
                </a:lnTo>
                <a:lnTo>
                  <a:pt x="1064" y="7"/>
                </a:lnTo>
                <a:lnTo>
                  <a:pt x="1073" y="6"/>
                </a:lnTo>
                <a:lnTo>
                  <a:pt x="1073" y="6"/>
                </a:lnTo>
                <a:lnTo>
                  <a:pt x="1080" y="5"/>
                </a:lnTo>
                <a:lnTo>
                  <a:pt x="1080" y="5"/>
                </a:lnTo>
                <a:lnTo>
                  <a:pt x="1089" y="4"/>
                </a:lnTo>
                <a:lnTo>
                  <a:pt x="1089" y="4"/>
                </a:lnTo>
                <a:lnTo>
                  <a:pt x="1098" y="3"/>
                </a:lnTo>
                <a:lnTo>
                  <a:pt x="1098" y="3"/>
                </a:lnTo>
                <a:lnTo>
                  <a:pt x="1105" y="3"/>
                </a:lnTo>
                <a:lnTo>
                  <a:pt x="1105" y="3"/>
                </a:lnTo>
                <a:lnTo>
                  <a:pt x="1114" y="2"/>
                </a:lnTo>
                <a:lnTo>
                  <a:pt x="1114" y="2"/>
                </a:lnTo>
                <a:lnTo>
                  <a:pt x="1122" y="2"/>
                </a:lnTo>
                <a:lnTo>
                  <a:pt x="1122" y="2"/>
                </a:lnTo>
                <a:lnTo>
                  <a:pt x="1130" y="2"/>
                </a:lnTo>
                <a:lnTo>
                  <a:pt x="1130" y="2"/>
                </a:lnTo>
                <a:lnTo>
                  <a:pt x="1139" y="1"/>
                </a:lnTo>
                <a:lnTo>
                  <a:pt x="1139" y="1"/>
                </a:lnTo>
                <a:lnTo>
                  <a:pt x="1147" y="1"/>
                </a:lnTo>
                <a:lnTo>
                  <a:pt x="1147" y="1"/>
                </a:lnTo>
                <a:lnTo>
                  <a:pt x="1156" y="1"/>
                </a:lnTo>
                <a:lnTo>
                  <a:pt x="1156" y="1"/>
                </a:lnTo>
                <a:lnTo>
                  <a:pt x="1164" y="1"/>
                </a:lnTo>
                <a:lnTo>
                  <a:pt x="1164" y="1"/>
                </a:lnTo>
                <a:lnTo>
                  <a:pt x="1172" y="0"/>
                </a:lnTo>
                <a:lnTo>
                  <a:pt x="1172" y="0"/>
                </a:lnTo>
                <a:lnTo>
                  <a:pt x="1180" y="0"/>
                </a:lnTo>
                <a:lnTo>
                  <a:pt x="1180" y="0"/>
                </a:lnTo>
                <a:lnTo>
                  <a:pt x="1189" y="0"/>
                </a:lnTo>
                <a:lnTo>
                  <a:pt x="1189" y="0"/>
                </a:lnTo>
                <a:lnTo>
                  <a:pt x="1197" y="0"/>
                </a:lnTo>
                <a:lnTo>
                  <a:pt x="1197" y="0"/>
                </a:lnTo>
                <a:lnTo>
                  <a:pt x="1206" y="0"/>
                </a:lnTo>
                <a:lnTo>
                  <a:pt x="1206" y="0"/>
                </a:lnTo>
                <a:lnTo>
                  <a:pt x="1214" y="0"/>
                </a:lnTo>
                <a:lnTo>
                  <a:pt x="1214" y="0"/>
                </a:lnTo>
                <a:lnTo>
                  <a:pt x="1222" y="0"/>
                </a:lnTo>
                <a:lnTo>
                  <a:pt x="1222" y="0"/>
                </a:lnTo>
                <a:lnTo>
                  <a:pt x="1230" y="0"/>
                </a:lnTo>
                <a:lnTo>
                  <a:pt x="1230" y="0"/>
                </a:lnTo>
                <a:lnTo>
                  <a:pt x="1239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Rectangle 74"/>
          <p:cNvSpPr>
            <a:spLocks noChangeArrowheads="1"/>
          </p:cNvSpPr>
          <p:nvPr/>
        </p:nvSpPr>
        <p:spPr bwMode="auto">
          <a:xfrm>
            <a:off x="4023881" y="3587128"/>
            <a:ext cx="151002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SR-3029 1000cells 3D-glo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Line 75"/>
          <p:cNvSpPr>
            <a:spLocks noChangeShapeType="1"/>
          </p:cNvSpPr>
          <p:nvPr/>
        </p:nvSpPr>
        <p:spPr bwMode="auto">
          <a:xfrm>
            <a:off x="3715906" y="3664915"/>
            <a:ext cx="195263" cy="0"/>
          </a:xfrm>
          <a:prstGeom prst="line">
            <a:avLst/>
          </a:prstGeom>
          <a:noFill/>
          <a:ln w="19050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Freeform 76"/>
          <p:cNvSpPr>
            <a:spLocks/>
          </p:cNvSpPr>
          <p:nvPr/>
        </p:nvSpPr>
        <p:spPr bwMode="auto">
          <a:xfrm>
            <a:off x="3776231" y="3628403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Freeform 77"/>
          <p:cNvSpPr>
            <a:spLocks/>
          </p:cNvSpPr>
          <p:nvPr/>
        </p:nvSpPr>
        <p:spPr bwMode="auto">
          <a:xfrm>
            <a:off x="3776231" y="3628403"/>
            <a:ext cx="73025" cy="74613"/>
          </a:xfrm>
          <a:custGeom>
            <a:avLst/>
            <a:gdLst>
              <a:gd name="T0" fmla="*/ 23 w 46"/>
              <a:gd name="T1" fmla="*/ 0 h 47"/>
              <a:gd name="T2" fmla="*/ 46 w 46"/>
              <a:gd name="T3" fmla="*/ 47 h 47"/>
              <a:gd name="T4" fmla="*/ 0 w 46"/>
              <a:gd name="T5" fmla="*/ 47 h 47"/>
              <a:gd name="T6" fmla="*/ 23 w 46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23" y="0"/>
                </a:moveTo>
                <a:lnTo>
                  <a:pt x="46" y="47"/>
                </a:lnTo>
                <a:lnTo>
                  <a:pt x="0" y="47"/>
                </a:lnTo>
                <a:lnTo>
                  <a:pt x="23" y="0"/>
                </a:lnTo>
                <a:close/>
              </a:path>
            </a:pathLst>
          </a:custGeom>
          <a:noFill/>
          <a:ln w="1588" cap="flat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Rectangle 87"/>
          <p:cNvSpPr>
            <a:spLocks noChangeArrowheads="1"/>
          </p:cNvSpPr>
          <p:nvPr/>
        </p:nvSpPr>
        <p:spPr bwMode="auto">
          <a:xfrm>
            <a:off x="4023881" y="3314078"/>
            <a:ext cx="151002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SR-3029 1000cells 2D-glo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Line 88"/>
          <p:cNvSpPr>
            <a:spLocks noChangeShapeType="1"/>
          </p:cNvSpPr>
          <p:nvPr/>
        </p:nvSpPr>
        <p:spPr bwMode="auto">
          <a:xfrm>
            <a:off x="3715906" y="3399803"/>
            <a:ext cx="195263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Oval 89"/>
          <p:cNvSpPr>
            <a:spLocks noChangeArrowheads="1"/>
          </p:cNvSpPr>
          <p:nvPr/>
        </p:nvSpPr>
        <p:spPr bwMode="auto">
          <a:xfrm>
            <a:off x="3776231" y="3363290"/>
            <a:ext cx="73025" cy="730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Oval 90"/>
          <p:cNvSpPr>
            <a:spLocks noChangeArrowheads="1"/>
          </p:cNvSpPr>
          <p:nvPr/>
        </p:nvSpPr>
        <p:spPr bwMode="auto">
          <a:xfrm>
            <a:off x="3776231" y="3363290"/>
            <a:ext cx="73025" cy="73025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Rectangle 443"/>
          <p:cNvSpPr>
            <a:spLocks noChangeArrowheads="1"/>
          </p:cNvSpPr>
          <p:nvPr/>
        </p:nvSpPr>
        <p:spPr bwMode="auto">
          <a:xfrm rot="16200000">
            <a:off x="823137" y="3046359"/>
            <a:ext cx="99706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% Cytotoxicity</a:t>
            </a:r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Rectangle 4050"/>
          <p:cNvSpPr>
            <a:spLocks noChangeArrowheads="1"/>
          </p:cNvSpPr>
          <p:nvPr/>
        </p:nvSpPr>
        <p:spPr bwMode="auto">
          <a:xfrm>
            <a:off x="2550429" y="1893508"/>
            <a:ext cx="14507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GBM6 cytotoxicity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Rectangle 6188"/>
          <p:cNvSpPr>
            <a:spLocks noChangeArrowheads="1"/>
          </p:cNvSpPr>
          <p:nvPr/>
        </p:nvSpPr>
        <p:spPr bwMode="auto">
          <a:xfrm>
            <a:off x="2498281" y="4363743"/>
            <a:ext cx="13144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Log[Compound], M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>
            <a:off x="94818" y="4857029"/>
            <a:ext cx="664845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alt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S2. </a:t>
            </a:r>
            <a:r>
              <a:rPr lang="en-US" altLang="en-US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CellTiter</a:t>
            </a:r>
            <a:r>
              <a:rPr lang="en-US" alt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</a:t>
            </a:r>
            <a:r>
              <a:rPr lang="en-US" alt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vs </a:t>
            </a:r>
            <a:r>
              <a:rPr lang="en-US" altLang="en-US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CellTiter</a:t>
            </a:r>
            <a:r>
              <a:rPr lang="en-US" alt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</a:t>
            </a:r>
            <a:r>
              <a:rPr lang="en-US" alt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3D lysis buffers. 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Concentration Response </a:t>
            </a:r>
            <a:r>
              <a:rPr lang="en-US" alt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Curves of SR-3029 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1000 GBM6 cells, 5 days cytotoxicity assay, lysed with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CellTiter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CellTiter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3D. </a:t>
            </a:r>
          </a:p>
        </p:txBody>
      </p:sp>
    </p:spTree>
    <p:extLst>
      <p:ext uri="{BB962C8B-B14F-4D97-AF65-F5344CB8AC3E}">
        <p14:creationId xmlns:p14="http://schemas.microsoft.com/office/powerpoint/2010/main" val="226477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421" y="185870"/>
            <a:ext cx="4583157" cy="876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859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26" y="261255"/>
            <a:ext cx="4597241" cy="876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01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80" y="188686"/>
            <a:ext cx="4597241" cy="876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20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80" y="188686"/>
            <a:ext cx="4597241" cy="876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3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2863</TotalTime>
  <Words>556</Words>
  <Application>Microsoft Office PowerPoint</Application>
  <PresentationFormat>Letter Paper (8.5x11 in)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Scripps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 Quereda</dc:creator>
  <cp:lastModifiedBy>Timothy Spicer</cp:lastModifiedBy>
  <cp:revision>36</cp:revision>
  <dcterms:created xsi:type="dcterms:W3CDTF">2018-01-09T19:35:37Z</dcterms:created>
  <dcterms:modified xsi:type="dcterms:W3CDTF">2018-05-31T17:57:06Z</dcterms:modified>
</cp:coreProperties>
</file>