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4" r:id="rId2"/>
  </p:sldIdLst>
  <p:sldSz cx="6858000" cy="9144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" userDrawn="1">
          <p15:clr>
            <a:srgbClr val="A4A3A4"/>
          </p15:clr>
        </p15:guide>
        <p15:guide id="2" pos="34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heng, Zhi-Ming (Thomas) (NIH/NCI) [E]" initials="ZZ(([" lastIdx="25" clrIdx="0"/>
  <p:cmAuthor id="1" name="袁菲" initials="袁菲" lastIdx="13" clrIdx="1">
    <p:extLst/>
  </p:cmAuthor>
  <p:cmAuthor id="2" name="袁 菲" initials="袁" lastIdx="15" clrIdx="2">
    <p:extLst/>
  </p:cmAuthor>
  <p:cmAuthor id="3" name="xp26 x" initials="xx" lastIdx="6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7647" autoAdjust="0"/>
    <p:restoredTop sz="86486" autoAdjust="0"/>
  </p:normalViewPr>
  <p:slideViewPr>
    <p:cSldViewPr snapToGrid="0">
      <p:cViewPr varScale="1">
        <p:scale>
          <a:sx n="48" d="100"/>
          <a:sy n="48" d="100"/>
        </p:scale>
        <p:origin x="2682" y="60"/>
      </p:cViewPr>
      <p:guideLst>
        <p:guide orient="horz" pos="1020"/>
        <p:guide pos="3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673C9-9B0D-43B3-B951-1801E97726B6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A8904-E1A2-4127-A262-D0608E6F23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52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A8904-E1A2-4127-A262-D0608E6F23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37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0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67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85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65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9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09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3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13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1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046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B5F53-4BAD-4FA2-A9DB-5E6E84B6EA48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F5864-299C-48BF-9CAD-A05762FD5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66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.wmf"/><Relationship Id="rId4" Type="http://schemas.openxmlformats.org/officeDocument/2006/relationships/image" Target="../media/image5.emf"/><Relationship Id="rId9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79"/>
          <p:cNvSpPr txBox="1"/>
          <p:nvPr/>
        </p:nvSpPr>
        <p:spPr>
          <a:xfrm>
            <a:off x="431036" y="2418635"/>
            <a:ext cx="60403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000" b="1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Supplemental Figure S6. Deletion of the “arm” region leads to protein instability. </a:t>
            </a:r>
            <a:r>
              <a: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(A and B) Deletion of the “arm” region from ORF57-CTD affects the stability of ORF57 protein. HEK293 cells were transfected with FLAG-tagged full-length ORF57 (full) or </a:t>
            </a:r>
            <a:r>
              <a:rPr lang="el-GR" altLang="zh-CN" sz="1000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Δ219 </a:t>
            </a:r>
            <a:r>
              <a: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mutant (</a:t>
            </a:r>
            <a:r>
              <a:rPr lang="el-GR" altLang="zh-CN" sz="1000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Δ219</a:t>
            </a:r>
            <a:r>
              <a: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). At 18 h post transfection, the cells were treated with a proteasome inhibitor MG132 or DMSO (vehicle), for additional 6 h and </a:t>
            </a:r>
            <a:r>
              <a:rPr lang="en-US" altLang="zh-CN" sz="1000" dirty="0">
                <a:latin typeface="Arial" panose="020B0604020202020204" pitchFamily="34" charset="0"/>
                <a:cs typeface="宋体" panose="02010600030101010101" pitchFamily="2" charset="-122"/>
              </a:rPr>
              <a:t>ORF57 expression was analyzed by </a:t>
            </a:r>
            <a:r>
              <a: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Western blotting using an anti-FLAG antibody (A). Total RNA isolated from the cell lysates in parallel was digested by DNase I and examined by RT-PCR for the overall level of transcribed ORF57 RNA from individual expression vectors (B). </a:t>
            </a:r>
            <a:r>
              <a:rPr lang="en-US" altLang="zh-CN" sz="1000" dirty="0">
                <a:latin typeface="Arial" panose="020B0604020202020204" pitchFamily="34" charset="0"/>
                <a:cs typeface="宋体" panose="02010600030101010101" pitchFamily="2" charset="-122"/>
              </a:rPr>
              <a:t>The RNA samples minus RT (lanes 1, 3 and 5) were controls for possible residual DNA contamination. The water (lane 7) and vector DNA (lane 8) were used as controls </a:t>
            </a:r>
            <a:r>
              <a: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(B). (C) Expression of GFP-tagged ORF57 and truncation mutants in HEK293. Cells transfected with indicated expression vectors were harvested at 24 h post transfection and the cell lysates were analyzed for ORF57 </a:t>
            </a:r>
            <a:r>
              <a:rPr lang="en-US" altLang="zh-CN" sz="1000" dirty="0">
                <a:latin typeface="Arial" panose="020B0604020202020204" pitchFamily="34" charset="0"/>
                <a:cs typeface="宋体" panose="02010600030101010101" pitchFamily="2" charset="-122"/>
              </a:rPr>
              <a:t>protein</a:t>
            </a:r>
            <a:r>
              <a:rPr lang="en-US" altLang="zh-CN" sz="1000" dirty="0">
                <a:solidFill>
                  <a:srgbClr val="000000"/>
                </a:solidFill>
                <a:latin typeface="Arial" panose="020B0604020202020204" pitchFamily="34" charset="0"/>
                <a:cs typeface="宋体" panose="02010600030101010101" pitchFamily="2" charset="-122"/>
              </a:rPr>
              <a:t> expression by Western blotting using anti-GFP antibody. </a:t>
            </a:r>
            <a:endParaRPr lang="zh-CN" alt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1" name="TextBox 121"/>
          <p:cNvSpPr txBox="1"/>
          <p:nvPr/>
        </p:nvSpPr>
        <p:spPr>
          <a:xfrm>
            <a:off x="2435004" y="95911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2" name="TextBox 122"/>
          <p:cNvSpPr txBox="1"/>
          <p:nvPr/>
        </p:nvSpPr>
        <p:spPr>
          <a:xfrm>
            <a:off x="4623896" y="96647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4" name="TextBox 189"/>
          <p:cNvSpPr txBox="1"/>
          <p:nvPr/>
        </p:nvSpPr>
        <p:spPr>
          <a:xfrm>
            <a:off x="696316" y="97963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D3829965-DF8F-49FB-BF37-7BD06C9B837A}"/>
              </a:ext>
            </a:extLst>
          </p:cNvPr>
          <p:cNvGrpSpPr/>
          <p:nvPr/>
        </p:nvGrpSpPr>
        <p:grpSpPr>
          <a:xfrm>
            <a:off x="4923375" y="991488"/>
            <a:ext cx="1063881" cy="1226041"/>
            <a:chOff x="637820" y="707675"/>
            <a:chExt cx="1152538" cy="1328211"/>
          </a:xfrm>
        </p:grpSpPr>
        <p:sp>
          <p:nvSpPr>
            <p:cNvPr id="3" name="文本框 2"/>
            <p:cNvSpPr txBox="1"/>
            <p:nvPr/>
          </p:nvSpPr>
          <p:spPr>
            <a:xfrm>
              <a:off x="904581" y="1843472"/>
              <a:ext cx="885777" cy="192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1           2           3</a:t>
              </a:r>
              <a:endParaRPr lang="zh-CN" altLang="en-US" sz="554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8" name="Picture 24"/>
            <p:cNvPicPr>
              <a:picLocks noChangeAspect="1"/>
            </p:cNvPicPr>
            <p:nvPr/>
          </p:nvPicPr>
          <p:blipFill rotWithShape="1">
            <a:blip r:embed="rId4">
              <a:lum bright="-18000" contrast="21000"/>
            </a:blip>
            <a:srcRect l="26208" t="2807" b="60381"/>
            <a:stretch/>
          </p:blipFill>
          <p:spPr>
            <a:xfrm>
              <a:off x="898044" y="1095446"/>
              <a:ext cx="802718" cy="761064"/>
            </a:xfrm>
            <a:prstGeom prst="rect">
              <a:avLst/>
            </a:prstGeom>
          </p:spPr>
        </p:pic>
        <p:sp>
          <p:nvSpPr>
            <p:cNvPr id="59" name="TextBox 46"/>
            <p:cNvSpPr txBox="1"/>
            <p:nvPr/>
          </p:nvSpPr>
          <p:spPr>
            <a:xfrm rot="16200000">
              <a:off x="850334" y="911077"/>
              <a:ext cx="314669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full</a:t>
              </a:r>
            </a:p>
          </p:txBody>
        </p:sp>
        <p:sp>
          <p:nvSpPr>
            <p:cNvPr id="60" name="TextBox 54"/>
            <p:cNvSpPr txBox="1"/>
            <p:nvPr/>
          </p:nvSpPr>
          <p:spPr>
            <a:xfrm>
              <a:off x="637820" y="938208"/>
              <a:ext cx="342455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554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55"/>
            <p:cNvSpPr txBox="1"/>
            <p:nvPr/>
          </p:nvSpPr>
          <p:spPr>
            <a:xfrm>
              <a:off x="641546" y="1069682"/>
              <a:ext cx="356347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100-</a:t>
              </a:r>
            </a:p>
          </p:txBody>
        </p:sp>
        <p:sp>
          <p:nvSpPr>
            <p:cNvPr id="62" name="TextBox 56"/>
            <p:cNvSpPr txBox="1"/>
            <p:nvPr/>
          </p:nvSpPr>
          <p:spPr>
            <a:xfrm>
              <a:off x="668278" y="1267569"/>
              <a:ext cx="312934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75-</a:t>
              </a:r>
            </a:p>
          </p:txBody>
        </p:sp>
        <p:sp>
          <p:nvSpPr>
            <p:cNvPr id="63" name="TextBox 57"/>
            <p:cNvSpPr txBox="1"/>
            <p:nvPr/>
          </p:nvSpPr>
          <p:spPr>
            <a:xfrm>
              <a:off x="678541" y="1679777"/>
              <a:ext cx="312934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50-</a:t>
              </a:r>
            </a:p>
          </p:txBody>
        </p:sp>
        <p:sp>
          <p:nvSpPr>
            <p:cNvPr id="72" name="TextBox 122"/>
            <p:cNvSpPr txBox="1"/>
            <p:nvPr/>
          </p:nvSpPr>
          <p:spPr>
            <a:xfrm rot="16200000">
              <a:off x="1102694" y="875010"/>
              <a:ext cx="385870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166</a:t>
              </a:r>
            </a:p>
          </p:txBody>
        </p:sp>
        <p:sp>
          <p:nvSpPr>
            <p:cNvPr id="73" name="TextBox 123"/>
            <p:cNvSpPr txBox="1"/>
            <p:nvPr/>
          </p:nvSpPr>
          <p:spPr>
            <a:xfrm rot="16200000">
              <a:off x="1380126" y="875010"/>
              <a:ext cx="385870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219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B9D5F6EE-C458-4280-93C3-38E7B61F64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5336" y="858043"/>
              <a:ext cx="8046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17">
              <a:extLst>
                <a:ext uri="{FF2B5EF4-FFF2-40B4-BE49-F238E27FC236}">
                  <a16:creationId xmlns="" xmlns:a16="http://schemas.microsoft.com/office/drawing/2014/main" id="{5644C3F5-6DA0-4A61-BA76-FF88F76A3208}"/>
                </a:ext>
              </a:extLst>
            </p:cNvPr>
            <p:cNvSpPr txBox="1"/>
            <p:nvPr/>
          </p:nvSpPr>
          <p:spPr>
            <a:xfrm>
              <a:off x="1020168" y="707675"/>
              <a:ext cx="632465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ORF57-GFP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40A25436-1751-4367-86EB-3F4BFBA5636C}"/>
              </a:ext>
            </a:extLst>
          </p:cNvPr>
          <p:cNvGrpSpPr/>
          <p:nvPr/>
        </p:nvGrpSpPr>
        <p:grpSpPr>
          <a:xfrm>
            <a:off x="2522956" y="1172116"/>
            <a:ext cx="2035475" cy="810982"/>
            <a:chOff x="4094990" y="724112"/>
            <a:chExt cx="2205098" cy="878564"/>
          </a:xfrm>
        </p:grpSpPr>
        <p:sp>
          <p:nvSpPr>
            <p:cNvPr id="125" name="TextBox 39"/>
            <p:cNvSpPr txBox="1"/>
            <p:nvPr/>
          </p:nvSpPr>
          <p:spPr>
            <a:xfrm>
              <a:off x="4260939" y="1000330"/>
              <a:ext cx="2002573" cy="192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RT     -         +           -         +        -         +         +        -         </a:t>
              </a:r>
            </a:p>
          </p:txBody>
        </p:sp>
        <p:sp>
          <p:nvSpPr>
            <p:cNvPr id="126" name="TextBox 40"/>
            <p:cNvSpPr txBox="1"/>
            <p:nvPr/>
          </p:nvSpPr>
          <p:spPr>
            <a:xfrm>
              <a:off x="5005948" y="891596"/>
              <a:ext cx="314669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full</a:t>
              </a:r>
            </a:p>
          </p:txBody>
        </p:sp>
        <p:cxnSp>
          <p:nvCxnSpPr>
            <p:cNvPr id="127" name="Straight Connector 43"/>
            <p:cNvCxnSpPr/>
            <p:nvPr/>
          </p:nvCxnSpPr>
          <p:spPr>
            <a:xfrm>
              <a:off x="4957703" y="1038747"/>
              <a:ext cx="3657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44"/>
            <p:cNvCxnSpPr/>
            <p:nvPr/>
          </p:nvCxnSpPr>
          <p:spPr>
            <a:xfrm>
              <a:off x="5391557" y="1038743"/>
              <a:ext cx="3657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46"/>
            <p:cNvCxnSpPr/>
            <p:nvPr/>
          </p:nvCxnSpPr>
          <p:spPr>
            <a:xfrm>
              <a:off x="4487826" y="1038401"/>
              <a:ext cx="3657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47"/>
            <p:cNvSpPr txBox="1"/>
            <p:nvPr/>
          </p:nvSpPr>
          <p:spPr>
            <a:xfrm>
              <a:off x="4470625" y="799263"/>
              <a:ext cx="448387" cy="284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empty </a:t>
              </a:r>
            </a:p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vector</a:t>
              </a:r>
            </a:p>
          </p:txBody>
        </p:sp>
        <p:sp>
          <p:nvSpPr>
            <p:cNvPr id="131" name="TextBox 48"/>
            <p:cNvSpPr txBox="1"/>
            <p:nvPr/>
          </p:nvSpPr>
          <p:spPr>
            <a:xfrm>
              <a:off x="4124607" y="1118097"/>
              <a:ext cx="474435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ORF57-</a:t>
              </a:r>
            </a:p>
          </p:txBody>
        </p:sp>
        <p:sp>
          <p:nvSpPr>
            <p:cNvPr id="132" name="TextBox 49"/>
            <p:cNvSpPr txBox="1"/>
            <p:nvPr/>
          </p:nvSpPr>
          <p:spPr>
            <a:xfrm rot="16200000">
              <a:off x="5920467" y="872637"/>
              <a:ext cx="366767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DNA</a:t>
              </a:r>
            </a:p>
          </p:txBody>
        </p:sp>
        <p:sp>
          <p:nvSpPr>
            <p:cNvPr id="133" name="TextBox 50"/>
            <p:cNvSpPr txBox="1"/>
            <p:nvPr/>
          </p:nvSpPr>
          <p:spPr>
            <a:xfrm rot="16200000">
              <a:off x="5714879" y="835601"/>
              <a:ext cx="415391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Water</a:t>
              </a:r>
            </a:p>
          </p:txBody>
        </p:sp>
        <p:sp>
          <p:nvSpPr>
            <p:cNvPr id="134" name="TextBox 54"/>
            <p:cNvSpPr txBox="1"/>
            <p:nvPr/>
          </p:nvSpPr>
          <p:spPr>
            <a:xfrm>
              <a:off x="5392553" y="891596"/>
              <a:ext cx="385870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219</a:t>
              </a:r>
            </a:p>
          </p:txBody>
        </p:sp>
        <p:graphicFrame>
          <p:nvGraphicFramePr>
            <p:cNvPr id="135" name="Object 2">
              <a:extLst>
                <a:ext uri="{FF2B5EF4-FFF2-40B4-BE49-F238E27FC236}">
                  <a16:creationId xmlns="" xmlns:a16="http://schemas.microsoft.com/office/drawing/2014/main" id="{61E8E33E-5126-4DC9-8002-182B855BC397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4491784" y="1150921"/>
            <a:ext cx="1737360" cy="1369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98" name="Image" r:id="rId5" imgW="2014560" imgH="121680" progId="Photoshop.Image.6">
                    <p:embed/>
                  </p:oleObj>
                </mc:Choice>
                <mc:Fallback>
                  <p:oleObj name="Image" r:id="rId5" imgW="2014560" imgH="121680" progId="Photoshop.Image.6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491784" y="1150921"/>
                          <a:ext cx="1737360" cy="13690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6" name="Object 5">
              <a:extLst>
                <a:ext uri="{FF2B5EF4-FFF2-40B4-BE49-F238E27FC236}">
                  <a16:creationId xmlns="" xmlns:a16="http://schemas.microsoft.com/office/drawing/2014/main" id="{B9A7B17B-C856-4B91-B7F3-75B56C696B53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4491784" y="1304628"/>
            <a:ext cx="1536192" cy="1247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499" name="Image" r:id="rId7" imgW="1798200" imgH="146160" progId="Photoshop.Image.6">
                    <p:embed/>
                  </p:oleObj>
                </mc:Choice>
                <mc:Fallback>
                  <p:oleObj name="Image" r:id="rId7" imgW="1798200" imgH="146160" progId="Photoshop.Image.6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491784" y="1304628"/>
                          <a:ext cx="1536192" cy="12473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7" name="TextBox 45">
              <a:extLst>
                <a:ext uri="{FF2B5EF4-FFF2-40B4-BE49-F238E27FC236}">
                  <a16:creationId xmlns="" xmlns:a16="http://schemas.microsoft.com/office/drawing/2014/main" id="{BA3667A0-84C5-4140-862A-A261E256C4DF}"/>
                </a:ext>
              </a:extLst>
            </p:cNvPr>
            <p:cNvSpPr txBox="1"/>
            <p:nvPr/>
          </p:nvSpPr>
          <p:spPr>
            <a:xfrm>
              <a:off x="4094990" y="1261829"/>
              <a:ext cx="503958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GAPDH-</a:t>
              </a:r>
            </a:p>
          </p:txBody>
        </p:sp>
        <p:sp>
          <p:nvSpPr>
            <p:cNvPr id="46" name="文本框 2"/>
            <p:cNvSpPr txBox="1"/>
            <p:nvPr/>
          </p:nvSpPr>
          <p:spPr>
            <a:xfrm>
              <a:off x="4496454" y="1410262"/>
              <a:ext cx="1803634" cy="192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1         2        3        4         5        6          7       8</a:t>
              </a:r>
              <a:endParaRPr lang="zh-CN" altLang="en-US" sz="554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="" xmlns:a16="http://schemas.microsoft.com/office/drawing/2014/main" id="{60DB4E48-08D7-4ABF-B6DF-D73A5E207D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52040" y="901444"/>
              <a:ext cx="8046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17">
              <a:extLst>
                <a:ext uri="{FF2B5EF4-FFF2-40B4-BE49-F238E27FC236}">
                  <a16:creationId xmlns="" xmlns:a16="http://schemas.microsoft.com/office/drawing/2014/main" id="{E77FCE9D-9123-4723-9954-5F18E443386B}"/>
                </a:ext>
              </a:extLst>
            </p:cNvPr>
            <p:cNvSpPr txBox="1"/>
            <p:nvPr/>
          </p:nvSpPr>
          <p:spPr>
            <a:xfrm>
              <a:off x="4971158" y="752056"/>
              <a:ext cx="682826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ORF57-FLAG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23886" y="1086009"/>
            <a:ext cx="1472923" cy="979938"/>
            <a:chOff x="2403895" y="713047"/>
            <a:chExt cx="1595667" cy="1061599"/>
          </a:xfrm>
        </p:grpSpPr>
        <p:sp>
          <p:nvSpPr>
            <p:cNvPr id="83" name="TextBox 16"/>
            <p:cNvSpPr txBox="1"/>
            <p:nvPr/>
          </p:nvSpPr>
          <p:spPr>
            <a:xfrm>
              <a:off x="2403895" y="1026488"/>
              <a:ext cx="1304524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MG132      -       +       -       +       </a:t>
              </a:r>
            </a:p>
          </p:txBody>
        </p:sp>
        <p:sp>
          <p:nvSpPr>
            <p:cNvPr id="84" name="TextBox 17"/>
            <p:cNvSpPr txBox="1"/>
            <p:nvPr/>
          </p:nvSpPr>
          <p:spPr>
            <a:xfrm>
              <a:off x="2818916" y="871909"/>
              <a:ext cx="314669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full</a:t>
              </a:r>
            </a:p>
          </p:txBody>
        </p:sp>
        <p:sp>
          <p:nvSpPr>
            <p:cNvPr id="85" name="TextBox 18"/>
            <p:cNvSpPr txBox="1"/>
            <p:nvPr/>
          </p:nvSpPr>
          <p:spPr>
            <a:xfrm>
              <a:off x="3136285" y="871909"/>
              <a:ext cx="385870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219</a:t>
              </a:r>
            </a:p>
          </p:txBody>
        </p:sp>
        <p:cxnSp>
          <p:nvCxnSpPr>
            <p:cNvPr id="86" name="Straight Connector 20"/>
            <p:cNvCxnSpPr/>
            <p:nvPr/>
          </p:nvCxnSpPr>
          <p:spPr>
            <a:xfrm>
              <a:off x="2796944" y="1041180"/>
              <a:ext cx="320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21"/>
            <p:cNvCxnSpPr/>
            <p:nvPr/>
          </p:nvCxnSpPr>
          <p:spPr>
            <a:xfrm>
              <a:off x="3160601" y="1041176"/>
              <a:ext cx="3200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25"/>
            <p:cNvSpPr txBox="1"/>
            <p:nvPr/>
          </p:nvSpPr>
          <p:spPr>
            <a:xfrm>
              <a:off x="2569116" y="1485155"/>
              <a:ext cx="312934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20-</a:t>
              </a:r>
            </a:p>
          </p:txBody>
        </p:sp>
        <p:sp>
          <p:nvSpPr>
            <p:cNvPr id="91" name="TextBox 28"/>
            <p:cNvSpPr txBox="1"/>
            <p:nvPr/>
          </p:nvSpPr>
          <p:spPr>
            <a:xfrm>
              <a:off x="2593558" y="1274755"/>
              <a:ext cx="312934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50-</a:t>
              </a:r>
            </a:p>
          </p:txBody>
        </p:sp>
        <p:sp>
          <p:nvSpPr>
            <p:cNvPr id="95" name="TextBox 29"/>
            <p:cNvSpPr txBox="1"/>
            <p:nvPr/>
          </p:nvSpPr>
          <p:spPr>
            <a:xfrm>
              <a:off x="2571725" y="1141306"/>
              <a:ext cx="312934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75-</a:t>
              </a:r>
            </a:p>
          </p:txBody>
        </p:sp>
        <p:sp>
          <p:nvSpPr>
            <p:cNvPr id="50" name="文本框 2">
              <a:extLst>
                <a:ext uri="{FF2B5EF4-FFF2-40B4-BE49-F238E27FC236}">
                  <a16:creationId xmlns="" xmlns:a16="http://schemas.microsoft.com/office/drawing/2014/main" id="{67D2F7C3-93F9-4779-9E0F-7797164FAE3C}"/>
                </a:ext>
              </a:extLst>
            </p:cNvPr>
            <p:cNvSpPr txBox="1"/>
            <p:nvPr/>
          </p:nvSpPr>
          <p:spPr>
            <a:xfrm>
              <a:off x="2773598" y="1582232"/>
              <a:ext cx="748151" cy="192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1      2      3      4</a:t>
              </a:r>
              <a:endParaRPr lang="zh-CN" altLang="en-US" sz="554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="" xmlns:a16="http://schemas.microsoft.com/office/drawing/2014/main" id="{2A40A899-1929-4241-95AF-9A5C2AA3BB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87016" y="862436"/>
              <a:ext cx="7040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17">
              <a:extLst>
                <a:ext uri="{FF2B5EF4-FFF2-40B4-BE49-F238E27FC236}">
                  <a16:creationId xmlns="" xmlns:a16="http://schemas.microsoft.com/office/drawing/2014/main" id="{18709B76-E9FB-4931-859A-9DA3C1031FE9}"/>
                </a:ext>
              </a:extLst>
            </p:cNvPr>
            <p:cNvSpPr txBox="1"/>
            <p:nvPr/>
          </p:nvSpPr>
          <p:spPr>
            <a:xfrm>
              <a:off x="2806134" y="713047"/>
              <a:ext cx="682826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ORF57-FLAG</a:t>
              </a:r>
            </a:p>
          </p:txBody>
        </p:sp>
        <p:graphicFrame>
          <p:nvGraphicFramePr>
            <p:cNvPr id="8" name="Object 7">
              <a:extLst>
                <a:ext uri="{FF2B5EF4-FFF2-40B4-BE49-F238E27FC236}">
                  <a16:creationId xmlns="" xmlns:a16="http://schemas.microsoft.com/office/drawing/2014/main" id="{CEB44CFA-A032-4253-ABC2-B0F629A24C5A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2805078" y="1233208"/>
            <a:ext cx="666750" cy="147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00" name="Image" r:id="rId9" imgW="896040" imgH="198000" progId="Photoshop.Image.6">
                    <p:embed/>
                  </p:oleObj>
                </mc:Choice>
                <mc:Fallback>
                  <p:oleObj name="Image" r:id="rId9" imgW="896040" imgH="198000" progId="Photoshop.Image.6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805078" y="1233208"/>
                          <a:ext cx="666750" cy="1476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>
              <a:extLst>
                <a:ext uri="{FF2B5EF4-FFF2-40B4-BE49-F238E27FC236}">
                  <a16:creationId xmlns="" xmlns:a16="http://schemas.microsoft.com/office/drawing/2014/main" id="{5DBB2BCA-D95E-4170-A068-DA14F3B1B862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2798671" y="1454358"/>
            <a:ext cx="667512" cy="1315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01" name="Image" r:id="rId11" imgW="877680" imgH="173520" progId="Photoshop.Image.6">
                    <p:embed/>
                  </p:oleObj>
                </mc:Choice>
                <mc:Fallback>
                  <p:oleObj name="Image" r:id="rId11" imgW="877680" imgH="173520" progId="Photoshop.Image.6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798671" y="1454358"/>
                          <a:ext cx="667512" cy="1315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4" name="TextBox 17">
              <a:extLst>
                <a:ext uri="{FF2B5EF4-FFF2-40B4-BE49-F238E27FC236}">
                  <a16:creationId xmlns="" xmlns:a16="http://schemas.microsoft.com/office/drawing/2014/main" id="{93FF27FF-479E-4495-8BDE-D26D17ABB02D}"/>
                </a:ext>
              </a:extLst>
            </p:cNvPr>
            <p:cNvSpPr txBox="1"/>
            <p:nvPr/>
          </p:nvSpPr>
          <p:spPr>
            <a:xfrm>
              <a:off x="3410511" y="1427810"/>
              <a:ext cx="557792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long exp. </a:t>
              </a:r>
            </a:p>
          </p:txBody>
        </p:sp>
        <p:sp>
          <p:nvSpPr>
            <p:cNvPr id="65" name="TextBox 17">
              <a:extLst>
                <a:ext uri="{FF2B5EF4-FFF2-40B4-BE49-F238E27FC236}">
                  <a16:creationId xmlns="" xmlns:a16="http://schemas.microsoft.com/office/drawing/2014/main" id="{0E784B02-78EC-40E6-A15D-40C26B42375D}"/>
                </a:ext>
              </a:extLst>
            </p:cNvPr>
            <p:cNvSpPr txBox="1"/>
            <p:nvPr/>
          </p:nvSpPr>
          <p:spPr>
            <a:xfrm>
              <a:off x="3410511" y="1213519"/>
              <a:ext cx="589051" cy="192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b="1" dirty="0">
                  <a:latin typeface="Arial" panose="020B0604020202020204" pitchFamily="34" charset="0"/>
                  <a:cs typeface="Arial" panose="020B0604020202020204" pitchFamily="34" charset="0"/>
                </a:rPr>
                <a:t>short exp. 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="" xmlns:a16="http://schemas.microsoft.com/office/drawing/2014/main" id="{E9913A44-2A9D-4E19-8A10-76BCA4337803}"/>
                </a:ext>
              </a:extLst>
            </p:cNvPr>
            <p:cNvSpPr/>
            <p:nvPr/>
          </p:nvSpPr>
          <p:spPr>
            <a:xfrm>
              <a:off x="2773598" y="1409889"/>
              <a:ext cx="707043" cy="596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62"/>
            </a:p>
          </p:txBody>
        </p:sp>
      </p:grpSp>
    </p:spTree>
    <p:extLst>
      <p:ext uri="{BB962C8B-B14F-4D97-AF65-F5344CB8AC3E}">
        <p14:creationId xmlns:p14="http://schemas.microsoft.com/office/powerpoint/2010/main" val="330475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28795</TotalTime>
  <Words>276</Words>
  <Application>Microsoft Office PowerPoint</Application>
  <PresentationFormat>全屏显示(4:3)</PresentationFormat>
  <Paragraphs>35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宋体</vt:lpstr>
      <vt:lpstr>Arial</vt:lpstr>
      <vt:lpstr>Calibri</vt:lpstr>
      <vt:lpstr>Calibri Light</vt:lpstr>
      <vt:lpstr>Office Theme</vt:lpstr>
      <vt:lpstr>Image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Majerciak, Vladimir (NIH/NCI) [E]</dc:creator>
  <cp:lastModifiedBy>袁 菲</cp:lastModifiedBy>
  <cp:revision>1433</cp:revision>
  <cp:lastPrinted>2018-01-18T18:33:05Z</cp:lastPrinted>
  <dcterms:created xsi:type="dcterms:W3CDTF">2017-06-08T22:39:00Z</dcterms:created>
  <dcterms:modified xsi:type="dcterms:W3CDTF">2018-07-26T12:43:33Z</dcterms:modified>
</cp:coreProperties>
</file>