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6858000" cy="9144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51" autoAdjust="0"/>
    <p:restoredTop sz="94660"/>
  </p:normalViewPr>
  <p:slideViewPr>
    <p:cSldViewPr snapToGrid="0" snapToObjects="1" showGuides="1">
      <p:cViewPr>
        <p:scale>
          <a:sx n="100" d="100"/>
          <a:sy n="100" d="100"/>
        </p:scale>
        <p:origin x="360" y="-1074"/>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fld id="{E0575FD6-A1B2-C64A-8F02-95392BABCA52}" type="datetimeFigureOut">
              <a:rPr lang="ja-JP" altLang="en-US" smtClean="0"/>
              <a:t>2017/3/22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AA5A4D61-1440-B24D-9681-23E0A96644F1}" type="slidenum">
              <a:rPr lang="ja-JP" altLang="en-US" smtClean="0"/>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E0575FD6-A1B2-C64A-8F02-95392BABCA52}" type="datetimeFigureOut">
              <a:rPr lang="ja-JP" altLang="en-US" smtClean="0"/>
              <a:t>2017/3/22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AA5A4D61-1440-B24D-9681-23E0A96644F1}" type="slidenum">
              <a:rPr lang="ja-JP" altLang="en-US" smtClean="0"/>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488951"/>
            <a:ext cx="1157288" cy="104013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257175" y="488951"/>
            <a:ext cx="3357563" cy="104013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E0575FD6-A1B2-C64A-8F02-95392BABCA52}" type="datetimeFigureOut">
              <a:rPr lang="ja-JP" altLang="en-US" smtClean="0"/>
              <a:t>2017/3/22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AA5A4D61-1440-B24D-9681-23E0A96644F1}" type="slidenum">
              <a:rPr lang="ja-JP" altLang="en-US" smtClean="0"/>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E0575FD6-A1B2-C64A-8F02-95392BABCA52}" type="datetimeFigureOut">
              <a:rPr lang="ja-JP" altLang="en-US" smtClean="0"/>
              <a:t>2017/3/22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AA5A4D61-1440-B24D-9681-23E0A96644F1}" type="slidenum">
              <a:rPr lang="ja-JP" altLang="en-US" smtClean="0"/>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fld id="{E0575FD6-A1B2-C64A-8F02-95392BABCA52}" type="datetimeFigureOut">
              <a:rPr lang="ja-JP" altLang="en-US" smtClean="0"/>
              <a:t>2017/3/22</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AA5A4D61-1440-B24D-9681-23E0A96644F1}" type="slidenum">
              <a:rPr lang="ja-JP" altLang="en-US" smtClean="0"/>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fld id="{E0575FD6-A1B2-C64A-8F02-95392BABCA52}" type="datetimeFigureOut">
              <a:rPr lang="ja-JP" altLang="en-US" smtClean="0"/>
              <a:t>2017/3/22</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AA5A4D61-1440-B24D-9681-23E0A96644F1}" type="slidenum">
              <a:rPr lang="ja-JP" altLang="en-US" smtClean="0"/>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6184"/>
            <a:ext cx="6172200" cy="1524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fld id="{E0575FD6-A1B2-C64A-8F02-95392BABCA52}" type="datetimeFigureOut">
              <a:rPr lang="ja-JP" altLang="en-US" smtClean="0"/>
              <a:t>2017/3/22</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fld id="{AA5A4D61-1440-B24D-9681-23E0A96644F1}" type="slidenum">
              <a:rPr lang="ja-JP" altLang="en-US" smtClean="0"/>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fld id="{E0575FD6-A1B2-C64A-8F02-95392BABCA52}" type="datetimeFigureOut">
              <a:rPr lang="ja-JP" altLang="en-US" smtClean="0"/>
              <a:t>2017/3/22</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fld id="{AA5A4D61-1440-B24D-9681-23E0A96644F1}" type="slidenum">
              <a:rPr lang="ja-JP" altLang="en-US" smtClean="0"/>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0575FD6-A1B2-C64A-8F02-95392BABCA52}" type="datetimeFigureOut">
              <a:rPr lang="ja-JP" altLang="en-US" smtClean="0"/>
              <a:t>2017/3/22</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AA5A4D61-1440-B24D-9681-23E0A96644F1}" type="slidenum">
              <a:rPr lang="ja-JP" altLang="en-US" smtClean="0"/>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E0575FD6-A1B2-C64A-8F02-95392BABCA52}" type="datetimeFigureOut">
              <a:rPr lang="ja-JP" altLang="en-US" smtClean="0"/>
              <a:t>2017/3/22</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AA5A4D61-1440-B24D-9681-23E0A96644F1}" type="slidenum">
              <a:rPr lang="ja-JP" altLang="en-US" smtClean="0"/>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E0575FD6-A1B2-C64A-8F02-95392BABCA52}" type="datetimeFigureOut">
              <a:rPr lang="ja-JP" altLang="en-US" smtClean="0"/>
              <a:t>2017/3/22</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AA5A4D61-1440-B24D-9681-23E0A96644F1}" type="slidenum">
              <a:rPr lang="ja-JP" altLang="en-US" smtClean="0"/>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E0575FD6-A1B2-C64A-8F02-95392BABCA52}" type="datetimeFigureOut">
              <a:rPr lang="ja-JP" altLang="en-US" smtClean="0"/>
              <a:t>2017/3/22</a:t>
            </a:fld>
            <a:endParaRPr lang="ja-JP" altLang="en-US"/>
          </a:p>
        </p:txBody>
      </p:sp>
      <p:sp>
        <p:nvSpPr>
          <p:cNvPr id="5" name="フッター プレースホルダ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p>
        </p:txBody>
      </p:sp>
      <p:sp>
        <p:nvSpPr>
          <p:cNvPr id="6" name="スライド番号プレースホルダ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AA5A4D61-1440-B24D-9681-23E0A96644F1}" type="slidenum">
              <a:rPr lang="ja-JP" altLang="en-US" smtClean="0"/>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t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t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t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t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t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t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t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811" y="883342"/>
            <a:ext cx="2517648" cy="1764792"/>
          </a:xfrm>
          <a:prstGeom prst="rect">
            <a:avLst/>
          </a:prstGeom>
        </p:spPr>
      </p:pic>
      <mc:AlternateContent xmlns:mc="http://schemas.openxmlformats.org/markup-compatibility/2006" xmlns:a14="http://schemas.microsoft.com/office/drawing/2010/main">
        <mc:Choice Requires="a14">
          <p:sp>
            <p:nvSpPr>
              <p:cNvPr id="3" name="正方形/長方形 2"/>
              <p:cNvSpPr/>
              <p:nvPr/>
            </p:nvSpPr>
            <p:spPr>
              <a:xfrm>
                <a:off x="782810" y="2906561"/>
                <a:ext cx="5428803" cy="415498"/>
              </a:xfrm>
              <a:prstGeom prst="rect">
                <a:avLst/>
              </a:prstGeom>
            </p:spPr>
            <p:txBody>
              <a:bodyPr wrap="square">
                <a:spAutoFit/>
              </a:bodyPr>
              <a:lstStyle/>
              <a:p>
                <a:r>
                  <a:rPr lang="en-US" altLang="ja-JP" sz="1050" b="1">
                    <a:latin typeface="Century" panose="02040604050505020304" pitchFamily="18" charset="0"/>
                    <a:ea typeface="ＭＳ 明朝" panose="02020609040205080304" pitchFamily="17" charset="-128"/>
                    <a:cs typeface="Times New Roman" panose="02020603050405020304" pitchFamily="18" charset="0"/>
                  </a:rPr>
                  <a:t>Fig. S1</a:t>
                </a:r>
                <a:r>
                  <a:rPr lang="en-US" altLang="ja-JP" sz="1050">
                    <a:effectLst/>
                    <a:latin typeface="Century" panose="02040604050505020304" pitchFamily="18" charset="0"/>
                    <a:ea typeface="ＭＳ 明朝" panose="02020609040205080304" pitchFamily="17" charset="-128"/>
                    <a:cs typeface="Times New Roman" panose="02020603050405020304" pitchFamily="18" charset="0"/>
                  </a:rPr>
                  <a:t> A time-space map of </a:t>
                </a:r>
                <a14:m>
                  <m:oMath xmlns:m="http://schemas.openxmlformats.org/officeDocument/2006/math">
                    <m:r>
                      <a:rPr lang="en-US" altLang="ja-JP" sz="105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a:effectLst/>
                        <a:latin typeface="Cambria Math" panose="02040503050406030204" pitchFamily="18" charset="0"/>
                        <a:ea typeface="ＭＳ 明朝" panose="02020609040205080304" pitchFamily="17" charset="-128"/>
                        <a:cs typeface="Times New Roman" panose="02020603050405020304" pitchFamily="18" charset="0"/>
                      </a:rPr>
                      <m:t>𝐶</m:t>
                    </m:r>
                    <m:r>
                      <a:rPr lang="en-US" altLang="ja-JP" sz="105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a:effectLst/>
                        <a:latin typeface="Cambria Math" panose="02040503050406030204" pitchFamily="18" charset="0"/>
                        <a:ea typeface="ＭＳ 明朝" panose="02020609040205080304" pitchFamily="17" charset="-128"/>
                        <a:cs typeface="Times New Roman" panose="02020603050405020304" pitchFamily="18" charset="0"/>
                      </a:rPr>
                      <m:t>𝑡</m:t>
                    </m:r>
                  </m:oMath>
                </a14:m>
                <a:r>
                  <a:rPr lang="en-US" altLang="ja-JP" sz="1050">
                    <a:effectLst/>
                    <a:latin typeface="Century" panose="02040604050505020304" pitchFamily="18" charset="0"/>
                    <a:ea typeface="ＭＳ 明朝" panose="02020609040205080304" pitchFamily="17" charset="-128"/>
                    <a:cs typeface="Times New Roman" panose="02020603050405020304" pitchFamily="18" charset="0"/>
                  </a:rPr>
                  <a:t> of an etiolated hypocotyl harboring </a:t>
                </a:r>
                <a:r>
                  <a:rPr lang="en-US" altLang="ja-JP" sz="1050" i="1">
                    <a:effectLst/>
                    <a:latin typeface="Century" panose="02040604050505020304" pitchFamily="18" charset="0"/>
                    <a:ea typeface="ＭＳ 明朝" panose="02020609040205080304" pitchFamily="17" charset="-128"/>
                    <a:cs typeface="Times New Roman" panose="02020603050405020304" pitchFamily="18" charset="0"/>
                  </a:rPr>
                  <a:t>pIAA19:ELuc-PEST</a:t>
                </a:r>
                <a:r>
                  <a:rPr lang="en-US" altLang="ja-JP" sz="1050">
                    <a:effectLst/>
                    <a:latin typeface="Century" panose="02040604050505020304" pitchFamily="18" charset="0"/>
                    <a:ea typeface="ＭＳ 明朝" panose="02020609040205080304" pitchFamily="17" charset="-128"/>
                    <a:cs typeface="Times New Roman" panose="02020603050405020304" pitchFamily="18" charset="0"/>
                  </a:rPr>
                  <a:t>, with cotyledons initially facing downwards.</a:t>
                </a:r>
                <a:endParaRPr lang="ja-JP" altLang="en-US" sz="1050"/>
              </a:p>
            </p:txBody>
          </p:sp>
        </mc:Choice>
        <mc:Fallback xmlns="">
          <p:sp>
            <p:nvSpPr>
              <p:cNvPr id="3" name="正方形/長方形 2"/>
              <p:cNvSpPr>
                <a:spLocks noRot="1" noChangeAspect="1" noMove="1" noResize="1" noEditPoints="1" noAdjustHandles="1" noChangeArrowheads="1" noChangeShapeType="1" noTextEdit="1"/>
              </p:cNvSpPr>
              <p:nvPr/>
            </p:nvSpPr>
            <p:spPr>
              <a:xfrm>
                <a:off x="782810" y="2906561"/>
                <a:ext cx="5428803" cy="415498"/>
              </a:xfrm>
              <a:prstGeom prst="rect">
                <a:avLst/>
              </a:prstGeom>
              <a:blipFill rotWithShape="0">
                <a:blip r:embed="rId3"/>
                <a:stretch>
                  <a:fillRect b="-7353"/>
                </a:stretch>
              </a:blipFill>
            </p:spPr>
            <p:txBody>
              <a:bodyPr/>
              <a:lstStyle/>
              <a:p>
                <a:r>
                  <a:rPr lang="ja-JP" altLang="en-US">
                    <a:noFill/>
                  </a:rPr>
                  <a:t> </a:t>
                </a:r>
              </a:p>
            </p:txBody>
          </p:sp>
        </mc:Fallback>
      </mc:AlternateContent>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a:xfrm>
            <a:off x="468223" y="2620740"/>
            <a:ext cx="5897324" cy="577081"/>
          </a:xfrm>
          <a:prstGeom prst="rect">
            <a:avLst/>
          </a:prstGeom>
        </p:spPr>
        <p:txBody>
          <a:bodyPr wrap="square">
            <a:spAutoFit/>
          </a:bodyPr>
          <a:lstStyle/>
          <a:p>
            <a:pPr algn="just">
              <a:spcAft>
                <a:spcPts val="0"/>
              </a:spcAft>
            </a:pPr>
            <a:r>
              <a:rPr lang="en-US" altLang="ja-JP" sz="1050" b="1" kern="100">
                <a:latin typeface="Century" panose="02040604050505020304" pitchFamily="18" charset="0"/>
                <a:ea typeface="ＭＳ 明朝" panose="02020609040205080304" pitchFamily="17" charset="-128"/>
                <a:cs typeface="Times New Roman" panose="02020603050405020304" pitchFamily="18" charset="0"/>
              </a:rPr>
              <a:t>Fig. S10</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A contour map of luminescence intensity along the median of </a:t>
            </a:r>
            <a:r>
              <a:rPr lang="en-US" altLang="ja-JP" sz="1050" i="1" kern="100">
                <a:latin typeface="Century" panose="02040604050505020304" pitchFamily="18" charset="0"/>
                <a:ea typeface="ＭＳ 明朝" panose="02020609040205080304" pitchFamily="17" charset="-128"/>
                <a:cs typeface="Times New Roman" panose="02020603050405020304" pitchFamily="18" charset="0"/>
              </a:rPr>
              <a:t>msg2-1</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hypocotyl (</a:t>
            </a:r>
            <a:r>
              <a:rPr lang="en-US" altLang="ja-JP" sz="1050" i="1" kern="100">
                <a:latin typeface="Century" panose="02040604050505020304" pitchFamily="18" charset="0"/>
                <a:ea typeface="ＭＳ 明朝" panose="02020609040205080304" pitchFamily="17" charset="-128"/>
                <a:cs typeface="Times New Roman" panose="02020603050405020304" pitchFamily="18" charset="0"/>
              </a:rPr>
              <a:t>L</a:t>
            </a:r>
            <a:r>
              <a:rPr lang="en-US" altLang="ja-JP" sz="1050" kern="100" baseline="-25000">
                <a:latin typeface="Century" panose="02040604050505020304" pitchFamily="18" charset="0"/>
                <a:ea typeface="ＭＳ 明朝" panose="02020609040205080304" pitchFamily="17" charset="-128"/>
                <a:cs typeface="Times New Roman" panose="02020603050405020304" pitchFamily="18" charset="0"/>
              </a:rPr>
              <a:t>m</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in the </a:t>
            </a:r>
            <a:r>
              <a:rPr lang="en-US" altLang="ja-JP" sz="1050" i="1" kern="100">
                <a:latin typeface="Century" panose="02040604050505020304" pitchFamily="18" charset="0"/>
                <a:ea typeface="ＭＳ 明朝" panose="02020609040205080304" pitchFamily="17" charset="-128"/>
                <a:cs typeface="Times New Roman" panose="02020603050405020304" pitchFamily="18" charset="0"/>
              </a:rPr>
              <a:t>t</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 </a:t>
            </a:r>
            <a:r>
              <a:rPr lang="en-US" altLang="ja-JP" sz="1050" i="1" kern="100">
                <a:latin typeface="Century" panose="02040604050505020304" pitchFamily="18" charset="0"/>
                <a:ea typeface="ＭＳ 明朝" panose="02020609040205080304" pitchFamily="17" charset="-128"/>
                <a:cs typeface="Times New Roman" panose="02020603050405020304" pitchFamily="18" charset="0"/>
              </a:rPr>
              <a:t>s</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plane. The </a:t>
            </a:r>
            <a:r>
              <a:rPr lang="en-US" altLang="ja-JP" sz="1050" i="1" kern="100">
                <a:latin typeface="Century" panose="02040604050505020304" pitchFamily="18" charset="0"/>
                <a:ea typeface="ＭＳ 明朝" panose="02020609040205080304" pitchFamily="17" charset="-128"/>
                <a:cs typeface="Times New Roman" panose="02020603050405020304" pitchFamily="18" charset="0"/>
              </a:rPr>
              <a:t>L</a:t>
            </a:r>
            <a:r>
              <a:rPr lang="en-US" altLang="ja-JP" sz="1050" kern="100" baseline="-25000">
                <a:latin typeface="Century" panose="02040604050505020304" pitchFamily="18" charset="0"/>
                <a:ea typeface="ＭＳ 明朝" panose="02020609040205080304" pitchFamily="17" charset="-128"/>
                <a:cs typeface="Times New Roman" panose="02020603050405020304" pitchFamily="18" charset="0"/>
              </a:rPr>
              <a:t>m</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maps before (left panel) and after turn by </a:t>
            </a:r>
            <a:r>
              <a:rPr lang="en-US" altLang="ja-JP" sz="1050" kern="100" smtClean="0">
                <a:latin typeface="Century" panose="02040604050505020304" pitchFamily="18" charset="0"/>
                <a:ea typeface="ＭＳ 明朝" panose="02020609040205080304" pitchFamily="17" charset="-128"/>
                <a:cs typeface="Times New Roman" panose="02020603050405020304" pitchFamily="18" charset="0"/>
              </a:rPr>
              <a:t>90º </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(right panel) are shown.</a:t>
            </a:r>
            <a:endParaRPr lang="ja-JP" altLang="ja-JP" sz="1050" kern="100">
              <a:effectLst/>
              <a:latin typeface="Century" panose="02040604050505020304" pitchFamily="18" charset="0"/>
              <a:ea typeface="ＭＳ 明朝" panose="02020609040205080304" pitchFamily="17" charset="-128"/>
              <a:cs typeface="Times New Roman" panose="02020603050405020304" pitchFamily="18" charset="0"/>
            </a:endParaRPr>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049" y="686181"/>
            <a:ext cx="4187952" cy="1770888"/>
          </a:xfrm>
          <a:prstGeom prst="rect">
            <a:avLst/>
          </a:prstGeom>
        </p:spPr>
      </p:pic>
    </p:spTree>
    <p:extLst>
      <p:ext uri="{BB962C8B-B14F-4D97-AF65-F5344CB8AC3E}">
        <p14:creationId xmlns:p14="http://schemas.microsoft.com/office/powerpoint/2010/main" val="3924383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243" y="701040"/>
            <a:ext cx="2950464" cy="3870960"/>
          </a:xfrm>
          <a:prstGeom prst="rect">
            <a:avLst/>
          </a:prstGeom>
        </p:spPr>
      </p:pic>
      <mc:AlternateContent xmlns:mc="http://schemas.openxmlformats.org/markup-compatibility/2006" xmlns:a14="http://schemas.microsoft.com/office/drawing/2010/main">
        <mc:Choice Requires="a14">
          <p:sp>
            <p:nvSpPr>
              <p:cNvPr id="3" name="正方形/長方形 2"/>
              <p:cNvSpPr/>
              <p:nvPr/>
            </p:nvSpPr>
            <p:spPr>
              <a:xfrm>
                <a:off x="434706" y="4724930"/>
                <a:ext cx="6092217" cy="1061829"/>
              </a:xfrm>
              <a:prstGeom prst="rect">
                <a:avLst/>
              </a:prstGeom>
            </p:spPr>
            <p:txBody>
              <a:bodyPr wrap="square">
                <a:spAutoFit/>
              </a:bodyPr>
              <a:lstStyle/>
              <a:p>
                <a:pPr algn="just">
                  <a:spcAft>
                    <a:spcPts val="0"/>
                  </a:spcAft>
                </a:pPr>
                <a:r>
                  <a:rPr lang="en-US" altLang="ja-JP" sz="1050" b="1" kern="100">
                    <a:latin typeface="Century" panose="02040604050505020304" pitchFamily="18" charset="0"/>
                    <a:ea typeface="ＭＳ 明朝" panose="02020609040205080304" pitchFamily="17" charset="-128"/>
                    <a:cs typeface="Times New Roman" panose="02020603050405020304" pitchFamily="18" charset="0"/>
                  </a:rPr>
                  <a:t>Fig. S2</a:t>
                </a:r>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 Atypical </a:t>
                </a:r>
                <a14:m>
                  <m:oMath xmlns:m="http://schemas.openxmlformats.org/officeDocument/2006/math">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kern="100">
                        <a:effectLst/>
                        <a:latin typeface="Cambria Math" panose="02040503050406030204" pitchFamily="18" charset="0"/>
                        <a:ea typeface="ＭＳ 明朝" panose="02020609040205080304" pitchFamily="17" charset="-128"/>
                        <a:cs typeface="Times New Roman" panose="02020603050405020304" pitchFamily="18" charset="0"/>
                      </a:rPr>
                      <m:t>𝐶</m:t>
                    </m:r>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kern="100">
                        <a:effectLst/>
                        <a:latin typeface="Cambria Math" panose="02040503050406030204" pitchFamily="18" charset="0"/>
                        <a:ea typeface="ＭＳ 明朝" panose="02020609040205080304" pitchFamily="17" charset="-128"/>
                        <a:cs typeface="Times New Roman" panose="02020603050405020304" pitchFamily="18" charset="0"/>
                      </a:rPr>
                      <m:t>𝑡</m:t>
                    </m:r>
                  </m:oMath>
                </a14:m>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 maps observed in an etiolated hypocotyl harboring </a:t>
                </a:r>
                <a:r>
                  <a:rPr lang="en-US" altLang="ja-JP" sz="1050" i="1" kern="100">
                    <a:effectLst/>
                    <a:latin typeface="Century" panose="02040604050505020304" pitchFamily="18" charset="0"/>
                    <a:ea typeface="ＭＳ 明朝" panose="02020609040205080304" pitchFamily="17" charset="-128"/>
                    <a:cs typeface="Times New Roman" panose="02020603050405020304" pitchFamily="18" charset="0"/>
                  </a:rPr>
                  <a:t>pIAA19:ELuc-PEST</a:t>
                </a:r>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 with cotyledons facing downwards. They are superimposed with the contour lines of </a:t>
                </a:r>
                <a:r>
                  <a:rPr lang="en-US" altLang="ja-JP" sz="1050" i="1" kern="100">
                    <a:effectLst/>
                    <a:latin typeface="Century" panose="02040604050505020304" pitchFamily="18" charset="0"/>
                    <a:ea typeface="ＭＳ 明朝" panose="02020609040205080304" pitchFamily="17" charset="-128"/>
                    <a:cs typeface="Times New Roman" panose="02020603050405020304" pitchFamily="18" charset="0"/>
                  </a:rPr>
                  <a:t>A</a:t>
                </a:r>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 at </a:t>
                </a:r>
                <a:r>
                  <a:rPr lang="en-US" altLang="ja-JP" sz="1050" kern="100" smtClean="0">
                    <a:latin typeface="Century" panose="02040604050505020304" pitchFamily="18" charset="0"/>
                    <a:ea typeface="ＭＳ 明朝" panose="02020609040205080304" pitchFamily="17" charset="-128"/>
                    <a:cs typeface="Times New Roman" panose="02020603050405020304" pitchFamily="18" charset="0"/>
                  </a:rPr>
                  <a:t>10º </a:t>
                </a:r>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intervals (black solid line). Contour lines of 0, 30, 60 and </a:t>
                </a:r>
                <a:r>
                  <a:rPr lang="en-US" altLang="ja-JP" sz="1050" kern="100" smtClean="0">
                    <a:effectLst/>
                    <a:latin typeface="Century" panose="02040604050505020304" pitchFamily="18" charset="0"/>
                    <a:ea typeface="ＭＳ 明朝" panose="02020609040205080304" pitchFamily="17" charset="-128"/>
                    <a:cs typeface="Times New Roman" panose="02020603050405020304" pitchFamily="18" charset="0"/>
                  </a:rPr>
                  <a:t>90º </a:t>
                </a:r>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are drawn as broken lines; that of </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85º </a:t>
                </a:r>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as a dotted line. </a:t>
                </a:r>
                <a:endParaRPr lang="ja-JP" alt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050" b="1" kern="100">
                    <a:effectLst/>
                    <a:latin typeface="Century" panose="02040604050505020304" pitchFamily="18" charset="0"/>
                    <a:ea typeface="ＭＳ 明朝" panose="02020609040205080304" pitchFamily="17" charset="-128"/>
                    <a:cs typeface="Times New Roman" panose="02020603050405020304" pitchFamily="18" charset="0"/>
                  </a:rPr>
                  <a:t>a</a:t>
                </a:r>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 A </a:t>
                </a:r>
                <a14:m>
                  <m:oMath xmlns:m="http://schemas.openxmlformats.org/officeDocument/2006/math">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kern="100">
                        <a:effectLst/>
                        <a:latin typeface="Cambria Math" panose="02040503050406030204" pitchFamily="18" charset="0"/>
                        <a:ea typeface="ＭＳ 明朝" panose="02020609040205080304" pitchFamily="17" charset="-128"/>
                        <a:cs typeface="Times New Roman" panose="02020603050405020304" pitchFamily="18" charset="0"/>
                      </a:rPr>
                      <m:t>𝐶</m:t>
                    </m:r>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kern="100">
                        <a:effectLst/>
                        <a:latin typeface="Cambria Math" panose="02040503050406030204" pitchFamily="18" charset="0"/>
                        <a:ea typeface="ＭＳ 明朝" panose="02020609040205080304" pitchFamily="17" charset="-128"/>
                        <a:cs typeface="Times New Roman" panose="02020603050405020304" pitchFamily="18" charset="0"/>
                      </a:rPr>
                      <m:t>𝑡</m:t>
                    </m:r>
                  </m:oMath>
                </a14:m>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 map with a shallower second </a:t>
                </a:r>
                <a14:m>
                  <m:oMath xmlns:m="http://schemas.openxmlformats.org/officeDocument/2006/math">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kern="100">
                        <a:effectLst/>
                        <a:latin typeface="Cambria Math" panose="02040503050406030204" pitchFamily="18" charset="0"/>
                        <a:ea typeface="ＭＳ 明朝" panose="02020609040205080304" pitchFamily="17" charset="-128"/>
                        <a:cs typeface="Times New Roman" panose="02020603050405020304" pitchFamily="18" charset="0"/>
                      </a:rPr>
                      <m:t>𝐶</m:t>
                    </m:r>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kern="100">
                        <a:effectLst/>
                        <a:latin typeface="Cambria Math" panose="02040503050406030204" pitchFamily="18" charset="0"/>
                        <a:ea typeface="ＭＳ 明朝" panose="02020609040205080304" pitchFamily="17" charset="-128"/>
                        <a:cs typeface="Times New Roman" panose="02020603050405020304" pitchFamily="18" charset="0"/>
                      </a:rPr>
                      <m:t>𝑡</m:t>
                    </m:r>
                  </m:oMath>
                </a14:m>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 trough.</a:t>
                </a:r>
                <a:endParaRPr lang="ja-JP" alt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050" b="1" kern="100">
                    <a:effectLst/>
                    <a:latin typeface="Century" panose="02040604050505020304" pitchFamily="18" charset="0"/>
                    <a:ea typeface="ＭＳ 明朝" panose="02020609040205080304" pitchFamily="17" charset="-128"/>
                    <a:cs typeface="Times New Roman" panose="02020603050405020304" pitchFamily="18" charset="0"/>
                  </a:rPr>
                  <a:t>b</a:t>
                </a:r>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 A </a:t>
                </a:r>
                <a14:m>
                  <m:oMath xmlns:m="http://schemas.openxmlformats.org/officeDocument/2006/math">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kern="100">
                        <a:effectLst/>
                        <a:latin typeface="Cambria Math" panose="02040503050406030204" pitchFamily="18" charset="0"/>
                        <a:ea typeface="ＭＳ 明朝" panose="02020609040205080304" pitchFamily="17" charset="-128"/>
                        <a:cs typeface="Times New Roman" panose="02020603050405020304" pitchFamily="18" charset="0"/>
                      </a:rPr>
                      <m:t>𝐶</m:t>
                    </m:r>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kern="100">
                        <a:effectLst/>
                        <a:latin typeface="Cambria Math" panose="02040503050406030204" pitchFamily="18" charset="0"/>
                        <a:ea typeface="ＭＳ 明朝" panose="02020609040205080304" pitchFamily="17" charset="-128"/>
                        <a:cs typeface="Times New Roman" panose="02020603050405020304" pitchFamily="18" charset="0"/>
                      </a:rPr>
                      <m:t>𝑡</m:t>
                    </m:r>
                  </m:oMath>
                </a14:m>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 map, where the second</a:t>
                </a:r>
                <a14:m>
                  <m:oMath xmlns:m="http://schemas.openxmlformats.org/officeDocument/2006/math">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 </m:t>
                    </m:r>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kern="100">
                        <a:effectLst/>
                        <a:latin typeface="Cambria Math" panose="02040503050406030204" pitchFamily="18" charset="0"/>
                        <a:ea typeface="ＭＳ 明朝" panose="02020609040205080304" pitchFamily="17" charset="-128"/>
                        <a:cs typeface="Times New Roman" panose="02020603050405020304" pitchFamily="18" charset="0"/>
                      </a:rPr>
                      <m:t>𝐶</m:t>
                    </m:r>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kern="10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kern="100">
                        <a:effectLst/>
                        <a:latin typeface="Cambria Math" panose="02040503050406030204" pitchFamily="18" charset="0"/>
                        <a:ea typeface="ＭＳ 明朝" panose="02020609040205080304" pitchFamily="17" charset="-128"/>
                        <a:cs typeface="Times New Roman" panose="02020603050405020304" pitchFamily="18" charset="0"/>
                      </a:rPr>
                      <m:t>𝑡</m:t>
                    </m:r>
                  </m:oMath>
                </a14:m>
                <a:r>
                  <a:rPr lang="en-US" altLang="ja-JP" sz="1050" kern="100">
                    <a:effectLst/>
                    <a:latin typeface="Century" panose="02040604050505020304" pitchFamily="18" charset="0"/>
                    <a:ea typeface="ＭＳ 明朝" panose="02020609040205080304" pitchFamily="17" charset="-128"/>
                    <a:cs typeface="Times New Roman" panose="02020603050405020304" pitchFamily="18" charset="0"/>
                  </a:rPr>
                  <a:t> trough is a small protrusion from the first trough.</a:t>
                </a:r>
                <a:endParaRPr lang="ja-JP" altLang="ja-JP" sz="1050" kern="100">
                  <a:effectLst/>
                  <a:latin typeface="Century" panose="02040604050505020304" pitchFamily="18" charset="0"/>
                  <a:ea typeface="ＭＳ 明朝" panose="02020609040205080304" pitchFamily="17" charset="-128"/>
                  <a:cs typeface="Times New Roman" panose="02020603050405020304" pitchFamily="18" charset="0"/>
                </a:endParaRPr>
              </a:p>
            </p:txBody>
          </p:sp>
        </mc:Choice>
        <mc:Fallback xmlns="">
          <p:sp>
            <p:nvSpPr>
              <p:cNvPr id="3" name="正方形/長方形 2"/>
              <p:cNvSpPr>
                <a:spLocks noRot="1" noChangeAspect="1" noMove="1" noResize="1" noEditPoints="1" noAdjustHandles="1" noChangeArrowheads="1" noChangeShapeType="1" noTextEdit="1"/>
              </p:cNvSpPr>
              <p:nvPr/>
            </p:nvSpPr>
            <p:spPr>
              <a:xfrm>
                <a:off x="434706" y="4724930"/>
                <a:ext cx="6092217" cy="1061829"/>
              </a:xfrm>
              <a:prstGeom prst="rect">
                <a:avLst/>
              </a:prstGeom>
              <a:blipFill rotWithShape="0">
                <a:blip r:embed="rId3"/>
                <a:stretch>
                  <a:fillRect b="-2874"/>
                </a:stretch>
              </a:blipFill>
            </p:spPr>
            <p:txBody>
              <a:bodyPr/>
              <a:lstStyle/>
              <a:p>
                <a:r>
                  <a:rPr lang="ja-JP" altLang="en-US">
                    <a:noFill/>
                  </a:rPr>
                  <a:t> </a:t>
                </a:r>
              </a:p>
            </p:txBody>
          </p:sp>
        </mc:Fallback>
      </mc:AlternateContent>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632618"/>
            <a:ext cx="2743200" cy="1761744"/>
          </a:xfrm>
          <a:prstGeom prst="rect">
            <a:avLst/>
          </a:prstGeom>
        </p:spPr>
      </p:pic>
      <p:sp>
        <p:nvSpPr>
          <p:cNvPr id="3" name="正方形/長方形 2"/>
          <p:cNvSpPr/>
          <p:nvPr/>
        </p:nvSpPr>
        <p:spPr>
          <a:xfrm>
            <a:off x="299545" y="3002340"/>
            <a:ext cx="6258910" cy="577081"/>
          </a:xfrm>
          <a:prstGeom prst="rect">
            <a:avLst/>
          </a:prstGeom>
        </p:spPr>
        <p:txBody>
          <a:bodyPr wrap="square">
            <a:spAutoFit/>
          </a:bodyPr>
          <a:lstStyle/>
          <a:p>
            <a:pPr algn="just"/>
            <a:r>
              <a:rPr lang="en-US" altLang="ja-JP" sz="1050" b="1">
                <a:latin typeface="Century" panose="02040604050505020304" pitchFamily="18" charset="0"/>
                <a:ea typeface="ＭＳ 明朝" panose="02020609040205080304" pitchFamily="17" charset="-128"/>
                <a:cs typeface="Times New Roman" panose="02020603050405020304" pitchFamily="18" charset="0"/>
              </a:rPr>
              <a:t>Fig. S3</a:t>
            </a:r>
            <a:r>
              <a:rPr lang="en-US" altLang="ja-JP" sz="1050">
                <a:latin typeface="Century" panose="02040604050505020304" pitchFamily="18" charset="0"/>
                <a:ea typeface="ＭＳ 明朝" panose="02020609040205080304" pitchFamily="17" charset="-128"/>
                <a:cs typeface="Times New Roman" panose="02020603050405020304" pitchFamily="18" charset="0"/>
              </a:rPr>
              <a:t> A time-space map of the standard error of the estimate (SEE) between predicted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C</a:t>
            </a:r>
            <a:r>
              <a:rPr lang="en-US" altLang="ja-JP" sz="1050">
                <a:latin typeface="Century" panose="02040604050505020304" pitchFamily="18" charset="0"/>
                <a:ea typeface="ＭＳ 明朝" panose="02020609040205080304" pitchFamily="17" charset="-128"/>
                <a:cs typeface="Times New Roman" panose="02020603050405020304" pitchFamily="18" charset="0"/>
              </a:rPr>
              <a:t> and observed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C</a:t>
            </a:r>
            <a:r>
              <a:rPr lang="en-US" altLang="ja-JP" sz="1050">
                <a:latin typeface="Century" panose="02040604050505020304" pitchFamily="18" charset="0"/>
                <a:ea typeface="ＭＳ 明朝" panose="02020609040205080304" pitchFamily="17" charset="-128"/>
                <a:cs typeface="Times New Roman" panose="02020603050405020304" pitchFamily="18" charset="0"/>
              </a:rPr>
              <a:t>, calculated in a window of 0.507 h and 0.378 mm. log</a:t>
            </a:r>
            <a:r>
              <a:rPr lang="en-US" altLang="ja-JP" sz="1050" baseline="-25000">
                <a:latin typeface="Century" panose="02040604050505020304" pitchFamily="18" charset="0"/>
                <a:ea typeface="ＭＳ 明朝" panose="02020609040205080304" pitchFamily="17" charset="-128"/>
                <a:cs typeface="Times New Roman" panose="02020603050405020304" pitchFamily="18" charset="0"/>
              </a:rPr>
              <a:t>10</a:t>
            </a:r>
            <a:r>
              <a:rPr lang="en-US" altLang="ja-JP" sz="1050">
                <a:latin typeface="Century" panose="02040604050505020304" pitchFamily="18" charset="0"/>
                <a:ea typeface="ＭＳ 明朝" panose="02020609040205080304" pitchFamily="17" charset="-128"/>
                <a:cs typeface="Times New Roman" panose="02020603050405020304" pitchFamily="18" charset="0"/>
              </a:rPr>
              <a:t>(SEE/(observed C)) is shown on the map. A contour line of </a:t>
            </a:r>
            <a:r>
              <a:rPr lang="ja-JP" altLang="ja-JP" sz="1050">
                <a:ea typeface="ＭＳ 明朝" panose="02020609040205080304" pitchFamily="17" charset="-128"/>
                <a:cs typeface="Times New Roman" panose="02020603050405020304" pitchFamily="18" charset="0"/>
              </a:rPr>
              <a:t>‒</a:t>
            </a:r>
            <a:r>
              <a:rPr lang="en-US" altLang="ja-JP" sz="1050">
                <a:latin typeface="Century" panose="02040604050505020304" pitchFamily="18" charset="0"/>
                <a:ea typeface="ＭＳ 明朝" panose="02020609040205080304" pitchFamily="17" charset="-128"/>
                <a:cs typeface="Times New Roman" panose="02020603050405020304" pitchFamily="18" charset="0"/>
              </a:rPr>
              <a:t>1 is drawn in black, which corresponds to a 10% error. </a:t>
            </a:r>
            <a:endParaRPr lang="ja-JP" altLang="en-US" sz="105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675" y="523783"/>
            <a:ext cx="2420112" cy="1758696"/>
          </a:xfrm>
          <a:prstGeom prst="rect">
            <a:avLst/>
          </a:prstGeom>
        </p:spPr>
      </p:pic>
      <p:sp>
        <p:nvSpPr>
          <p:cNvPr id="20" name="正方形/長方形 19"/>
          <p:cNvSpPr/>
          <p:nvPr/>
        </p:nvSpPr>
        <p:spPr>
          <a:xfrm>
            <a:off x="404825" y="2560588"/>
            <a:ext cx="6019842" cy="577081"/>
          </a:xfrm>
          <a:prstGeom prst="rect">
            <a:avLst/>
          </a:prstGeom>
        </p:spPr>
        <p:txBody>
          <a:bodyPr wrap="square">
            <a:spAutoFit/>
          </a:bodyPr>
          <a:lstStyle/>
          <a:p>
            <a:pPr algn="just"/>
            <a:r>
              <a:rPr lang="en-US" altLang="ja-JP" sz="1050" b="1">
                <a:latin typeface="Century" panose="02040604050505020304" pitchFamily="18" charset="0"/>
                <a:ea typeface="ＭＳ 明朝" panose="02020609040205080304" pitchFamily="17" charset="-128"/>
                <a:cs typeface="Times New Roman" panose="02020603050405020304" pitchFamily="18" charset="0"/>
              </a:rPr>
              <a:t>Fig. S4</a:t>
            </a:r>
            <a:r>
              <a:rPr lang="en-US" altLang="ja-JP" sz="1050">
                <a:latin typeface="Century" panose="02040604050505020304" pitchFamily="18" charset="0"/>
                <a:ea typeface="ＭＳ 明朝" panose="02020609040205080304" pitchFamily="17" charset="-128"/>
                <a:cs typeface="Times New Roman" panose="02020603050405020304" pitchFamily="18" charset="0"/>
              </a:rPr>
              <a:t> A time-space map of the logarithmic ratio of luminescence intensity of the concave side to the convex side (log</a:t>
            </a:r>
            <a:r>
              <a:rPr lang="en-US" altLang="ja-JP" sz="1050" baseline="-25000">
                <a:latin typeface="Century" panose="02040604050505020304" pitchFamily="18" charset="0"/>
                <a:ea typeface="ＭＳ 明朝" panose="02020609040205080304" pitchFamily="17" charset="-128"/>
                <a:cs typeface="Times New Roman" panose="02020603050405020304" pitchFamily="18" charset="0"/>
              </a:rPr>
              <a:t>10</a:t>
            </a:r>
            <a:r>
              <a:rPr lang="en-US" altLang="ja-JP" sz="1050">
                <a:latin typeface="Century" panose="02040604050505020304" pitchFamily="18" charset="0"/>
                <a:ea typeface="ＭＳ 明朝" panose="02020609040205080304" pitchFamily="17" charset="-128"/>
                <a:cs typeface="Times New Roman" panose="02020603050405020304" pitchFamily="18" charset="0"/>
              </a:rPr>
              <a:t>(</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L</a:t>
            </a:r>
            <a:r>
              <a:rPr lang="en-US" altLang="ja-JP" sz="1050" baseline="-25000">
                <a:latin typeface="Century" panose="02040604050505020304" pitchFamily="18" charset="0"/>
                <a:ea typeface="ＭＳ 明朝" panose="02020609040205080304" pitchFamily="17" charset="-128"/>
                <a:cs typeface="Times New Roman" panose="02020603050405020304" pitchFamily="18" charset="0"/>
              </a:rPr>
              <a:t>c</a:t>
            </a:r>
            <a:r>
              <a:rPr lang="en-US" altLang="ja-JP" sz="1050">
                <a:latin typeface="Century" panose="02040604050505020304" pitchFamily="18" charset="0"/>
                <a:ea typeface="ＭＳ 明朝" panose="02020609040205080304" pitchFamily="17" charset="-128"/>
                <a:cs typeface="Times New Roman" panose="02020603050405020304" pitchFamily="18" charset="0"/>
              </a:rPr>
              <a:t>/</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L</a:t>
            </a:r>
            <a:r>
              <a:rPr lang="en-US" altLang="ja-JP" sz="1050" baseline="-25000">
                <a:latin typeface="Century" panose="02040604050505020304" pitchFamily="18" charset="0"/>
                <a:ea typeface="ＭＳ 明朝" panose="02020609040205080304" pitchFamily="17" charset="-128"/>
                <a:cs typeface="Times New Roman" panose="02020603050405020304" pitchFamily="18" charset="0"/>
              </a:rPr>
              <a:t>v</a:t>
            </a:r>
            <a:r>
              <a:rPr lang="en-US" altLang="ja-JP" sz="1050">
                <a:latin typeface="Century" panose="02040604050505020304" pitchFamily="18" charset="0"/>
                <a:ea typeface="ＭＳ 明朝" panose="02020609040205080304" pitchFamily="17" charset="-128"/>
                <a:cs typeface="Times New Roman" panose="02020603050405020304" pitchFamily="18" charset="0"/>
              </a:rPr>
              <a:t>); LRL) of an etiolated hypocotyl with cotyledons initially facing downwards. </a:t>
            </a:r>
            <a:endParaRPr lang="ja-JP" altLang="en-US" sz="105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730" y="692632"/>
            <a:ext cx="4535424" cy="1767840"/>
          </a:xfrm>
          <a:prstGeom prst="rect">
            <a:avLst/>
          </a:prstGeom>
        </p:spPr>
      </p:pic>
      <p:sp>
        <p:nvSpPr>
          <p:cNvPr id="20" name="正方形/長方形 19"/>
          <p:cNvSpPr/>
          <p:nvPr/>
        </p:nvSpPr>
        <p:spPr>
          <a:xfrm>
            <a:off x="473079" y="2758639"/>
            <a:ext cx="6043553" cy="577081"/>
          </a:xfrm>
          <a:prstGeom prst="rect">
            <a:avLst/>
          </a:prstGeom>
        </p:spPr>
        <p:txBody>
          <a:bodyPr wrap="square">
            <a:spAutoFit/>
          </a:bodyPr>
          <a:lstStyle/>
          <a:p>
            <a:r>
              <a:rPr lang="en-US" altLang="ja-JP" sz="1050" b="1">
                <a:latin typeface="Century" panose="02040604050505020304" pitchFamily="18" charset="0"/>
                <a:ea typeface="ＭＳ 明朝" panose="02020609040205080304" pitchFamily="17" charset="-128"/>
                <a:cs typeface="Times New Roman" panose="02020603050405020304" pitchFamily="18" charset="0"/>
              </a:rPr>
              <a:t>Fig. S5</a:t>
            </a:r>
            <a:r>
              <a:rPr lang="en-US" altLang="ja-JP" sz="1050">
                <a:latin typeface="Century" panose="02040604050505020304" pitchFamily="18" charset="0"/>
                <a:ea typeface="ＭＳ 明朝" panose="02020609040205080304" pitchFamily="17" charset="-128"/>
                <a:cs typeface="Times New Roman" panose="02020603050405020304" pitchFamily="18" charset="0"/>
              </a:rPr>
              <a:t> Changes in luminescence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L</a:t>
            </a:r>
            <a:r>
              <a:rPr lang="en-US" altLang="ja-JP" sz="1050">
                <a:latin typeface="Century" panose="02040604050505020304" pitchFamily="18" charset="0"/>
                <a:ea typeface="ＭＳ 明朝" panose="02020609040205080304" pitchFamily="17" charset="-128"/>
                <a:cs typeface="Times New Roman" panose="02020603050405020304" pitchFamily="18" charset="0"/>
              </a:rPr>
              <a:t>) of the concave side (left) and the convex side (right) of a hypocotyl after turning through </a:t>
            </a:r>
            <a:r>
              <a:rPr lang="en-US" altLang="ja-JP" sz="1050" smtClean="0">
                <a:latin typeface="Century" panose="02040604050505020304" pitchFamily="18" charset="0"/>
                <a:ea typeface="ＭＳ 明朝" panose="02020609040205080304" pitchFamily="17" charset="-128"/>
                <a:cs typeface="Times New Roman" panose="02020603050405020304" pitchFamily="18" charset="0"/>
              </a:rPr>
              <a:t>90</a:t>
            </a:r>
            <a:r>
              <a:rPr lang="en-US" altLang="ja-JP" sz="1050" kern="100" smtClean="0">
                <a:latin typeface="Century" panose="02040604050505020304" pitchFamily="18" charset="0"/>
                <a:ea typeface="ＭＳ 明朝" panose="02020609040205080304" pitchFamily="17" charset="-128"/>
                <a:cs typeface="Times New Roman" panose="02020603050405020304" pitchFamily="18" charset="0"/>
              </a:rPr>
              <a:t>º</a:t>
            </a:r>
            <a:r>
              <a:rPr lang="en-US" altLang="ja-JP" sz="1050" smtClean="0">
                <a:latin typeface="Century" panose="02040604050505020304" pitchFamily="18" charset="0"/>
                <a:ea typeface="ＭＳ 明朝" panose="02020609040205080304" pitchFamily="17" charset="-128"/>
                <a:cs typeface="Times New Roman" panose="02020603050405020304" pitchFamily="18" charset="0"/>
              </a:rPr>
              <a:t>. </a:t>
            </a:r>
            <a:r>
              <a:rPr lang="en-US" altLang="ja-JP" sz="1050">
                <a:latin typeface="Century" panose="02040604050505020304" pitchFamily="18" charset="0"/>
                <a:ea typeface="ＭＳ 明朝" panose="02020609040205080304" pitchFamily="17" charset="-128"/>
                <a:cs typeface="Times New Roman" panose="02020603050405020304" pitchFamily="18" charset="0"/>
              </a:rPr>
              <a:t>Changes of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L</a:t>
            </a:r>
            <a:r>
              <a:rPr lang="en-US" altLang="ja-JP" sz="1050">
                <a:latin typeface="Century" panose="02040604050505020304" pitchFamily="18" charset="0"/>
                <a:ea typeface="ＭＳ 明朝" panose="02020609040205080304" pitchFamily="17" charset="-128"/>
                <a:cs typeface="Times New Roman" panose="02020603050405020304" pitchFamily="18" charset="0"/>
              </a:rPr>
              <a:t> from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L</a:t>
            </a:r>
            <a:r>
              <a:rPr lang="en-US" altLang="ja-JP" sz="1050">
                <a:latin typeface="Century" panose="02040604050505020304" pitchFamily="18" charset="0"/>
                <a:ea typeface="ＭＳ 明朝" panose="02020609040205080304" pitchFamily="17" charset="-128"/>
                <a:cs typeface="Times New Roman" panose="02020603050405020304" pitchFamily="18" charset="0"/>
              </a:rPr>
              <a:t> at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t</a:t>
            </a:r>
            <a:r>
              <a:rPr lang="en-US" altLang="ja-JP" sz="1050">
                <a:latin typeface="Century" panose="02040604050505020304" pitchFamily="18" charset="0"/>
                <a:ea typeface="ＭＳ 明朝" panose="02020609040205080304" pitchFamily="17" charset="-128"/>
                <a:cs typeface="Times New Roman" panose="02020603050405020304" pitchFamily="18" charset="0"/>
              </a:rPr>
              <a:t> = 0 at each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s</a:t>
            </a:r>
            <a:r>
              <a:rPr lang="en-US" altLang="ja-JP" sz="1050">
                <a:latin typeface="Century" panose="02040604050505020304" pitchFamily="18" charset="0"/>
                <a:ea typeface="ＭＳ 明朝" panose="02020609040205080304" pitchFamily="17" charset="-128"/>
                <a:cs typeface="Times New Roman" panose="02020603050405020304" pitchFamily="18" charset="0"/>
              </a:rPr>
              <a:t>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L</a:t>
            </a:r>
            <a:r>
              <a:rPr lang="en-US" altLang="ja-JP" sz="1050">
                <a:latin typeface="Century" panose="02040604050505020304" pitchFamily="18" charset="0"/>
                <a:ea typeface="ＭＳ 明朝" panose="02020609040205080304" pitchFamily="17" charset="-128"/>
                <a:cs typeface="Times New Roman" panose="02020603050405020304" pitchFamily="18" charset="0"/>
              </a:rPr>
              <a:t>(</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t</a:t>
            </a:r>
            <a:r>
              <a:rPr lang="en-US" altLang="ja-JP" sz="1050">
                <a:latin typeface="Century" panose="02040604050505020304" pitchFamily="18" charset="0"/>
                <a:ea typeface="ＭＳ 明朝" panose="02020609040205080304" pitchFamily="17" charset="-128"/>
                <a:cs typeface="Times New Roman" panose="02020603050405020304" pitchFamily="18" charset="0"/>
              </a:rPr>
              <a:t>,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s</a:t>
            </a:r>
            <a:r>
              <a:rPr lang="en-US" altLang="ja-JP" sz="1050">
                <a:latin typeface="Century" panose="02040604050505020304" pitchFamily="18" charset="0"/>
                <a:ea typeface="ＭＳ 明朝" panose="02020609040205080304" pitchFamily="17" charset="-128"/>
                <a:cs typeface="Times New Roman" panose="02020603050405020304" pitchFamily="18" charset="0"/>
              </a:rPr>
              <a:t>) –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L</a:t>
            </a:r>
            <a:r>
              <a:rPr lang="en-US" altLang="ja-JP" sz="1050">
                <a:latin typeface="Century" panose="02040604050505020304" pitchFamily="18" charset="0"/>
                <a:ea typeface="ＭＳ 明朝" panose="02020609040205080304" pitchFamily="17" charset="-128"/>
                <a:cs typeface="Times New Roman" panose="02020603050405020304" pitchFamily="18" charset="0"/>
              </a:rPr>
              <a:t>(0,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s</a:t>
            </a:r>
            <a:r>
              <a:rPr lang="en-US" altLang="ja-JP" sz="1050">
                <a:latin typeface="Century" panose="02040604050505020304" pitchFamily="18" charset="0"/>
                <a:ea typeface="ＭＳ 明朝" panose="02020609040205080304" pitchFamily="17" charset="-128"/>
                <a:cs typeface="Times New Roman" panose="02020603050405020304" pitchFamily="18" charset="0"/>
              </a:rPr>
              <a:t>)) are shown in the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t</a:t>
            </a:r>
            <a:r>
              <a:rPr lang="en-US" altLang="ja-JP" sz="1050">
                <a:latin typeface="Century" panose="02040604050505020304" pitchFamily="18" charset="0"/>
                <a:ea typeface="ＭＳ 明朝" panose="02020609040205080304" pitchFamily="17" charset="-128"/>
                <a:cs typeface="Times New Roman" panose="02020603050405020304" pitchFamily="18" charset="0"/>
              </a:rPr>
              <a:t> -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s</a:t>
            </a:r>
            <a:r>
              <a:rPr lang="en-US" altLang="ja-JP" sz="1050">
                <a:latin typeface="Century" panose="02040604050505020304" pitchFamily="18" charset="0"/>
                <a:ea typeface="ＭＳ 明朝" panose="02020609040205080304" pitchFamily="17" charset="-128"/>
                <a:cs typeface="Times New Roman" panose="02020603050405020304" pitchFamily="18" charset="0"/>
              </a:rPr>
              <a:t> plane.</a:t>
            </a:r>
            <a:endParaRPr lang="ja-JP" altLang="en-US" sz="105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図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466" y="692195"/>
            <a:ext cx="4157472" cy="1825752"/>
          </a:xfrm>
          <a:prstGeom prst="rect">
            <a:avLst/>
          </a:prstGeom>
        </p:spPr>
      </p:pic>
      <mc:AlternateContent xmlns:mc="http://schemas.openxmlformats.org/markup-compatibility/2006" xmlns:a14="http://schemas.microsoft.com/office/drawing/2010/main">
        <mc:Choice Requires="a14">
          <p:sp>
            <p:nvSpPr>
              <p:cNvPr id="25" name="正方形/長方形 24"/>
              <p:cNvSpPr/>
              <p:nvPr/>
            </p:nvSpPr>
            <p:spPr>
              <a:xfrm>
                <a:off x="409903" y="2833261"/>
                <a:ext cx="6180083" cy="1061829"/>
              </a:xfrm>
              <a:prstGeom prst="rect">
                <a:avLst/>
              </a:prstGeom>
            </p:spPr>
            <p:txBody>
              <a:bodyPr wrap="square">
                <a:spAutoFit/>
              </a:bodyPr>
              <a:lstStyle/>
              <a:p>
                <a:pPr algn="just"/>
                <a:r>
                  <a:rPr lang="en-US" altLang="ja-JP" sz="1050" b="1">
                    <a:latin typeface="Century" panose="02040604050505020304" pitchFamily="18" charset="0"/>
                    <a:ea typeface="ＭＳ 明朝" panose="02020609040205080304" pitchFamily="17" charset="-128"/>
                    <a:cs typeface="Times New Roman" panose="02020603050405020304" pitchFamily="18" charset="0"/>
                  </a:rPr>
                  <a:t>Fig. S6</a:t>
                </a:r>
                <a:r>
                  <a:rPr lang="en-US" altLang="ja-JP" sz="1050">
                    <a:effectLst/>
                    <a:latin typeface="Century" panose="02040604050505020304" pitchFamily="18" charset="0"/>
                    <a:ea typeface="ＭＳ 明朝" panose="02020609040205080304" pitchFamily="17" charset="-128"/>
                    <a:cs typeface="Times New Roman" panose="02020603050405020304" pitchFamily="18" charset="0"/>
                  </a:rPr>
                  <a:t> Parameters of the graviproprioception (GP) model and the sine-law model estimated for </a:t>
                </a:r>
                <a14:m>
                  <m:oMath xmlns:m="http://schemas.openxmlformats.org/officeDocument/2006/math">
                    <m:r>
                      <a:rPr lang="en-US" altLang="ja-JP" sz="105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a:effectLst/>
                        <a:latin typeface="Cambria Math" panose="02040503050406030204" pitchFamily="18" charset="0"/>
                        <a:ea typeface="ＭＳ 明朝" panose="02020609040205080304" pitchFamily="17" charset="-128"/>
                        <a:cs typeface="Times New Roman" panose="02020603050405020304" pitchFamily="18" charset="0"/>
                      </a:rPr>
                      <m:t>𝐶</m:t>
                    </m:r>
                    <m:r>
                      <a:rPr lang="en-US" altLang="ja-JP" sz="105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a:effectLst/>
                        <a:latin typeface="Cambria Math" panose="02040503050406030204" pitchFamily="18" charset="0"/>
                        <a:ea typeface="ＭＳ 明朝" panose="02020609040205080304" pitchFamily="17" charset="-128"/>
                        <a:cs typeface="Times New Roman" panose="02020603050405020304" pitchFamily="18" charset="0"/>
                      </a:rPr>
                      <m:t>𝜕</m:t>
                    </m:r>
                    <m:r>
                      <a:rPr lang="en-US" altLang="ja-JP" sz="1050" i="1">
                        <a:effectLst/>
                        <a:latin typeface="Cambria Math" panose="02040503050406030204" pitchFamily="18" charset="0"/>
                        <a:ea typeface="ＭＳ 明朝" panose="02020609040205080304" pitchFamily="17" charset="-128"/>
                        <a:cs typeface="Times New Roman" panose="02020603050405020304" pitchFamily="18" charset="0"/>
                      </a:rPr>
                      <m:t>𝑡</m:t>
                    </m:r>
                  </m:oMath>
                </a14:m>
                <a:r>
                  <a:rPr lang="en-US" altLang="ja-JP" sz="1050">
                    <a:effectLst/>
                    <a:latin typeface="Century" panose="02040604050505020304" pitchFamily="18" charset="0"/>
                    <a:ea typeface="ＭＳ 明朝" panose="02020609040205080304" pitchFamily="17" charset="-128"/>
                    <a:cs typeface="Times New Roman" panose="02020603050405020304" pitchFamily="18" charset="0"/>
                  </a:rPr>
                  <a:t> at each observed time point after turning through </a:t>
                </a:r>
                <a:r>
                  <a:rPr lang="en-US" altLang="ja-JP" sz="1050" smtClean="0">
                    <a:effectLst/>
                    <a:latin typeface="Century" panose="02040604050505020304" pitchFamily="18" charset="0"/>
                    <a:ea typeface="ＭＳ 明朝" panose="02020609040205080304" pitchFamily="17" charset="-128"/>
                    <a:cs typeface="Times New Roman" panose="02020603050405020304" pitchFamily="18" charset="0"/>
                  </a:rPr>
                  <a:t>90</a:t>
                </a:r>
                <a:r>
                  <a:rPr lang="en-US" altLang="ja-JP" sz="1050" kern="100" smtClean="0">
                    <a:latin typeface="Century" panose="02040604050505020304" pitchFamily="18" charset="0"/>
                    <a:ea typeface="ＭＳ 明朝" panose="02020609040205080304" pitchFamily="17" charset="-128"/>
                    <a:cs typeface="Times New Roman" panose="02020603050405020304" pitchFamily="18" charset="0"/>
                  </a:rPr>
                  <a:t>º</a:t>
                </a:r>
                <a:r>
                  <a:rPr lang="en-US" altLang="ja-JP" sz="1050" smtClean="0">
                    <a:effectLst/>
                    <a:latin typeface="Century" panose="02040604050505020304" pitchFamily="18" charset="0"/>
                    <a:ea typeface="ＭＳ 明朝" panose="02020609040205080304" pitchFamily="17" charset="-128"/>
                    <a:cs typeface="Times New Roman" panose="02020603050405020304" pitchFamily="18" charset="0"/>
                  </a:rPr>
                  <a:t>. </a:t>
                </a:r>
                <a:r>
                  <a:rPr lang="en-US" altLang="ja-JP" sz="1050">
                    <a:effectLst/>
                    <a:latin typeface="Century" panose="02040604050505020304" pitchFamily="18" charset="0"/>
                    <a:ea typeface="ＭＳ 明朝" panose="02020609040205080304" pitchFamily="17" charset="-128"/>
                    <a:cs typeface="Times New Roman" panose="02020603050405020304" pitchFamily="18" charset="0"/>
                  </a:rPr>
                  <a:t>Parameters were estimated from hypocotyls with downward (left panel) or upward (right panel)-facing cotyledons. For the GP model, β = black circle and γ = black triangle, while for the sine-law model, β = red circle. Solid symbols mean that the values are not significantly different from 0 (</a:t>
                </a:r>
                <a:r>
                  <a:rPr lang="en-US" altLang="ja-JP" sz="1050" i="1">
                    <a:effectLst/>
                    <a:latin typeface="Century" panose="02040604050505020304" pitchFamily="18" charset="0"/>
                    <a:ea typeface="ＭＳ 明朝" panose="02020609040205080304" pitchFamily="17" charset="-128"/>
                    <a:cs typeface="Times New Roman" panose="02020603050405020304" pitchFamily="18" charset="0"/>
                  </a:rPr>
                  <a:t>P</a:t>
                </a:r>
                <a:r>
                  <a:rPr lang="en-US" altLang="ja-JP" sz="1050">
                    <a:effectLst/>
                    <a:latin typeface="Century" panose="02040604050505020304" pitchFamily="18" charset="0"/>
                    <a:ea typeface="ＭＳ 明朝" panose="02020609040205080304" pitchFamily="17" charset="-128"/>
                    <a:cs typeface="Times New Roman" panose="02020603050405020304" pitchFamily="18" charset="0"/>
                  </a:rPr>
                  <a:t> &gt; 0.05). Thick horizontal lines indicate the time period when autostraightening occurred </a:t>
                </a:r>
                <a:r>
                  <a:rPr lang="en-US" altLang="ja-JP" sz="1050" smtClean="0">
                    <a:effectLst/>
                    <a:latin typeface="Century" panose="02040604050505020304" pitchFamily="18" charset="0"/>
                    <a:ea typeface="ＭＳ 明朝" panose="02020609040205080304" pitchFamily="17" charset="-128"/>
                    <a:cs typeface="Times New Roman" panose="02020603050405020304" pitchFamily="18" charset="0"/>
                  </a:rPr>
                  <a:t>(Figs</a:t>
                </a:r>
                <a:r>
                  <a:rPr lang="en-US" altLang="ja-JP" sz="1050">
                    <a:effectLst/>
                    <a:latin typeface="Century" panose="02040604050505020304" pitchFamily="18" charset="0"/>
                    <a:ea typeface="ＭＳ 明朝" panose="02020609040205080304" pitchFamily="17" charset="-128"/>
                    <a:cs typeface="Times New Roman" panose="02020603050405020304" pitchFamily="18" charset="0"/>
                  </a:rPr>
                  <a:t>. 2e and Fig. 3e). </a:t>
                </a:r>
                <a:endParaRPr lang="ja-JP" altLang="en-US" sz="1050"/>
              </a:p>
            </p:txBody>
          </p:sp>
        </mc:Choice>
        <mc:Fallback xmlns="">
          <p:sp>
            <p:nvSpPr>
              <p:cNvPr id="25" name="正方形/長方形 24"/>
              <p:cNvSpPr>
                <a:spLocks noRot="1" noChangeAspect="1" noMove="1" noResize="1" noEditPoints="1" noAdjustHandles="1" noChangeArrowheads="1" noChangeShapeType="1" noTextEdit="1"/>
              </p:cNvSpPr>
              <p:nvPr/>
            </p:nvSpPr>
            <p:spPr>
              <a:xfrm>
                <a:off x="409903" y="2833261"/>
                <a:ext cx="6180083" cy="1061829"/>
              </a:xfrm>
              <a:prstGeom prst="rect">
                <a:avLst/>
              </a:prstGeom>
              <a:blipFill rotWithShape="0">
                <a:blip r:embed="rId3"/>
                <a:stretch>
                  <a:fillRect b="-2299"/>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210150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907" y="525360"/>
            <a:ext cx="4145280" cy="1801368"/>
          </a:xfrm>
          <a:prstGeom prst="rect">
            <a:avLst/>
          </a:prstGeom>
        </p:spPr>
      </p:pic>
      <p:sp>
        <p:nvSpPr>
          <p:cNvPr id="4" name="正方形/長方形 3"/>
          <p:cNvSpPr/>
          <p:nvPr/>
        </p:nvSpPr>
        <p:spPr>
          <a:xfrm>
            <a:off x="394138" y="2633008"/>
            <a:ext cx="5943600" cy="738664"/>
          </a:xfrm>
          <a:prstGeom prst="rect">
            <a:avLst/>
          </a:prstGeom>
        </p:spPr>
        <p:txBody>
          <a:bodyPr wrap="square">
            <a:spAutoFit/>
          </a:bodyPr>
          <a:lstStyle/>
          <a:p>
            <a:pPr algn="just"/>
            <a:r>
              <a:rPr lang="en-US" altLang="ja-JP" sz="1050" b="1">
                <a:latin typeface="Century" panose="02040604050505020304" pitchFamily="18" charset="0"/>
                <a:ea typeface="ＭＳ 明朝" panose="02020609040205080304" pitchFamily="17" charset="-128"/>
                <a:cs typeface="Times New Roman" panose="02020603050405020304" pitchFamily="18" charset="0"/>
              </a:rPr>
              <a:t>Fig. S7</a:t>
            </a:r>
            <a:r>
              <a:rPr lang="en-US" altLang="ja-JP" sz="1050">
                <a:latin typeface="Century" panose="02040604050505020304" pitchFamily="18" charset="0"/>
                <a:ea typeface="ＭＳ 明朝" panose="02020609040205080304" pitchFamily="17" charset="-128"/>
                <a:cs typeface="Times New Roman" panose="02020603050405020304" pitchFamily="18" charset="0"/>
              </a:rPr>
              <a:t> Parameters of the GP model and the sine-law model estimated for LRL from hypocotyls with downward (left panel) or upward (right panel)-facing cotyledons. LRL was modeled after the GP and the sine-law models, and obtained parameters are shown as in Fig. S6. For more details, see legend to Fig. S6. </a:t>
            </a:r>
            <a:endParaRPr lang="ja-JP" altLang="en-US" sz="1050"/>
          </a:p>
        </p:txBody>
      </p:sp>
    </p:spTree>
    <p:extLst>
      <p:ext uri="{BB962C8B-B14F-4D97-AF65-F5344CB8AC3E}">
        <p14:creationId xmlns:p14="http://schemas.microsoft.com/office/powerpoint/2010/main" val="4119680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図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448" y="771757"/>
            <a:ext cx="1981200" cy="1764792"/>
          </a:xfrm>
          <a:prstGeom prst="rect">
            <a:avLst/>
          </a:prstGeom>
        </p:spPr>
      </p:pic>
      <p:sp>
        <p:nvSpPr>
          <p:cNvPr id="28" name="正方形/長方形 27"/>
          <p:cNvSpPr/>
          <p:nvPr/>
        </p:nvSpPr>
        <p:spPr>
          <a:xfrm>
            <a:off x="441434" y="2856208"/>
            <a:ext cx="6164318" cy="1708160"/>
          </a:xfrm>
          <a:prstGeom prst="rect">
            <a:avLst/>
          </a:prstGeom>
        </p:spPr>
        <p:txBody>
          <a:bodyPr wrap="square">
            <a:spAutoFit/>
          </a:bodyPr>
          <a:lstStyle/>
          <a:p>
            <a:pPr algn="just"/>
            <a:r>
              <a:rPr lang="en-US" altLang="ja-JP" sz="1050" b="1">
                <a:latin typeface="Century" panose="02040604050505020304" pitchFamily="18" charset="0"/>
                <a:ea typeface="ＭＳ 明朝" panose="02020609040205080304" pitchFamily="17" charset="-128"/>
                <a:cs typeface="Times New Roman" panose="02020603050405020304" pitchFamily="18" charset="0"/>
              </a:rPr>
              <a:t>Fig. S8</a:t>
            </a:r>
            <a:r>
              <a:rPr lang="en-US" altLang="ja-JP" sz="1050">
                <a:latin typeface="Century" panose="02040604050505020304" pitchFamily="18" charset="0"/>
                <a:ea typeface="ＭＳ 明朝" panose="02020609040205080304" pitchFamily="17" charset="-128"/>
                <a:cs typeface="Times New Roman" panose="02020603050405020304" pitchFamily="18" charset="0"/>
              </a:rPr>
              <a:t> The sine-law model fitted to LRL for the hypocotyl in Fig. 2. LRL(2.03,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s</a:t>
            </a:r>
            <a:r>
              <a:rPr lang="en-US" altLang="ja-JP" sz="1050">
                <a:latin typeface="Century" panose="02040604050505020304" pitchFamily="18" charset="0"/>
                <a:ea typeface="ＭＳ 明朝" panose="02020609040205080304" pitchFamily="17" charset="-128"/>
                <a:cs typeface="Times New Roman" panose="02020603050405020304" pitchFamily="18" charset="0"/>
              </a:rPr>
              <a:t>) is plotted against sin</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A</a:t>
            </a:r>
            <a:r>
              <a:rPr lang="en-US" altLang="ja-JP" sz="1050">
                <a:latin typeface="Century" panose="02040604050505020304" pitchFamily="18" charset="0"/>
                <a:ea typeface="ＭＳ 明朝" panose="02020609040205080304" pitchFamily="17" charset="-128"/>
                <a:cs typeface="Times New Roman" panose="02020603050405020304" pitchFamily="18" charset="0"/>
              </a:rPr>
              <a:t>(2.03,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s</a:t>
            </a:r>
            <a:r>
              <a:rPr lang="en-US" altLang="ja-JP" sz="1050">
                <a:latin typeface="Century" panose="02040604050505020304" pitchFamily="18" charset="0"/>
                <a:ea typeface="ＭＳ 明朝" panose="02020609040205080304" pitchFamily="17" charset="-128"/>
                <a:cs typeface="Times New Roman" panose="02020603050405020304" pitchFamily="18" charset="0"/>
              </a:rPr>
              <a:t>). Points corresponding to the base and the tip of hypocotyl are indicated. Each point represents a point on the median of the hypocotyl from the base to the tip, at 19.9-μm intervals. The portions of hypocotyl which were longer than 0.796 mm and which were fitted to the sine-law model with R</a:t>
            </a:r>
            <a:r>
              <a:rPr lang="en-US" altLang="ja-JP" sz="1050" baseline="30000">
                <a:latin typeface="Century" panose="02040604050505020304" pitchFamily="18" charset="0"/>
                <a:ea typeface="ＭＳ 明朝" panose="02020609040205080304" pitchFamily="17" charset="-128"/>
                <a:cs typeface="Times New Roman" panose="02020603050405020304" pitchFamily="18" charset="0"/>
              </a:rPr>
              <a:t>2</a:t>
            </a:r>
            <a:r>
              <a:rPr lang="en-US" altLang="ja-JP" sz="1050">
                <a:latin typeface="Century" panose="02040604050505020304" pitchFamily="18" charset="0"/>
                <a:ea typeface="ＭＳ 明朝" panose="02020609040205080304" pitchFamily="17" charset="-128"/>
                <a:cs typeface="Times New Roman" panose="02020603050405020304" pitchFamily="18" charset="0"/>
              </a:rPr>
              <a:t> &gt; 0.95 were identified iteratively. In this example, at </a:t>
            </a:r>
            <a:r>
              <a:rPr lang="en-US" altLang="ja-JP" sz="1050" i="1">
                <a:latin typeface="Century" panose="02040604050505020304" pitchFamily="18" charset="0"/>
                <a:ea typeface="ＭＳ 明朝" panose="02020609040205080304" pitchFamily="17" charset="-128"/>
                <a:cs typeface="Times New Roman" panose="02020603050405020304" pitchFamily="18" charset="0"/>
              </a:rPr>
              <a:t>t</a:t>
            </a:r>
            <a:r>
              <a:rPr lang="en-US" altLang="ja-JP" sz="1050">
                <a:latin typeface="Century" panose="02040604050505020304" pitchFamily="18" charset="0"/>
                <a:ea typeface="ＭＳ 明朝" panose="02020609040205080304" pitchFamily="17" charset="-128"/>
                <a:cs typeface="Times New Roman" panose="02020603050405020304" pitchFamily="18" charset="0"/>
              </a:rPr>
              <a:t> = 2.03 h, the longest portion of hypocotyl (1.55 mm) is indicated in red, and the second longest portion (1.15 mm) is shown in green. The third longest portion was shorter than 0.796 mm, and so is not shown. The red line is a regression line for the longest portion, for which an intercept = −1.368 and slope = 1.323. The green regression line has an intercept of −0.0712 and slope of −0.348. Thus, the green points are judged to follow the sine-law model with β = 0.348.</a:t>
            </a:r>
            <a:endParaRPr lang="ja-JP" altLang="en-US" sz="1050"/>
          </a:p>
        </p:txBody>
      </p:sp>
    </p:spTree>
    <p:extLst>
      <p:ext uri="{BB962C8B-B14F-4D97-AF65-F5344CB8AC3E}">
        <p14:creationId xmlns:p14="http://schemas.microsoft.com/office/powerpoint/2010/main" val="2860465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191" y="772414"/>
            <a:ext cx="2014728" cy="1792224"/>
          </a:xfrm>
          <a:prstGeom prst="rect">
            <a:avLst/>
          </a:prstGeom>
        </p:spPr>
      </p:pic>
      <p:sp>
        <p:nvSpPr>
          <p:cNvPr id="8" name="正方形/長方形 7"/>
          <p:cNvSpPr/>
          <p:nvPr/>
        </p:nvSpPr>
        <p:spPr>
          <a:xfrm>
            <a:off x="362607" y="2794923"/>
            <a:ext cx="6337738" cy="1384995"/>
          </a:xfrm>
          <a:prstGeom prst="rect">
            <a:avLst/>
          </a:prstGeom>
        </p:spPr>
        <p:txBody>
          <a:bodyPr wrap="square">
            <a:spAutoFit/>
          </a:bodyPr>
          <a:lstStyle/>
          <a:p>
            <a:pPr algn="just">
              <a:spcAft>
                <a:spcPts val="0"/>
              </a:spcAft>
            </a:pPr>
            <a:r>
              <a:rPr lang="en-US" altLang="ja-JP" sz="1050" b="1" kern="100">
                <a:latin typeface="Century" panose="02040604050505020304" pitchFamily="18" charset="0"/>
                <a:ea typeface="ＭＳ 明朝" panose="02020609040205080304" pitchFamily="17" charset="-128"/>
                <a:cs typeface="Times New Roman" panose="02020603050405020304" pitchFamily="18" charset="0"/>
              </a:rPr>
              <a:t>Fig. S9</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Elongation rate of the wild-type and </a:t>
            </a:r>
            <a:r>
              <a:rPr lang="en-US" altLang="ja-JP" sz="1050" i="1" kern="100">
                <a:latin typeface="Century" panose="02040604050505020304" pitchFamily="18" charset="0"/>
                <a:ea typeface="ＭＳ 明朝" panose="02020609040205080304" pitchFamily="17" charset="-128"/>
                <a:cs typeface="Times New Roman" panose="02020603050405020304" pitchFamily="18" charset="0"/>
              </a:rPr>
              <a:t>msg2-1</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hypocotyls harboring </a:t>
            </a:r>
            <a:r>
              <a:rPr lang="en-US" altLang="ja-JP" sz="1050" i="1" kern="100">
                <a:latin typeface="Century" panose="02040604050505020304" pitchFamily="18" charset="0"/>
                <a:ea typeface="ＭＳ 明朝" panose="02020609040205080304" pitchFamily="17" charset="-128"/>
                <a:cs typeface="Times New Roman" panose="02020603050405020304" pitchFamily="18" charset="0"/>
              </a:rPr>
              <a:t>pIAA19:ELuc-PEST</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Elongation rates of vertically grown, etiolated hypocotyls were compared between wild type (black) and </a:t>
            </a:r>
            <a:r>
              <a:rPr lang="en-US" altLang="ja-JP" sz="1050" i="1" kern="100">
                <a:latin typeface="Century" panose="02040604050505020304" pitchFamily="18" charset="0"/>
                <a:ea typeface="ＭＳ 明朝" panose="02020609040205080304" pitchFamily="17" charset="-128"/>
                <a:cs typeface="Times New Roman" panose="02020603050405020304" pitchFamily="18" charset="0"/>
              </a:rPr>
              <a:t>msg2-1</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(red) at the same length of hypocotyl. Data represent mean and SD of 6 </a:t>
            </a:r>
            <a:r>
              <a:rPr lang="ja-JP" altLang="ja-JP" sz="1050" kern="100">
                <a:latin typeface="Century" panose="02040604050505020304" pitchFamily="18" charset="0"/>
                <a:ea typeface="ＭＳ 明朝" panose="02020609040205080304" pitchFamily="17" charset="-128"/>
                <a:cs typeface="Times New Roman" panose="02020603050405020304" pitchFamily="18" charset="0"/>
              </a:rPr>
              <a:t>‒</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7 hypocotyls for the wild type and 3 </a:t>
            </a:r>
            <a:r>
              <a:rPr lang="ja-JP" altLang="ja-JP" sz="1050" kern="100">
                <a:latin typeface="Century" panose="02040604050505020304" pitchFamily="18" charset="0"/>
                <a:ea typeface="ＭＳ 明朝" panose="02020609040205080304" pitchFamily="17" charset="-128"/>
                <a:cs typeface="Times New Roman" panose="02020603050405020304" pitchFamily="18" charset="0"/>
              </a:rPr>
              <a:t>‒</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4 hypocotyls for </a:t>
            </a:r>
            <a:r>
              <a:rPr lang="en-US" altLang="ja-JP" sz="1050" i="1" kern="100">
                <a:latin typeface="Century" panose="02040604050505020304" pitchFamily="18" charset="0"/>
                <a:ea typeface="ＭＳ 明朝" panose="02020609040205080304" pitchFamily="17" charset="-128"/>
                <a:cs typeface="Times New Roman" panose="02020603050405020304" pitchFamily="18" charset="0"/>
              </a:rPr>
              <a:t>msg2-1</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The growth rates are not significantly different between the two genotypes at any of the points measured (</a:t>
            </a:r>
            <a:r>
              <a:rPr lang="en-US" altLang="ja-JP" sz="1050" i="1" kern="100">
                <a:latin typeface="Century" panose="02040604050505020304" pitchFamily="18" charset="0"/>
                <a:ea typeface="ＭＳ 明朝" panose="02020609040205080304" pitchFamily="17" charset="-128"/>
                <a:cs typeface="Times New Roman" panose="02020603050405020304" pitchFamily="18" charset="0"/>
              </a:rPr>
              <a:t>P</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 &gt; 0.205 in </a:t>
            </a:r>
            <a:r>
              <a:rPr lang="en-US" altLang="ja-JP" sz="1050" i="1" kern="100">
                <a:latin typeface="Century" panose="02040604050505020304" pitchFamily="18" charset="0"/>
                <a:ea typeface="ＭＳ 明朝" panose="02020609040205080304" pitchFamily="17" charset="-128"/>
                <a:cs typeface="Times New Roman" panose="02020603050405020304" pitchFamily="18" charset="0"/>
              </a:rPr>
              <a:t>t</a:t>
            </a:r>
            <a:r>
              <a:rPr lang="en-US" altLang="ja-JP" sz="1050" kern="100">
                <a:latin typeface="Century" panose="02040604050505020304" pitchFamily="18" charset="0"/>
                <a:ea typeface="ＭＳ 明朝" panose="02020609040205080304" pitchFamily="17" charset="-128"/>
                <a:cs typeface="Times New Roman" panose="02020603050405020304" pitchFamily="18" charset="0"/>
              </a:rPr>
              <a:t>-test). Growth curves of hypocotyls were obtained by fitting a cubic smoothing spline to datasets of hypocotyl median length, determined as shown in Fig. 2i (left), and elongation rates at a given hypocotyl length were calculated from the smoothed growth curve. </a:t>
            </a:r>
            <a:endParaRPr lang="ja-JP" altLang="ja-JP" sz="1050" kern="10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15984305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192</TotalTime>
  <Words>840</Words>
  <Application>Microsoft Office PowerPoint</Application>
  <PresentationFormat>画面に合わせる (4:3)</PresentationFormat>
  <Paragraphs>12</Paragraphs>
  <Slides>10</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10</vt:i4>
      </vt:variant>
    </vt:vector>
  </HeadingPairs>
  <TitlesOfParts>
    <vt:vector size="18" baseType="lpstr">
      <vt:lpstr>ＭＳ Ｐゴシック</vt:lpstr>
      <vt:lpstr>ＭＳ 明朝</vt:lpstr>
      <vt:lpstr>Arial</vt:lpstr>
      <vt:lpstr>Calibri</vt:lpstr>
      <vt:lpstr>Cambria Math</vt:lpstr>
      <vt:lpstr>Century</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Saitama University</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subject/>
  <dc:creator>Nishida Ikuo</dc:creator>
  <cp:keywords/>
  <dc:description/>
  <cp:lastModifiedBy>kty1</cp:lastModifiedBy>
  <cp:revision>12</cp:revision>
  <dcterms:created xsi:type="dcterms:W3CDTF">2017-03-02T06:13:41Z</dcterms:created>
  <dcterms:modified xsi:type="dcterms:W3CDTF">2017-03-22T10:16:30Z</dcterms:modified>
  <cp:category/>
</cp:coreProperties>
</file>