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3" d="100"/>
          <a:sy n="63" d="100"/>
        </p:scale>
        <p:origin x="61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E9B-A377-4CE0-84B0-8043A034C9C8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DC62-12C0-437F-85FA-E3EA96213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3053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E9B-A377-4CE0-84B0-8043A034C9C8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DC62-12C0-437F-85FA-E3EA96213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209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E9B-A377-4CE0-84B0-8043A034C9C8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DC62-12C0-437F-85FA-E3EA96213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924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E9B-A377-4CE0-84B0-8043A034C9C8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DC62-12C0-437F-85FA-E3EA96213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300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E9B-A377-4CE0-84B0-8043A034C9C8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DC62-12C0-437F-85FA-E3EA96213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64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E9B-A377-4CE0-84B0-8043A034C9C8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DC62-12C0-437F-85FA-E3EA96213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881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E9B-A377-4CE0-84B0-8043A034C9C8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DC62-12C0-437F-85FA-E3EA96213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6431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E9B-A377-4CE0-84B0-8043A034C9C8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DC62-12C0-437F-85FA-E3EA96213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7899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E9B-A377-4CE0-84B0-8043A034C9C8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DC62-12C0-437F-85FA-E3EA96213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2321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E9B-A377-4CE0-84B0-8043A034C9C8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DC62-12C0-437F-85FA-E3EA96213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7494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E9B-A377-4CE0-84B0-8043A034C9C8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DC62-12C0-437F-85FA-E3EA96213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334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B1E9B-A377-4CE0-84B0-8043A034C9C8}" type="datetimeFigureOut">
              <a:rPr kumimoji="1" lang="ja-JP" altLang="en-US" smtClean="0"/>
              <a:t>2018/8/4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BDC62-12C0-437F-85FA-E3EA96213B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788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avi"/><Relationship Id="rId7" Type="http://schemas.openxmlformats.org/officeDocument/2006/relationships/image" Target="../media/image2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video" Target="../media/media2.avi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hRGR-ER_5Ca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87624" y="404664"/>
            <a:ext cx="2437200" cy="2437200"/>
          </a:xfrm>
          <a:prstGeom prst="rect">
            <a:avLst/>
          </a:prstGeom>
        </p:spPr>
      </p:pic>
      <p:sp>
        <p:nvSpPr>
          <p:cNvPr id="4" name="Text Box 32"/>
          <p:cNvSpPr txBox="1">
            <a:spLocks noChangeArrowheads="1"/>
          </p:cNvSpPr>
          <p:nvPr/>
        </p:nvSpPr>
        <p:spPr bwMode="auto">
          <a:xfrm>
            <a:off x="1655180" y="451701"/>
            <a:ext cx="147666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i="1" dirty="0" smtClean="0">
                <a:solidFill>
                  <a:srgbClr val="FFFFFF"/>
                </a:solidFill>
                <a:ea typeface="ＭＳ Ｐゴシック" charset="-128"/>
              </a:rPr>
              <a:t>[Ca</a:t>
            </a:r>
            <a:r>
              <a:rPr lang="en-US" altLang="ja-JP" i="1" baseline="30000" dirty="0" smtClean="0">
                <a:solidFill>
                  <a:srgbClr val="FFFFFF"/>
                </a:solidFill>
                <a:ea typeface="ＭＳ Ｐゴシック" charset="-128"/>
              </a:rPr>
              <a:t>2+</a:t>
            </a:r>
            <a:r>
              <a:rPr lang="en-US" altLang="ja-JP" i="1" dirty="0" smtClean="0">
                <a:solidFill>
                  <a:srgbClr val="FFFFFF"/>
                </a:solidFill>
                <a:ea typeface="ＭＳ Ｐゴシック" charset="-128"/>
              </a:rPr>
              <a:t>]</a:t>
            </a:r>
            <a:r>
              <a:rPr lang="en-US" altLang="ja-JP" i="1" baseline="-25000" dirty="0" smtClean="0">
                <a:solidFill>
                  <a:srgbClr val="FFFFFF"/>
                </a:solidFill>
                <a:ea typeface="ＭＳ Ｐゴシック" charset="-128"/>
              </a:rPr>
              <a:t>o</a:t>
            </a:r>
            <a:r>
              <a:rPr lang="en-US" altLang="ja-JP" i="1" dirty="0" smtClean="0">
                <a:solidFill>
                  <a:srgbClr val="FFFFFF"/>
                </a:solidFill>
                <a:ea typeface="ＭＳ Ｐゴシック" charset="-128"/>
              </a:rPr>
              <a:t>, 5 </a:t>
            </a:r>
            <a:r>
              <a:rPr lang="en-US" altLang="ja-JP" i="1" dirty="0" err="1" smtClean="0">
                <a:solidFill>
                  <a:srgbClr val="FFFFFF"/>
                </a:solidFill>
                <a:ea typeface="ＭＳ Ｐゴシック" charset="-128"/>
              </a:rPr>
              <a:t>mM</a:t>
            </a:r>
            <a:endParaRPr lang="en-US" altLang="ja-JP" i="1" baseline="30000" dirty="0" smtClean="0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7" name="Text Box 51"/>
          <p:cNvSpPr txBox="1">
            <a:spLocks noChangeArrowheads="1"/>
          </p:cNvSpPr>
          <p:nvPr/>
        </p:nvSpPr>
        <p:spPr bwMode="auto">
          <a:xfrm>
            <a:off x="611560" y="5602014"/>
            <a:ext cx="792088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ja-JP" sz="1200" b="1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Supplementary movie </a:t>
            </a:r>
            <a:r>
              <a:rPr lang="en-US" altLang="ja-JP" sz="1200" b="1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S2. </a:t>
            </a:r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Representative 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movies of light-induced </a:t>
            </a:r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intracellular Ca</a:t>
            </a:r>
            <a:r>
              <a:rPr lang="en-US" altLang="ja-JP" sz="1200" baseline="300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2+</a:t>
            </a:r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increase 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in a </a:t>
            </a:r>
            <a:r>
              <a:rPr lang="en-US" altLang="ja-JP" sz="1200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ChRGR</a:t>
            </a:r>
            <a:r>
              <a:rPr lang="en-US" altLang="ja-JP" sz="1200" baseline="-25000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ER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-expressing C2C12 cell. </a:t>
            </a:r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(A and B) The 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R-GECO1 signals were sampled at 2 Hz and the fluorescence </a:t>
            </a:r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intensity (</a:t>
            </a:r>
            <a:r>
              <a:rPr lang="en-US" altLang="ja-JP" sz="1200" i="1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F</a:t>
            </a:r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) was imaged 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during </a:t>
            </a:r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an optical stimulation (OS: 451 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nm; duration, 20 </a:t>
            </a:r>
            <a:r>
              <a:rPr lang="en-US" altLang="ja-JP" sz="1200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ms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; 10 Hz for 5 s</a:t>
            </a:r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) in the presence (A) and absence (B) 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of extracellular Ca</a:t>
            </a:r>
            <a:r>
              <a:rPr lang="en-US" altLang="ja-JP" sz="1200" baseline="30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2</a:t>
            </a:r>
            <a:r>
              <a:rPr lang="en-US" altLang="ja-JP" sz="1200" baseline="300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+</a:t>
            </a:r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([Ca</a:t>
            </a:r>
            <a:r>
              <a:rPr lang="en-US" altLang="ja-JP" sz="1200" baseline="300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2+</a:t>
            </a:r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]</a:t>
            </a:r>
            <a:r>
              <a:rPr lang="en-US" altLang="ja-JP" sz="1200" baseline="-250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o</a:t>
            </a:r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). The images were sampled at 2 Hz and 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pseudocolor</a:t>
            </a:r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-displayed at 20 Hz. 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Scale </a:t>
            </a:r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bar, 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10 </a:t>
            </a:r>
            <a:r>
              <a:rPr lang="en-US" altLang="ja-JP" sz="1200" dirty="0" smtClean="0">
                <a:solidFill>
                  <a:srgbClr val="000000"/>
                </a:solidFill>
                <a:latin typeface="Symbol" panose="05050102010706020507" pitchFamily="18" charset="2"/>
                <a:ea typeface="ＭＳ Ｐゴシック" charset="-128"/>
                <a:cs typeface="Arial" panose="020B0604020202020204" pitchFamily="34" charset="0"/>
              </a:rPr>
              <a:t>m</a:t>
            </a:r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m. (C and D) The changes 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(</a:t>
            </a:r>
            <a:r>
              <a:rPr lang="en-US" altLang="ja-JP" sz="1200" i="1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ΔF/F</a:t>
            </a:r>
            <a:r>
              <a:rPr lang="en-US" altLang="ja-JP" sz="1200" baseline="-25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0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) of R-GECO1 </a:t>
            </a:r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fluorescence of ROIs above the cells shown in (A) and (B), respectively. Each OS was indicated as a cyan stripe. </a:t>
            </a:r>
            <a:endParaRPr lang="en-US" altLang="ja-JP" sz="1200" dirty="0">
              <a:solidFill>
                <a:srgbClr val="000000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pic>
        <p:nvPicPr>
          <p:cNvPr id="3" name="ChRGR-ER_0Ca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517635" y="404664"/>
            <a:ext cx="2437200" cy="2437200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96574" y="4734761"/>
            <a:ext cx="164606" cy="237765"/>
          </a:xfrm>
          <a:prstGeom prst="rect">
            <a:avLst/>
          </a:prstGeom>
        </p:spPr>
      </p:pic>
      <p:sp>
        <p:nvSpPr>
          <p:cNvPr id="22" name="Text Box 51"/>
          <p:cNvSpPr txBox="1">
            <a:spLocks noChangeArrowheads="1"/>
          </p:cNvSpPr>
          <p:nvPr/>
        </p:nvSpPr>
        <p:spPr bwMode="auto">
          <a:xfrm>
            <a:off x="8335419" y="4761310"/>
            <a:ext cx="31103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5%</a:t>
            </a:r>
            <a:endParaRPr lang="en-US" altLang="ja-JP" sz="1200" dirty="0">
              <a:solidFill>
                <a:srgbClr val="000000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23" name="Text Box 51"/>
          <p:cNvSpPr txBox="1">
            <a:spLocks noChangeArrowheads="1"/>
          </p:cNvSpPr>
          <p:nvPr/>
        </p:nvSpPr>
        <p:spPr bwMode="auto">
          <a:xfrm>
            <a:off x="8053765" y="4972526"/>
            <a:ext cx="31103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2 s</a:t>
            </a:r>
            <a:endParaRPr lang="en-US" altLang="ja-JP" sz="1200" dirty="0">
              <a:solidFill>
                <a:srgbClr val="000000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52756" y="3619392"/>
            <a:ext cx="2509061" cy="1526400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28725" y="3619392"/>
            <a:ext cx="2484460" cy="1526400"/>
          </a:xfrm>
          <a:prstGeom prst="rect">
            <a:avLst/>
          </a:prstGeom>
        </p:spPr>
      </p:pic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5975660" y="451701"/>
            <a:ext cx="147666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i="1" dirty="0" smtClean="0">
                <a:solidFill>
                  <a:srgbClr val="FFFFFF"/>
                </a:solidFill>
                <a:ea typeface="ＭＳ Ｐゴシック" charset="-128"/>
              </a:rPr>
              <a:t>[Ca</a:t>
            </a:r>
            <a:r>
              <a:rPr lang="en-US" altLang="ja-JP" i="1" baseline="30000" dirty="0" smtClean="0">
                <a:solidFill>
                  <a:srgbClr val="FFFFFF"/>
                </a:solidFill>
                <a:ea typeface="ＭＳ Ｐゴシック" charset="-128"/>
              </a:rPr>
              <a:t>2+</a:t>
            </a:r>
            <a:r>
              <a:rPr lang="en-US" altLang="ja-JP" i="1" dirty="0" smtClean="0">
                <a:solidFill>
                  <a:srgbClr val="FFFFFF"/>
                </a:solidFill>
                <a:ea typeface="ＭＳ Ｐゴシック" charset="-128"/>
              </a:rPr>
              <a:t>]</a:t>
            </a:r>
            <a:r>
              <a:rPr lang="en-US" altLang="ja-JP" i="1" baseline="-25000" dirty="0" smtClean="0">
                <a:solidFill>
                  <a:srgbClr val="FFFFFF"/>
                </a:solidFill>
                <a:ea typeface="ＭＳ Ｐゴシック" charset="-128"/>
              </a:rPr>
              <a:t>o</a:t>
            </a:r>
            <a:r>
              <a:rPr lang="en-US" altLang="ja-JP" i="1" dirty="0" smtClean="0">
                <a:solidFill>
                  <a:srgbClr val="FFFFFF"/>
                </a:solidFill>
                <a:ea typeface="ＭＳ Ｐゴシック" charset="-128"/>
              </a:rPr>
              <a:t>, 0 </a:t>
            </a:r>
            <a:r>
              <a:rPr lang="en-US" altLang="ja-JP" i="1" dirty="0" err="1" smtClean="0">
                <a:solidFill>
                  <a:srgbClr val="FFFFFF"/>
                </a:solidFill>
                <a:ea typeface="ＭＳ Ｐゴシック" charset="-128"/>
              </a:rPr>
              <a:t>mM</a:t>
            </a:r>
            <a:endParaRPr lang="en-US" altLang="ja-JP" i="1" baseline="30000" dirty="0" smtClean="0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09110" y="44240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529590" y="44240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209110" y="328498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529590" y="328498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02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160</Words>
  <Application>Microsoft Office PowerPoint</Application>
  <PresentationFormat>画面に合わせる (4:3)</PresentationFormat>
  <Paragraphs>9</Paragraphs>
  <Slides>1</Slides>
  <Notes>0</Notes>
  <HiddenSlides>0</HiddenSlides>
  <MMClips>2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Symbol</vt:lpstr>
      <vt:lpstr>Office ​​テーマ</vt:lpstr>
      <vt:lpstr>PowerPoint プレゼンテーション</vt:lpstr>
    </vt:vector>
  </TitlesOfParts>
  <Company>MouseComputer PC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Yawo</dc:creator>
  <cp:lastModifiedBy>yawo</cp:lastModifiedBy>
  <cp:revision>19</cp:revision>
  <dcterms:created xsi:type="dcterms:W3CDTF">2018-07-11T10:35:04Z</dcterms:created>
  <dcterms:modified xsi:type="dcterms:W3CDTF">2018-08-04T08:29:23Z</dcterms:modified>
</cp:coreProperties>
</file>