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slide" Target="slides/slide9.xml"/>
   <Relationship Id="rId11" Type="http://schemas.openxmlformats.org/officeDocument/2006/relationships/slide" Target="slides/slide10.xml"/>
   <Relationship Id="rId12" Type="http://schemas.openxmlformats.org/officeDocument/2006/relationships/slide" Target="slides/slide11.xml"/>
   <Relationship Id="rId13" Type="http://schemas.openxmlformats.org/officeDocument/2006/relationships/slide" Target="slides/slide12.xml"/>
   <Relationship Id="rId14" Type="http://schemas.openxmlformats.org/officeDocument/2006/relationships/slide" Target="slides/slide13.xml"/>
   <Relationship Id="rId15" Type="http://schemas.openxmlformats.org/officeDocument/2006/relationships/slide" Target="slides/slide14.xml"/>
   <Relationship Id="rId16" Type="http://schemas.openxmlformats.org/officeDocument/2006/relationships/slide" Target="slides/slide15.xml"/>
   <Relationship Id="rId17" Type="http://schemas.openxmlformats.org/officeDocument/2006/relationships/slide" Target="slides/slide16.xml"/>
   <Relationship Id="rId18" Type="http://schemas.openxmlformats.org/officeDocument/2006/relationships/slide" Target="slides/slide17.xml"/>
   <Relationship Id="rId19" Type="http://schemas.openxmlformats.org/officeDocument/2006/relationships/slide" Target="slides/slide18.xml"/>
   <Relationship Id="rId2" Type="http://schemas.openxmlformats.org/officeDocument/2006/relationships/slide" Target="slides/slide1.xml"/>
   <Relationship Id="rId20" Type="http://schemas.openxmlformats.org/officeDocument/2006/relationships/slide" Target="slides/slide19.xml"/>
   <Relationship Id="rId21" Type="http://schemas.openxmlformats.org/officeDocument/2006/relationships/slide" Target="slides/slide20.xml"/>
   <Relationship Id="rId22" Type="http://schemas.openxmlformats.org/officeDocument/2006/relationships/slide" Target="slides/slide21.xml"/>
   <Relationship Id="rId23" Type="http://schemas.openxmlformats.org/officeDocument/2006/relationships/slide" Target="slides/slide22.xml"/>
   <Relationship Id="rId24" Type="http://schemas.openxmlformats.org/officeDocument/2006/relationships/slide" Target="slides/slide23.xml"/>
   <Relationship Id="rId25" Type="http://schemas.openxmlformats.org/officeDocument/2006/relationships/slide" Target="slides/slide24.xml"/>
   <Relationship Id="rId26" Type="http://schemas.openxmlformats.org/officeDocument/2006/relationships/slide" Target="slides/slide25.xml"/>
   <Relationship Id="rId27" Type="http://schemas.openxmlformats.org/officeDocument/2006/relationships/slide" Target="slides/slide26.xml"/>
   <Relationship Id="rId28" Type="http://schemas.openxmlformats.org/officeDocument/2006/relationships/slide" Target="slides/slide27.xml"/>
   <Relationship Id="rId29" Type="http://schemas.openxmlformats.org/officeDocument/2006/relationships/slide" Target="slides/slide28.xml"/>
   <Relationship Id="rId3" Type="http://schemas.openxmlformats.org/officeDocument/2006/relationships/slide" Target="slides/slide2.xml"/>
   <Relationship Id="rId30" Type="http://schemas.openxmlformats.org/officeDocument/2006/relationships/slide" Target="slides/slide29.xml"/>
   <Relationship Id="rId31" Type="http://schemas.openxmlformats.org/officeDocument/2006/relationships/slide" Target="slides/slide30.xml"/>
   <Relationship Id="rId32" Type="http://schemas.openxmlformats.org/officeDocument/2006/relationships/slide" Target="slides/slide31.xml"/>
   <Relationship Id="rId33" Type="http://schemas.openxmlformats.org/officeDocument/2006/relationships/slide" Target="slides/slide32.xml"/>
   <Relationship Id="rId34" Type="http://schemas.openxmlformats.org/officeDocument/2006/relationships/notesMaster" Target="notesMasters/notesMaster1.xml"/>
   <Relationship Id="rId35" Type="http://schemas.openxmlformats.org/officeDocument/2006/relationships/presProps" Target="presProps.xml"/>
   <Relationship Id="rId36" Type="http://schemas.openxmlformats.org/officeDocument/2006/relationships/viewProps" Target="viewProps.xml"/>
   <Relationship Id="rId37" Type="http://schemas.openxmlformats.org/officeDocument/2006/relationships/theme" Target="theme/theme1.xml"/>
   <Relationship Id="rId38" Type="http://schemas.openxmlformats.org/officeDocument/2006/relationships/tableStyles" Target="tableStyles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233A5-002C-FC46-A812-9D90CB85F41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74BE7-8B27-1A49-91AE-E03E807C2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3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1.xml"/>
</Relationships>
</file>

<file path=ppt/notesSlides/_rels/notesSlide2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2.xml"/>
</Relationships>
</file>

<file path=ppt/notesSlides/_rels/notesSlide3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3.xml"/>
</Relationships>
</file>

<file path=ppt/notesSlides/_rels/notesSlide4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4.xml"/>
</Relationships>
</file>

<file path=ppt/notesSlides/_rels/notesSlide5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23.xml"/>
</Relationships>
</file>

<file path=ppt/notesSlides/_rels/notesSlide6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24.xml"/>
</Relationships>
</file>

<file path=ppt/notesSlides/_rels/notesSlide7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32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Peds</a:t>
            </a:r>
            <a:r>
              <a:rPr lang="en-US" baseline="0" dirty="0" smtClean="0"/>
              <a:t> ortho1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74BE7-8B27-1A49-91AE-E03E807C2BE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68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Peds</a:t>
            </a:r>
            <a:r>
              <a:rPr lang="en-US" dirty="0" smtClean="0"/>
              <a:t> ortho2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74BE7-8B27-1A49-91AE-E03E807C2BE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90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Peds</a:t>
            </a:r>
            <a:r>
              <a:rPr lang="en-US" dirty="0" smtClean="0"/>
              <a:t> ortho3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74BE7-8B27-1A49-91AE-E03E807C2BE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18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Peds</a:t>
            </a:r>
            <a:r>
              <a:rPr lang="en-US" dirty="0" smtClean="0"/>
              <a:t> ortho4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74BE7-8B27-1A49-91AE-E03E807C2BE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91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Peds</a:t>
            </a:r>
            <a:r>
              <a:rPr lang="en-US" baseline="0" dirty="0" smtClean="0"/>
              <a:t> ortho13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74BE7-8B27-1A49-91AE-E03E807C2BE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09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74BE7-8B27-1A49-91AE-E03E807C2BE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2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Peds</a:t>
            </a:r>
            <a:r>
              <a:rPr lang="en-US" smtClean="0"/>
              <a:t> ortho23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74BE7-8B27-1A49-91AE-E03E807C2BE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07120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8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6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1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5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2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5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3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67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33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4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0730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780DD-459A-D842-8469-8F3EDD349BC8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85ADA-CFC0-0643-81F7-23E7D5F167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1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1.xml"/>
   <Relationship Id="rId2" Type="http://schemas.openxmlformats.org/officeDocument/2006/relationships/tags" Target="../tags/tag2.xml"/>
   <Relationship Id="rId3" Type="http://schemas.openxmlformats.org/officeDocument/2006/relationships/tags" Target="../tags/tag3.xml"/>
   <Relationship Id="rId4" Type="http://schemas.openxmlformats.org/officeDocument/2006/relationships/tags" Target="../tags/tag4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5.xml"/>
   <Relationship Id="rId2" Type="http://schemas.openxmlformats.org/officeDocument/2006/relationships/tags" Target="../tags/tag6.xml"/>
   <Relationship Id="rId3" Type="http://schemas.openxmlformats.org/officeDocument/2006/relationships/tags" Target="../tags/tag7.xml"/>
   <Relationship Id="rId4" Type="http://schemas.openxmlformats.org/officeDocument/2006/relationships/tags" Target="../tags/tag8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.png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9.xml"/>
   <Relationship Id="rId2" Type="http://schemas.openxmlformats.org/officeDocument/2006/relationships/tags" Target="../tags/tag10.xml"/>
   <Relationship Id="rId3" Type="http://schemas.openxmlformats.org/officeDocument/2006/relationships/tags" Target="../tags/tag11.xml"/>
   <Relationship Id="rId4" Type="http://schemas.openxmlformats.org/officeDocument/2006/relationships/tags" Target="../tags/tag12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2.png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13.xml"/>
   <Relationship Id="rId2" Type="http://schemas.openxmlformats.org/officeDocument/2006/relationships/tags" Target="../tags/tag14.xml"/>
   <Relationship Id="rId3" Type="http://schemas.openxmlformats.org/officeDocument/2006/relationships/tags" Target="../tags/tag15.xml"/>
   <Relationship Id="rId4" Type="http://schemas.openxmlformats.org/officeDocument/2006/relationships/tags" Target="../tags/tag16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3.pn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17.xml"/>
   <Relationship Id="rId2" Type="http://schemas.openxmlformats.org/officeDocument/2006/relationships/tags" Target="../tags/tag18.xml"/>
   <Relationship Id="rId3" Type="http://schemas.openxmlformats.org/officeDocument/2006/relationships/tags" Target="../tags/tag19.xml"/>
   <Relationship Id="rId4" Type="http://schemas.openxmlformats.org/officeDocument/2006/relationships/tags" Target="../tags/tag20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.png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21.xml"/>
   <Relationship Id="rId2" Type="http://schemas.openxmlformats.org/officeDocument/2006/relationships/tags" Target="../tags/tag22.xml"/>
   <Relationship Id="rId3" Type="http://schemas.openxmlformats.org/officeDocument/2006/relationships/tags" Target="../tags/tag23.xml"/>
   <Relationship Id="rId4" Type="http://schemas.openxmlformats.org/officeDocument/2006/relationships/tags" Target="../tags/tag24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4.png"/>
</Relationships>
</file>

<file path=ppt/slides/_rels/slide9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25.xml"/>
   <Relationship Id="rId2" Type="http://schemas.openxmlformats.org/officeDocument/2006/relationships/tags" Target="../tags/tag26.xml"/>
   <Relationship Id="rId3" Type="http://schemas.openxmlformats.org/officeDocument/2006/relationships/tags" Target="../tags/tag27.xml"/>
   <Relationship Id="rId4" Type="http://schemas.openxmlformats.org/officeDocument/2006/relationships/tags" Target="../tags/tag28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5.png"/>
</Relationships>
</file>

<file path=ppt/slides/_rels/slide10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_rels/slide11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29.xml"/>
   <Relationship Id="rId2" Type="http://schemas.openxmlformats.org/officeDocument/2006/relationships/tags" Target="../tags/tag30.xml"/>
   <Relationship Id="rId3" Type="http://schemas.openxmlformats.org/officeDocument/2006/relationships/tags" Target="../tags/tag31.xml"/>
   <Relationship Id="rId4" Type="http://schemas.openxmlformats.org/officeDocument/2006/relationships/tags" Target="../tags/tag32.xml"/>
   <Relationship Id="rId5" Type="http://schemas.openxmlformats.org/officeDocument/2006/relationships/slideLayout" Target="../slideLayouts/slideLayout2.xml"/>
   <Relationship Id="rId6" Type="http://schemas.openxmlformats.org/officeDocument/2006/relationships/notesSlide" Target="../notesSlides/notesSlide1.xml"/>
   <Relationship Id="rId7" Type="http://schemas.openxmlformats.org/officeDocument/2006/relationships/image" Target="../media/image6.png"/>
</Relationships>
</file>

<file path=ppt/slides/_rels/slide12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33.xml"/>
   <Relationship Id="rId2" Type="http://schemas.openxmlformats.org/officeDocument/2006/relationships/tags" Target="../tags/tag34.xml"/>
   <Relationship Id="rId3" Type="http://schemas.openxmlformats.org/officeDocument/2006/relationships/tags" Target="../tags/tag35.xml"/>
   <Relationship Id="rId4" Type="http://schemas.openxmlformats.org/officeDocument/2006/relationships/tags" Target="../tags/tag36.xml"/>
   <Relationship Id="rId5" Type="http://schemas.openxmlformats.org/officeDocument/2006/relationships/slideLayout" Target="../slideLayouts/slideLayout2.xml"/>
   <Relationship Id="rId6" Type="http://schemas.openxmlformats.org/officeDocument/2006/relationships/notesSlide" Target="../notesSlides/notesSlide2.xml"/>
   <Relationship Id="rId7" Type="http://schemas.openxmlformats.org/officeDocument/2006/relationships/image" Target="../media/image6.png"/>
</Relationships>
</file>

<file path=ppt/slides/_rels/slide13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37.xml"/>
   <Relationship Id="rId2" Type="http://schemas.openxmlformats.org/officeDocument/2006/relationships/tags" Target="../tags/tag38.xml"/>
   <Relationship Id="rId3" Type="http://schemas.openxmlformats.org/officeDocument/2006/relationships/tags" Target="../tags/tag39.xml"/>
   <Relationship Id="rId4" Type="http://schemas.openxmlformats.org/officeDocument/2006/relationships/tags" Target="../tags/tag40.xml"/>
   <Relationship Id="rId5" Type="http://schemas.openxmlformats.org/officeDocument/2006/relationships/slideLayout" Target="../slideLayouts/slideLayout2.xml"/>
   <Relationship Id="rId6" Type="http://schemas.openxmlformats.org/officeDocument/2006/relationships/notesSlide" Target="../notesSlides/notesSlide3.xml"/>
   <Relationship Id="rId7" Type="http://schemas.openxmlformats.org/officeDocument/2006/relationships/image" Target="../media/image7.png"/>
</Relationships>
</file>

<file path=ppt/slides/_rels/slide14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41.xml"/>
   <Relationship Id="rId2" Type="http://schemas.openxmlformats.org/officeDocument/2006/relationships/tags" Target="../tags/tag42.xml"/>
   <Relationship Id="rId3" Type="http://schemas.openxmlformats.org/officeDocument/2006/relationships/tags" Target="../tags/tag43.xml"/>
   <Relationship Id="rId4" Type="http://schemas.openxmlformats.org/officeDocument/2006/relationships/tags" Target="../tags/tag44.xml"/>
   <Relationship Id="rId5" Type="http://schemas.openxmlformats.org/officeDocument/2006/relationships/slideLayout" Target="../slideLayouts/slideLayout2.xml"/>
   <Relationship Id="rId6" Type="http://schemas.openxmlformats.org/officeDocument/2006/relationships/notesSlide" Target="../notesSlides/notesSlide4.xml"/>
   <Relationship Id="rId7" Type="http://schemas.openxmlformats.org/officeDocument/2006/relationships/image" Target="../media/image7.png"/>
</Relationships>
</file>

<file path=ppt/slides/_rels/slide15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45.xml"/>
   <Relationship Id="rId2" Type="http://schemas.openxmlformats.org/officeDocument/2006/relationships/tags" Target="../tags/tag46.xml"/>
   <Relationship Id="rId3" Type="http://schemas.openxmlformats.org/officeDocument/2006/relationships/tags" Target="../tags/tag47.xml"/>
   <Relationship Id="rId4" Type="http://schemas.openxmlformats.org/officeDocument/2006/relationships/tags" Target="../tags/tag48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16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49.xml"/>
   <Relationship Id="rId2" Type="http://schemas.openxmlformats.org/officeDocument/2006/relationships/tags" Target="../tags/tag50.xml"/>
   <Relationship Id="rId3" Type="http://schemas.openxmlformats.org/officeDocument/2006/relationships/tags" Target="../tags/tag51.xml"/>
   <Relationship Id="rId4" Type="http://schemas.openxmlformats.org/officeDocument/2006/relationships/tags" Target="../tags/tag52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17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53.xml"/>
   <Relationship Id="rId2" Type="http://schemas.openxmlformats.org/officeDocument/2006/relationships/tags" Target="../tags/tag54.xml"/>
   <Relationship Id="rId3" Type="http://schemas.openxmlformats.org/officeDocument/2006/relationships/tags" Target="../tags/tag55.xml"/>
   <Relationship Id="rId4" Type="http://schemas.openxmlformats.org/officeDocument/2006/relationships/tags" Target="../tags/tag56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18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57.xml"/>
   <Relationship Id="rId2" Type="http://schemas.openxmlformats.org/officeDocument/2006/relationships/tags" Target="../tags/tag58.xml"/>
   <Relationship Id="rId3" Type="http://schemas.openxmlformats.org/officeDocument/2006/relationships/tags" Target="../tags/tag59.xml"/>
   <Relationship Id="rId4" Type="http://schemas.openxmlformats.org/officeDocument/2006/relationships/tags" Target="../tags/tag60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19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61.xml"/>
   <Relationship Id="rId2" Type="http://schemas.openxmlformats.org/officeDocument/2006/relationships/tags" Target="../tags/tag62.xml"/>
   <Relationship Id="rId3" Type="http://schemas.openxmlformats.org/officeDocument/2006/relationships/tags" Target="../tags/tag63.xml"/>
   <Relationship Id="rId4" Type="http://schemas.openxmlformats.org/officeDocument/2006/relationships/tags" Target="../tags/tag64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20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65.xml"/>
   <Relationship Id="rId2" Type="http://schemas.openxmlformats.org/officeDocument/2006/relationships/tags" Target="../tags/tag66.xml"/>
   <Relationship Id="rId3" Type="http://schemas.openxmlformats.org/officeDocument/2006/relationships/tags" Target="../tags/tag67.xml"/>
   <Relationship Id="rId4" Type="http://schemas.openxmlformats.org/officeDocument/2006/relationships/tags" Target="../tags/tag68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21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69.xml"/>
   <Relationship Id="rId2" Type="http://schemas.openxmlformats.org/officeDocument/2006/relationships/tags" Target="../tags/tag70.xml"/>
   <Relationship Id="rId3" Type="http://schemas.openxmlformats.org/officeDocument/2006/relationships/tags" Target="../tags/tag71.xml"/>
   <Relationship Id="rId4" Type="http://schemas.openxmlformats.org/officeDocument/2006/relationships/tags" Target="../tags/tag72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22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73.xml"/>
   <Relationship Id="rId2" Type="http://schemas.openxmlformats.org/officeDocument/2006/relationships/tags" Target="../tags/tag74.xml"/>
   <Relationship Id="rId3" Type="http://schemas.openxmlformats.org/officeDocument/2006/relationships/tags" Target="../tags/tag75.xml"/>
   <Relationship Id="rId4" Type="http://schemas.openxmlformats.org/officeDocument/2006/relationships/tags" Target="../tags/tag76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7.png"/>
</Relationships>
</file>

<file path=ppt/slides/_rels/slide23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77.xml"/>
   <Relationship Id="rId2" Type="http://schemas.openxmlformats.org/officeDocument/2006/relationships/tags" Target="../tags/tag78.xml"/>
   <Relationship Id="rId3" Type="http://schemas.openxmlformats.org/officeDocument/2006/relationships/tags" Target="../tags/tag79.xml"/>
   <Relationship Id="rId4" Type="http://schemas.openxmlformats.org/officeDocument/2006/relationships/tags" Target="../tags/tag80.xml"/>
   <Relationship Id="rId5" Type="http://schemas.openxmlformats.org/officeDocument/2006/relationships/slideLayout" Target="../slideLayouts/slideLayout2.xml"/>
   <Relationship Id="rId6" Type="http://schemas.openxmlformats.org/officeDocument/2006/relationships/notesSlide" Target="../notesSlides/notesSlide5.xml"/>
   <Relationship Id="rId7" Type="http://schemas.openxmlformats.org/officeDocument/2006/relationships/image" Target="../media/image7.png"/>
</Relationships>
</file>

<file path=ppt/slides/_rels/slide24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81.xml"/>
   <Relationship Id="rId2" Type="http://schemas.openxmlformats.org/officeDocument/2006/relationships/tags" Target="../tags/tag82.xml"/>
   <Relationship Id="rId3" Type="http://schemas.openxmlformats.org/officeDocument/2006/relationships/tags" Target="../tags/tag83.xml"/>
   <Relationship Id="rId4" Type="http://schemas.openxmlformats.org/officeDocument/2006/relationships/tags" Target="../tags/tag84.xml"/>
   <Relationship Id="rId5" Type="http://schemas.openxmlformats.org/officeDocument/2006/relationships/slideLayout" Target="../slideLayouts/slideLayout2.xml"/>
   <Relationship Id="rId6" Type="http://schemas.openxmlformats.org/officeDocument/2006/relationships/notesSlide" Target="../notesSlides/notesSlide6.xml"/>
   <Relationship Id="rId7" Type="http://schemas.openxmlformats.org/officeDocument/2006/relationships/image" Target="../media/image8.png"/>
</Relationships>
</file>

<file path=ppt/slides/_rels/slide25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85.xml"/>
   <Relationship Id="rId2" Type="http://schemas.openxmlformats.org/officeDocument/2006/relationships/tags" Target="../tags/tag86.xml"/>
   <Relationship Id="rId3" Type="http://schemas.openxmlformats.org/officeDocument/2006/relationships/tags" Target="../tags/tag87.xml"/>
   <Relationship Id="rId4" Type="http://schemas.openxmlformats.org/officeDocument/2006/relationships/tags" Target="../tags/tag88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9.png"/>
</Relationships>
</file>

<file path=ppt/slides/_rels/slide26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89.xml"/>
   <Relationship Id="rId2" Type="http://schemas.openxmlformats.org/officeDocument/2006/relationships/tags" Target="../tags/tag90.xml"/>
   <Relationship Id="rId3" Type="http://schemas.openxmlformats.org/officeDocument/2006/relationships/tags" Target="../tags/tag91.xml"/>
   <Relationship Id="rId4" Type="http://schemas.openxmlformats.org/officeDocument/2006/relationships/tags" Target="../tags/tag92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0.png"/>
</Relationships>
</file>

<file path=ppt/slides/_rels/slide27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93.xml"/>
   <Relationship Id="rId2" Type="http://schemas.openxmlformats.org/officeDocument/2006/relationships/tags" Target="../tags/tag94.xml"/>
   <Relationship Id="rId3" Type="http://schemas.openxmlformats.org/officeDocument/2006/relationships/tags" Target="../tags/tag95.xml"/>
   <Relationship Id="rId4" Type="http://schemas.openxmlformats.org/officeDocument/2006/relationships/tags" Target="../tags/tag96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1.png"/>
</Relationships>
</file>

<file path=ppt/slides/_rels/slide28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97.xml"/>
   <Relationship Id="rId2" Type="http://schemas.openxmlformats.org/officeDocument/2006/relationships/tags" Target="../tags/tag98.xml"/>
   <Relationship Id="rId3" Type="http://schemas.openxmlformats.org/officeDocument/2006/relationships/tags" Target="../tags/tag99.xml"/>
   <Relationship Id="rId4" Type="http://schemas.openxmlformats.org/officeDocument/2006/relationships/tags" Target="../tags/tag100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2.png"/>
</Relationships>
</file>

<file path=ppt/slides/_rels/slide29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101.xml"/>
   <Relationship Id="rId2" Type="http://schemas.openxmlformats.org/officeDocument/2006/relationships/tags" Target="../tags/tag102.xml"/>
   <Relationship Id="rId3" Type="http://schemas.openxmlformats.org/officeDocument/2006/relationships/tags" Target="../tags/tag103.xml"/>
   <Relationship Id="rId4" Type="http://schemas.openxmlformats.org/officeDocument/2006/relationships/tags" Target="../tags/tag104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3.png"/>
</Relationships>
</file>

<file path=ppt/slides/_rels/slide30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105.xml"/>
   <Relationship Id="rId2" Type="http://schemas.openxmlformats.org/officeDocument/2006/relationships/tags" Target="../tags/tag106.xml"/>
   <Relationship Id="rId3" Type="http://schemas.openxmlformats.org/officeDocument/2006/relationships/tags" Target="../tags/tag107.xml"/>
   <Relationship Id="rId4" Type="http://schemas.openxmlformats.org/officeDocument/2006/relationships/tags" Target="../tags/tag108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4.png"/>
</Relationships>
</file>

<file path=ppt/slides/_rels/slide31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109.xml"/>
   <Relationship Id="rId2" Type="http://schemas.openxmlformats.org/officeDocument/2006/relationships/tags" Target="../tags/tag110.xml"/>
   <Relationship Id="rId3" Type="http://schemas.openxmlformats.org/officeDocument/2006/relationships/tags" Target="../tags/tag111.xml"/>
   <Relationship Id="rId4" Type="http://schemas.openxmlformats.org/officeDocument/2006/relationships/tags" Target="../tags/tag112.xml"/>
   <Relationship Id="rId5" Type="http://schemas.openxmlformats.org/officeDocument/2006/relationships/slideLayout" Target="../slideLayouts/slideLayout2.xml"/>
   <Relationship Id="rId6" Type="http://schemas.openxmlformats.org/officeDocument/2006/relationships/image" Target="../media/image15.png"/>
</Relationships>
</file>

<file path=ppt/slides/_rels/slide32.xml.rels><?xml version = '1.0' encoding = 'UTF-8' standalone = 'yes'?>
<Relationships xmlns="http://schemas.openxmlformats.org/package/2006/relationships">
   <Relationship Id="rId1" Type="http://schemas.openxmlformats.org/officeDocument/2006/relationships/tags" Target="../tags/tag113.xml"/>
   <Relationship Id="rId2" Type="http://schemas.openxmlformats.org/officeDocument/2006/relationships/tags" Target="../tags/tag114.xml"/>
   <Relationship Id="rId3" Type="http://schemas.openxmlformats.org/officeDocument/2006/relationships/tags" Target="../tags/tag115.xml"/>
   <Relationship Id="rId4" Type="http://schemas.openxmlformats.org/officeDocument/2006/relationships/tags" Target="../tags/tag116.xml"/>
   <Relationship Id="rId5" Type="http://schemas.openxmlformats.org/officeDocument/2006/relationships/slideLayout" Target="../slideLayouts/slideLayout2.xml"/>
   <Relationship Id="rId6" Type="http://schemas.openxmlformats.org/officeDocument/2006/relationships/notesSlide" Target="../notesSlides/notesSlide7.xml"/>
   <Relationship Id="rId7" Type="http://schemas.openxmlformats.org/officeDocument/2006/relationships/image" Target="../media/image16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6132"/>
            <a:ext cx="7772400" cy="19286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Self-Reported Needs Assessment Survey of Pediatric Orthopaedic Education in Haiti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3671" y="3886200"/>
            <a:ext cx="6931891" cy="1752600"/>
          </a:xfrm>
        </p:spPr>
        <p:txBody>
          <a:bodyPr/>
          <a:lstStyle/>
          <a:p>
            <a:r>
              <a:rPr lang="en-US" dirty="0" smtClean="0"/>
              <a:t>Electronic Response Survey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4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Demographic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Calibri" charset="0"/>
                <a:ea typeface="MS PGothic" charset="0"/>
              </a:rPr>
              <a:t>Are you ready for a great day</a:t>
            </a:r>
            <a:r>
              <a:rPr lang="en-US" dirty="0" smtClean="0">
                <a:latin typeface="Calibri" charset="0"/>
                <a:ea typeface="MS PGothic" charset="0"/>
              </a:rPr>
              <a:t>?</a:t>
            </a:r>
            <a:br>
              <a:rPr lang="en-US" dirty="0" smtClean="0">
                <a:latin typeface="Calibri" charset="0"/>
                <a:ea typeface="MS PGothic" charset="0"/>
              </a:rPr>
            </a:br>
            <a:r>
              <a:rPr lang="en-US" sz="1200" i="1" dirty="0" smtClean="0">
                <a:latin typeface="Calibri" charset="0"/>
                <a:ea typeface="MS PGothic" charset="0"/>
              </a:rPr>
              <a:t>(internal control, electronic response system test)</a:t>
            </a:r>
            <a:endParaRPr lang="en-US" sz="1200" i="1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Yes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No</a:t>
            </a:r>
            <a:endParaRPr lang="en-US" dirty="0">
              <a:latin typeface="Calibri" charset="0"/>
              <a:ea typeface="MS PGothic" charset="0"/>
            </a:endParaRPr>
          </a:p>
        </p:txBody>
      </p:sp>
      <p:pic>
        <p:nvPicPr>
          <p:cNvPr id="12" name="TPChart" descr="15A9BEEA347448039D077396B50A1A67Chart20150410161657549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0840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MS PGothic" charset="0"/>
              </a:rPr>
              <a:t>Are you Haitian?</a:t>
            </a: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Yes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No</a:t>
            </a:r>
            <a:endParaRPr lang="en-US" dirty="0">
              <a:latin typeface="Calibri" charset="0"/>
              <a:ea typeface="MS PGothic" charset="0"/>
            </a:endParaRPr>
          </a:p>
        </p:txBody>
      </p:sp>
      <p:pic>
        <p:nvPicPr>
          <p:cNvPr id="8" name="TPChart" descr="9CC7FB4781D74D92823B7CF5AB5BE378Chart20150410161657543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19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18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25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611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MS PGothic" charset="0"/>
              </a:rPr>
              <a:t>Are you a:</a:t>
            </a: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>
              <a:buFont typeface="Arial" charset="0"/>
              <a:buAutoNum type="alphaUcPeriod"/>
            </a:pPr>
            <a:r>
              <a:rPr lang="en-US" dirty="0" err="1">
                <a:latin typeface="Calibri" charset="0"/>
                <a:ea typeface="MS PGothic" charset="0"/>
              </a:rPr>
              <a:t>Orthopaedic</a:t>
            </a:r>
            <a:r>
              <a:rPr lang="en-US" dirty="0">
                <a:latin typeface="Calibri" charset="0"/>
                <a:ea typeface="MS PGothic" charset="0"/>
              </a:rPr>
              <a:t> resident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 err="1">
                <a:latin typeface="Calibri" charset="0"/>
                <a:ea typeface="MS PGothic" charset="0"/>
              </a:rPr>
              <a:t>Orthopaedic</a:t>
            </a:r>
            <a:r>
              <a:rPr lang="en-US" dirty="0">
                <a:latin typeface="Calibri" charset="0"/>
                <a:ea typeface="MS PGothic" charset="0"/>
              </a:rPr>
              <a:t> attending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Non-</a:t>
            </a:r>
            <a:r>
              <a:rPr lang="en-US" dirty="0" err="1">
                <a:latin typeface="Calibri" charset="0"/>
                <a:ea typeface="MS PGothic" charset="0"/>
              </a:rPr>
              <a:t>orthopaedic</a:t>
            </a:r>
            <a:r>
              <a:rPr lang="en-US" dirty="0">
                <a:latin typeface="Calibri" charset="0"/>
                <a:ea typeface="MS PGothic" charset="0"/>
              </a:rPr>
              <a:t> physician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Nurse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Other</a:t>
            </a:r>
          </a:p>
        </p:txBody>
      </p:sp>
      <p:pic>
        <p:nvPicPr>
          <p:cNvPr id="8" name="TPChart" descr="4451F89EA6ED4D6C90F9AA23FF80CC03Chart20150410161657555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19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18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25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7562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MS PGothic" charset="0"/>
              </a:rPr>
              <a:t>What is your gender?</a:t>
            </a: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Male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Female</a:t>
            </a:r>
            <a:endParaRPr lang="en-US" dirty="0">
              <a:latin typeface="Calibri" charset="0"/>
              <a:ea typeface="MS PGothic" charset="0"/>
            </a:endParaRPr>
          </a:p>
        </p:txBody>
      </p:sp>
      <p:pic>
        <p:nvPicPr>
          <p:cNvPr id="8" name="TPChart" descr="FAE1004152B74A039295F0304CE878C1Chart20150410161657549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19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18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25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3289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MS PGothic" charset="0"/>
              </a:rPr>
              <a:t>Did you attend HAAOT last year?</a:t>
            </a: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Yes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No</a:t>
            </a:r>
            <a:endParaRPr lang="en-US" dirty="0">
              <a:latin typeface="Calibri" charset="0"/>
              <a:ea typeface="MS PGothic" charset="0"/>
            </a:endParaRPr>
          </a:p>
        </p:txBody>
      </p:sp>
      <p:pic>
        <p:nvPicPr>
          <p:cNvPr id="8" name="TPChart" descr="2F42CEC565444A649C31AC664C19089DChart20150410161657710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19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18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25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7804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charset="0"/>
                <a:ea typeface="MS PGothic" charset="0"/>
              </a:rPr>
              <a:t>How many years ago did you complete medical school?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&lt;1 year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1 year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2 years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3 years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4 years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 years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6 years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7-10 years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11-20 years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&gt;20 </a:t>
            </a:r>
            <a:r>
              <a:rPr lang="en-US" dirty="0" smtClean="0">
                <a:latin typeface="Calibri" charset="0"/>
                <a:ea typeface="MS PGothic" charset="0"/>
              </a:rPr>
              <a:t>years</a:t>
            </a:r>
            <a:endParaRPr lang="en-US" dirty="0">
              <a:latin typeface="Calibri" charset="0"/>
              <a:ea typeface="MS PGothic" charset="0"/>
            </a:endParaRPr>
          </a:p>
        </p:txBody>
      </p:sp>
      <p:pic>
        <p:nvPicPr>
          <p:cNvPr id="8" name="TPChart" descr="6212D853480342AC87E5F4C4E5D45A17Chart20150410161657722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19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18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25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0747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charset="0"/>
                <a:ea typeface="MS PGothic" charset="0"/>
              </a:rPr>
              <a:t>Which hospital are you based from?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HUEH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HUJ (</a:t>
            </a:r>
            <a:r>
              <a:rPr lang="en-US" dirty="0" err="1">
                <a:latin typeface="Calibri" charset="0"/>
                <a:ea typeface="MS PGothic" charset="0"/>
              </a:rPr>
              <a:t>Justinien</a:t>
            </a:r>
            <a:r>
              <a:rPr lang="en-US" dirty="0">
                <a:latin typeface="Calibri" charset="0"/>
                <a:ea typeface="MS PGothic" charset="0"/>
              </a:rPr>
              <a:t>)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 err="1">
                <a:latin typeface="Calibri" charset="0"/>
                <a:ea typeface="MS PGothic" charset="0"/>
              </a:rPr>
              <a:t>Lapaix</a:t>
            </a:r>
            <a:endParaRPr lang="en-US" dirty="0">
              <a:latin typeface="Calibri" charset="0"/>
              <a:ea typeface="MS PGothic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HUM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Adventist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HSN (St Marc)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HST (</a:t>
            </a:r>
            <a:r>
              <a:rPr lang="en-US" dirty="0" err="1">
                <a:latin typeface="Calibri" charset="0"/>
                <a:ea typeface="MS PGothic" charset="0"/>
              </a:rPr>
              <a:t>Hinche</a:t>
            </a:r>
            <a:r>
              <a:rPr lang="en-US" dirty="0">
                <a:latin typeface="Calibri" charset="0"/>
                <a:ea typeface="MS PGothic" charset="0"/>
              </a:rPr>
              <a:t>)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Other (Haiti)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Foreign</a:t>
            </a:r>
          </a:p>
        </p:txBody>
      </p:sp>
      <p:pic>
        <p:nvPicPr>
          <p:cNvPr id="8" name="TPChart" descr="B9CD5F637F3546E5BEC3ABFBAF6752AFChart20150410161657829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19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18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25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0889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Pediatric Orthopaedic </a:t>
            </a:r>
            <a:r>
              <a:rPr lang="en-US" dirty="0" smtClean="0"/>
              <a:t>Q</a:t>
            </a:r>
            <a:r>
              <a:rPr lang="en-US" smtClean="0"/>
              <a:t>uestions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5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Approximately what percent of your training involves pediatric </a:t>
            </a:r>
            <a:r>
              <a:rPr lang="en-US" sz="3200" dirty="0" err="1"/>
              <a:t>orthopaedic</a:t>
            </a:r>
            <a:r>
              <a:rPr lang="en-US" sz="3200" dirty="0"/>
              <a:t> care?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0-5%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5-10%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10-25%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25-50%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Greater than 50%</a:t>
            </a:r>
            <a:endParaRPr lang="en-US" dirty="0">
              <a:latin typeface="Calibri" charset="0"/>
              <a:ea typeface="MS PGothic" charset="0"/>
            </a:endParaRPr>
          </a:p>
        </p:txBody>
      </p:sp>
      <p:pic>
        <p:nvPicPr>
          <p:cNvPr id="8" name="TPChart" descr="A4403F7E74254935BC4C79F748165219Chart20150410161657928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11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10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205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What percentage of your career already involves or will involve pediatric </a:t>
            </a:r>
            <a:r>
              <a:rPr lang="en-US" sz="3200" dirty="0" err="1"/>
              <a:t>orthopaedic</a:t>
            </a:r>
            <a:r>
              <a:rPr lang="en-US" sz="3200" dirty="0"/>
              <a:t> care?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0-5%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5-10%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10-25%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25-50%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Greater than 50%</a:t>
            </a:r>
          </a:p>
        </p:txBody>
      </p:sp>
      <p:pic>
        <p:nvPicPr>
          <p:cNvPr id="11" name="TPChart" descr="9E826611335E4C159E39124773087F9FChart20150410161705728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514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dirty="0" smtClean="0"/>
              <a:t>On a scale of 1 to 5</a:t>
            </a:r>
            <a:br>
              <a:rPr lang="en-US" sz="3200" dirty="0" smtClean="0"/>
            </a:br>
            <a:r>
              <a:rPr lang="en-US" sz="3200" dirty="0" smtClean="0"/>
              <a:t>(5 being the most important), how </a:t>
            </a:r>
            <a:r>
              <a:rPr lang="en-US" sz="3200" dirty="0"/>
              <a:t>important </a:t>
            </a:r>
            <a:r>
              <a:rPr lang="en-US" sz="3200" dirty="0" smtClean="0"/>
              <a:t>is Pediatric Orthopedic Education in Haiti?</a:t>
            </a:r>
            <a:endParaRPr lang="en-US" sz="3200" dirty="0"/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  <a:endParaRPr lang="en-US" dirty="0" smtClean="0">
              <a:latin typeface="Calibri" charset="0"/>
              <a:ea typeface="MS PGothic" charset="0"/>
            </a:endParaRPr>
          </a:p>
        </p:txBody>
      </p:sp>
      <p:pic>
        <p:nvPicPr>
          <p:cNvPr id="11" name="TPChart" descr="ABAF48BC880A4131AA164824513FBD6BChart20150410161705856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0469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000" dirty="0" smtClean="0"/>
              <a:t>On a scale of 1 to 5 </a:t>
            </a:r>
            <a:br>
              <a:rPr lang="en-US" sz="3000" dirty="0" smtClean="0"/>
            </a:br>
            <a:r>
              <a:rPr lang="en-US" sz="3000" dirty="0" smtClean="0"/>
              <a:t>(</a:t>
            </a:r>
            <a:r>
              <a:rPr lang="en-US" sz="3000" dirty="0"/>
              <a:t>5 being the most comfortable</a:t>
            </a:r>
            <a:r>
              <a:rPr lang="en-US" sz="3000" dirty="0" smtClean="0"/>
              <a:t>), how </a:t>
            </a:r>
            <a:r>
              <a:rPr lang="en-US" sz="3000" dirty="0"/>
              <a:t>comfortable </a:t>
            </a:r>
            <a:r>
              <a:rPr lang="en-US" sz="3000" dirty="0" smtClean="0"/>
              <a:t>do you feel practicing pediatric </a:t>
            </a:r>
            <a:r>
              <a:rPr lang="en-US" sz="3000" dirty="0" err="1"/>
              <a:t>orthopaedics</a:t>
            </a:r>
            <a:r>
              <a:rPr lang="en-US" sz="3000" dirty="0"/>
              <a:t>?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EF098B870AB04DA88F677371B1296BBAChart20150410161705921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688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On a scale of 1 to 5 </a:t>
            </a:r>
            <a:r>
              <a:rPr lang="en-US" sz="3000" dirty="0"/>
              <a:t>(5 being the most comfortable</a:t>
            </a:r>
            <a:r>
              <a:rPr lang="en-US" sz="3000" dirty="0" smtClean="0"/>
              <a:t>), how </a:t>
            </a:r>
            <a:r>
              <a:rPr lang="en-US" sz="3000" dirty="0"/>
              <a:t>comfortable are you </a:t>
            </a:r>
            <a:r>
              <a:rPr lang="en-US" sz="3000" dirty="0" smtClean="0"/>
              <a:t>independently </a:t>
            </a:r>
            <a:r>
              <a:rPr lang="en-US" sz="3000" dirty="0"/>
              <a:t>applying a Spica Cast for a femur fracture? </a:t>
            </a:r>
            <a:endParaRPr lang="en-US" sz="30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59CF81A2BFA148F6BAC81D6828DF771FChart20150410161706048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742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On a scale of 1 to 5 (5 being the most comfortable), how </a:t>
            </a:r>
            <a:r>
              <a:rPr lang="en-US" sz="3000" dirty="0"/>
              <a:t>comfortable are you </a:t>
            </a:r>
            <a:r>
              <a:rPr lang="en-US" sz="3000" dirty="0" smtClean="0"/>
              <a:t>independently </a:t>
            </a:r>
            <a:r>
              <a:rPr lang="en-US" sz="3000" dirty="0"/>
              <a:t>treating a Type III Supracondylar </a:t>
            </a:r>
            <a:r>
              <a:rPr lang="en-US" sz="3000" dirty="0" err="1"/>
              <a:t>Humerus</a:t>
            </a:r>
            <a:r>
              <a:rPr lang="en-US" sz="3000" dirty="0"/>
              <a:t> Fracture? </a:t>
            </a:r>
            <a:endParaRPr lang="en-US" sz="30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5</a:t>
            </a:r>
            <a:endParaRPr lang="en-US" dirty="0">
              <a:latin typeface="Calibri" charset="0"/>
              <a:ea typeface="MS PGothic" charset="0"/>
            </a:endParaRPr>
          </a:p>
        </p:txBody>
      </p:sp>
      <p:pic>
        <p:nvPicPr>
          <p:cNvPr id="11" name="TPChart" descr="1722CCA43E8641A08EB9D28A0D87A567Chart20150410161706049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175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On a scale of 1 to 5 </a:t>
            </a:r>
            <a:r>
              <a:rPr lang="en-US" sz="3000" dirty="0"/>
              <a:t>(5 being the most comfortable</a:t>
            </a:r>
            <a:r>
              <a:rPr lang="en-US" sz="3000" dirty="0" smtClean="0"/>
              <a:t>), how </a:t>
            </a:r>
            <a:r>
              <a:rPr lang="en-US" sz="3000" dirty="0"/>
              <a:t>comfortable are you </a:t>
            </a:r>
            <a:r>
              <a:rPr lang="en-US" sz="3000" dirty="0" smtClean="0"/>
              <a:t>independently </a:t>
            </a:r>
            <a:r>
              <a:rPr lang="en-US" sz="3000" dirty="0"/>
              <a:t>applying a clubfoot cast? </a:t>
            </a:r>
            <a:endParaRPr lang="en-US" sz="30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5E07B41743534ACD85673C88FC09E585Chart20150410161706114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578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O</a:t>
            </a:r>
            <a:r>
              <a:rPr lang="en-US" sz="3000" dirty="0" smtClean="0"/>
              <a:t>n </a:t>
            </a:r>
            <a:r>
              <a:rPr lang="en-US" sz="3000" dirty="0"/>
              <a:t>a scale of 1-5 (5 being the most comfortable</a:t>
            </a:r>
            <a:r>
              <a:rPr lang="en-US" sz="3000" dirty="0" smtClean="0"/>
              <a:t>), how </a:t>
            </a:r>
            <a:r>
              <a:rPr lang="en-US" sz="3000" dirty="0"/>
              <a:t>comfortable are you </a:t>
            </a:r>
            <a:r>
              <a:rPr lang="en-US" sz="3000" dirty="0" smtClean="0"/>
              <a:t>independently </a:t>
            </a:r>
            <a:r>
              <a:rPr lang="en-US" sz="3000" dirty="0"/>
              <a:t>applying a long leg cast for a pediatric tibia fracture? </a:t>
            </a:r>
            <a:endParaRPr lang="en-US" sz="30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1F34086B3FE24B1EA4D0F6C16576AC94Chart20150410161706241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0013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O</a:t>
            </a:r>
            <a:r>
              <a:rPr lang="en-US" sz="3000" dirty="0" smtClean="0"/>
              <a:t>n </a:t>
            </a:r>
            <a:r>
              <a:rPr lang="en-US" sz="3000" dirty="0"/>
              <a:t>a scale of 1-5 (5 being the most comfortable</a:t>
            </a:r>
            <a:r>
              <a:rPr lang="en-US" sz="3000" dirty="0" smtClean="0"/>
              <a:t>), how </a:t>
            </a:r>
            <a:r>
              <a:rPr lang="en-US" sz="3000" dirty="0"/>
              <a:t>comfortable are </a:t>
            </a:r>
            <a:r>
              <a:rPr lang="en-US" sz="3000" dirty="0" smtClean="0"/>
              <a:t>you </a:t>
            </a:r>
            <a:r>
              <a:rPr lang="en-US" sz="3000" dirty="0"/>
              <a:t>with the Salter-Harris Classification System? </a:t>
            </a:r>
            <a:endParaRPr lang="en-US" sz="30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EA7E8253E304439AB022457AE6B3B7DEChart20150410161706293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827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000" dirty="0"/>
              <a:t>On a scale of 1-5 (5 being the most), how much do you need more didactics (lectures) on pediatric </a:t>
            </a:r>
            <a:r>
              <a:rPr lang="en-US" sz="3000" dirty="0" err="1"/>
              <a:t>orthopaedic</a:t>
            </a:r>
            <a:r>
              <a:rPr lang="en-US" sz="3000" dirty="0"/>
              <a:t> topics?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FE2A030DD01D437B91E44137EAE81294Chart20150410161708942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7486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000" dirty="0"/>
              <a:t>On a scale of 1-5 (5 being the most), how much do you need more hands-on skills workshops on pediatric </a:t>
            </a:r>
            <a:r>
              <a:rPr lang="en-US" sz="3000" dirty="0" err="1"/>
              <a:t>orthopaedic</a:t>
            </a:r>
            <a:r>
              <a:rPr lang="en-US" sz="3000" dirty="0"/>
              <a:t> topics?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A7835C27D3FF4BDCA6D5DDB364C155C7Chart20150410161708943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632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On a scale of 1-5 (5 being the most), how much do you need a dedicated pediatric </a:t>
            </a:r>
            <a:r>
              <a:rPr lang="en-US" sz="3000" dirty="0" err="1"/>
              <a:t>orthopaedic</a:t>
            </a:r>
            <a:r>
              <a:rPr lang="en-US" sz="3000" dirty="0"/>
              <a:t> rotation in training? </a:t>
            </a:r>
            <a:endParaRPr lang="en-US" sz="30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AA18E9D67DF74AA78AEBACCFC825BCC0Chart20150410161709142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996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On a scale of 1-5 (5 being the most), how much do you feel you need more access to trained pediatric </a:t>
            </a:r>
            <a:r>
              <a:rPr lang="en-US" sz="2600" dirty="0" err="1"/>
              <a:t>orthopaedic</a:t>
            </a:r>
            <a:r>
              <a:rPr lang="en-US" sz="2600" dirty="0"/>
              <a:t> peers and mentors from foreign countries? </a:t>
            </a:r>
            <a:endParaRPr lang="en-US" sz="26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1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2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3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 smtClean="0">
                <a:latin typeface="Calibri" charset="0"/>
                <a:ea typeface="MS PGothic" charset="0"/>
              </a:rPr>
              <a:t>4</a:t>
            </a:r>
          </a:p>
          <a:p>
            <a:pPr marL="514350" indent="-514350" eaLnBrk="1" hangingPunct="1">
              <a:buFont typeface="Arial" charset="0"/>
              <a:buAutoNum type="alphaUcPeriod"/>
            </a:pPr>
            <a:r>
              <a:rPr lang="en-US" dirty="0">
                <a:latin typeface="Calibri" charset="0"/>
                <a:ea typeface="MS PGothic" charset="0"/>
              </a:rPr>
              <a:t>5</a:t>
            </a:r>
          </a:p>
        </p:txBody>
      </p:sp>
      <p:pic>
        <p:nvPicPr>
          <p:cNvPr id="11" name="TPChart" descr="98908A0FD3334240B0D2F68963CF6A6FChart20150410161709507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grpSp>
        <p:nvGrpSpPr>
          <p:cNvPr id="8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20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9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r>
              <a:rPr lang="en-US" sz="3200" dirty="0"/>
              <a:t>Please select which 3 areas </a:t>
            </a:r>
            <a:r>
              <a:rPr lang="en-US" sz="3200" i="1" dirty="0"/>
              <a:t>of Pediatric </a:t>
            </a:r>
            <a:r>
              <a:rPr lang="en-US" sz="3200" i="1" dirty="0" err="1"/>
              <a:t>Orthopaedics</a:t>
            </a:r>
            <a:r>
              <a:rPr lang="en-US" sz="3200" dirty="0"/>
              <a:t> you SEE THE MOST in Haiti</a:t>
            </a:r>
            <a:r>
              <a:rPr lang="en-US" sz="3200" dirty="0" smtClean="0"/>
              <a:t>:</a:t>
            </a:r>
            <a:endParaRPr lang="en-US" sz="32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4" name="TPChart" descr="7C8C507C7E54431A8C5BFDF3D2F05EA0Chart20150410161715622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193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#1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7961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r>
              <a:rPr lang="en-US" sz="3200" dirty="0"/>
              <a:t>Please select which 3 areas </a:t>
            </a:r>
            <a:r>
              <a:rPr lang="en-US" sz="3200" i="1" dirty="0"/>
              <a:t>of Pediatric </a:t>
            </a:r>
            <a:r>
              <a:rPr lang="en-US" sz="3200" i="1" dirty="0" err="1"/>
              <a:t>Orthopaedics</a:t>
            </a:r>
            <a:r>
              <a:rPr lang="en-US" sz="3200" dirty="0"/>
              <a:t> you SEE THE MOST in Haiti</a:t>
            </a:r>
            <a:r>
              <a:rPr lang="en-US" sz="3200" dirty="0" smtClean="0"/>
              <a:t>:</a:t>
            </a:r>
            <a:endParaRPr lang="en-US" sz="32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BAD9D0D80BA040AA82EAC62685805C06Chart20150410161715876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193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#2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0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r>
              <a:rPr lang="en-US" sz="3200" dirty="0"/>
              <a:t>Please select which 3 areas </a:t>
            </a:r>
            <a:r>
              <a:rPr lang="en-US" sz="3200" i="1" dirty="0"/>
              <a:t>of Pediatric </a:t>
            </a:r>
            <a:r>
              <a:rPr lang="en-US" sz="3200" i="1" dirty="0" err="1"/>
              <a:t>Orthopaedics</a:t>
            </a:r>
            <a:r>
              <a:rPr lang="en-US" sz="3200" dirty="0"/>
              <a:t> you SEE THE MOST in Haiti</a:t>
            </a:r>
            <a:r>
              <a:rPr lang="en-US" sz="3200" dirty="0" smtClean="0"/>
              <a:t>:</a:t>
            </a:r>
            <a:endParaRPr lang="en-US" sz="3200" dirty="0">
              <a:latin typeface="Calibri" charset="0"/>
              <a:ea typeface="MS PGothic" charset="0"/>
            </a:endParaRP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0EDD5B72B88045668E3AD2A43F0C09FFChart20150410161716022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193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#3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4413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Please select which 3 areas </a:t>
            </a:r>
            <a:r>
              <a:rPr lang="en-US" sz="3200" i="1" dirty="0"/>
              <a:t>of Pediatric </a:t>
            </a:r>
            <a:r>
              <a:rPr lang="en-US" sz="3200" i="1" dirty="0" err="1"/>
              <a:t>Orthopaedics</a:t>
            </a:r>
            <a:r>
              <a:rPr lang="en-US" sz="3200" dirty="0"/>
              <a:t> you are LEAST COMFORTABLE with: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2B3B28D5F75346A88E272FE33CCD9669Chart20150410161716502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193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#1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787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Please select which 3 areas </a:t>
            </a:r>
            <a:r>
              <a:rPr lang="en-US" sz="3200" i="1" dirty="0"/>
              <a:t>of Pediatric </a:t>
            </a:r>
            <a:r>
              <a:rPr lang="en-US" sz="3200" i="1" dirty="0" err="1"/>
              <a:t>Orthopaedics</a:t>
            </a:r>
            <a:r>
              <a:rPr lang="en-US" sz="3200" dirty="0"/>
              <a:t> you are LEAST COMFORTABLE with: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14A4F8C721C34EA0BF518694A1600592Chart20150410161717806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193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#2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1278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Please select which 3 areas </a:t>
            </a:r>
            <a:r>
              <a:rPr lang="en-US" sz="3200" i="1" dirty="0"/>
              <a:t>of Pediatric </a:t>
            </a:r>
            <a:r>
              <a:rPr lang="en-US" sz="3200" i="1" dirty="0" err="1"/>
              <a:t>Orthopaedics</a:t>
            </a:r>
            <a:r>
              <a:rPr lang="en-US" sz="3200" dirty="0"/>
              <a:t> you are LEAST COMFORTABLE with: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A7957C66178349F29D855CC0C81F2D3CChart20150410161717860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193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#3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6380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What 3 topics in pediatric orthopedics would you most like to be focused on in future events? 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1FCBD02AF7AB47E692F0B3C744AA2FC7Chart20150410161717868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1386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#1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732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What 3 topics in pediatric orthopedics would you most like to be focused on in future events? 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6FE9962FCB50463B950F5881204B9955Chart20150410161717923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1386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#2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6643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PQuestion"/>
          <p:cNvSpPr>
            <a:spLocks noGrp="1"/>
          </p:cNvSpPr>
          <p:nvPr>
            <p:ph type="title"/>
          </p:nvPr>
        </p:nvSpPr>
        <p:spPr>
          <a:xfrm>
            <a:off x="0" y="165400"/>
            <a:ext cx="8229600" cy="1694235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What 3 topics in pediatric orthopedics would you most like to be focused on in future events? </a:t>
            </a:r>
          </a:p>
        </p:txBody>
      </p:sp>
      <p:sp>
        <p:nvSpPr>
          <p:cNvPr id="2051" name="TPAnswers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9688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Upper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Spine Deformity or Trauma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Upper Extremity disorders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Congenital Hip Disorders (DDH)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Lower Extremity Deformity (Blount’s, Rickets)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Neuromuscular or Contractile Disorders (Spasticity, </a:t>
            </a:r>
            <a:r>
              <a:rPr lang="en-US" dirty="0" err="1"/>
              <a:t>Arthrogryposis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Clubfoot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Septic arthritis / Osteomyelitis (Infection)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Compartment Syndrome</a:t>
            </a:r>
          </a:p>
        </p:txBody>
      </p:sp>
      <p:pic>
        <p:nvPicPr>
          <p:cNvPr id="13" name="TPChart" descr="34A1C2F3D3BA4849973F9C69380B1D94Chart20150410161718168.png" hidden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600200"/>
            <a:ext cx="4572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13864" y="538371"/>
            <a:ext cx="700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#3</a:t>
            </a:r>
            <a:endParaRPr lang="en-US" sz="4000" dirty="0"/>
          </a:p>
        </p:txBody>
      </p:sp>
      <p:grpSp>
        <p:nvGrpSpPr>
          <p:cNvPr id="5" name="TPCountdown" hidden="1"/>
          <p:cNvGrpSpPr/>
          <p:nvPr>
            <p:custDataLst>
              <p:tags r:id="rId4"/>
            </p:custDataLst>
          </p:nvPr>
        </p:nvGrpSpPr>
        <p:grpSpPr>
          <a:xfrm>
            <a:off x="8382000" y="6096000"/>
            <a:ext cx="635000" cy="635000"/>
            <a:chOff x="8318500" y="6032500"/>
            <a:chExt cx="635000" cy="635000"/>
          </a:xfrm>
        </p:grpSpPr>
        <p:sp>
          <p:nvSpPr>
            <p:cNvPr id="4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algn="r"/>
              <a:r>
                <a:rPr lang="en-US" sz="2400" b="1" smtClean="0">
                  <a:latin typeface="Tahoma"/>
                </a:rPr>
                <a:t>0</a:t>
              </a:r>
              <a:endParaRPr lang="en-US" sz="2400" b="1">
                <a:latin typeface="Tahom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35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5A9BEEA347448039D077396B50A1A67"/>
  <p:tag name="AUTOOPENPOLL" val="False"/>
  <p:tag name="TYPE" val="MultiChoiceSlide"/>
  <p:tag name="TPSLIDEBULLETSTYLE" val="2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C0EBFC0314F246F9B68994A83374F047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15A9BEEA347448039D077396B50A1A67&lt;/guid&gt;&lt;repollguid&gt;87B2781956124BD3A96A07FDACB20D78&lt;/repollguid&gt;&lt;sourceid&gt;5B35D1349A3A408BAA861350A3321F50&lt;/sourceid&gt;&lt;questiontext&gt;Are you ready for a great day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33E279F7F604472099F7B032E09DA345&lt;/guid&gt;&lt;answertext&gt;Yes&lt;/answertext&gt;&lt;valuetype&gt;0&lt;/valuetype&gt;&lt;/answer&gt;&lt;answer&gt;&lt;guid&gt;FFE66296325E4E898FBFA8A842F47D26&lt;/guid&gt;&lt;answertext&gt;No&lt;/answertext&gt;&lt;valuetype&gt;0&lt;/valuetype&gt;&lt;/answer&gt;&lt;/answers&gt;&lt;/multichoice&gt;&lt;/questions&gt;&lt;/questionlist&gt;"/>
  <p:tag name="LIVECHARTING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CC7FB4781D74D92823B7CF5AB5BE378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D89C6F7050894415927B122D4962F37D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9CC7FB4781D74D92823B7CF5AB5BE378&lt;/guid&gt;&lt;repollguid&gt;6221A8D016784073BD478EC0B80C34C1&lt;/repollguid&gt;&lt;sourceid&gt;229CCE964E6D4082B488E82F5322A472&lt;/sourceid&gt;&lt;questiontext&gt;Are you Haitian?&lt;/questiontext&gt;&lt;showresults&gt;True&lt;/showresults&gt;&lt;responsegrid&gt;0&lt;/responsegrid&gt;&lt;countdowntimer&gt;True&lt;/countdowntimer&gt;&lt;countdowntime&gt;25&lt;/countdowntime&gt;&lt;correctvalue&gt;1&lt;/correctvalue&gt;&lt;incorrectvalue&gt;0&lt;/incorrectvalue&gt;&lt;responselimit&gt;1&lt;/responselimit&gt;&lt;bulletstyle&gt;2&lt;/bulletstyle&gt;&lt;demographic&gt;True&lt;/demographic&gt;&lt;groupname&gt;&lt;/groupname&gt;&lt;includeinparticipantlist&gt;True&lt;/includeinparticipantlist&gt;&lt;answers&gt;&lt;answer&gt;&lt;guid&gt;A35C1BB4B20A4620A76E5303BD61AC3A&lt;/guid&gt;&lt;answertext&gt;Yes&lt;/answertext&gt;&lt;valuetype&gt;0&lt;/valuetype&gt;&lt;/answer&gt;&lt;answer&gt;&lt;guid&gt;6B56F9DACC904484AEB5D78D2A71F438&lt;/guid&gt;&lt;answertext&gt;No&lt;/answertext&gt;&lt;valuetype&gt;0&lt;/valuetype&gt;&lt;/answer&gt;&lt;/answers&gt;&lt;/multichoice&gt;&lt;/questions&gt;&lt;/questionlist&gt;"/>
  <p:tag name="LIVECHARTING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5"/>
  <p:tag name="TYPE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4451F89EA6ED4D6C90F9AA23FF80CC03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3F03152AAA53488C87C2E1CAFFDEEA86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4451F89EA6ED4D6C90F9AA23FF80CC03&lt;/guid&gt;&lt;repollguid&gt;D82809CB13E34A4B9B302A1F3FA7E4D6&lt;/repollguid&gt;&lt;sourceid&gt;0547AA40C76A4A7EAA5FF4521477871B&lt;/sourceid&gt;&lt;questiontext&gt;Are you a:&lt;/questiontext&gt;&lt;showresults&gt;True&lt;/showresults&gt;&lt;responsegrid&gt;0&lt;/responsegrid&gt;&lt;countdowntimer&gt;True&lt;/countdowntimer&gt;&lt;countdowntime&gt;25&lt;/countdowntime&gt;&lt;correctvalue&gt;1&lt;/correctvalue&gt;&lt;incorrectvalue&gt;0&lt;/incorrectvalue&gt;&lt;responselimit&gt;1&lt;/responselimit&gt;&lt;bulletstyle&gt;2&lt;/bulletstyle&gt;&lt;demographic&gt;True&lt;/demographic&gt;&lt;groupname&gt;&lt;/groupname&gt;&lt;includeinparticipantlist&gt;True&lt;/includeinparticipantlist&gt;&lt;answers&gt;&lt;answer&gt;&lt;guid&gt;5BAA121561954E169DE9A937890FFB09&lt;/guid&gt;&lt;answertext&gt;Orthopaedic resident&lt;/answertext&gt;&lt;valuetype&gt;0&lt;/valuetype&gt;&lt;/answer&gt;&lt;answer&gt;&lt;guid&gt;A5A672FFA9A64774AA30AC8E0F57894C&lt;/guid&gt;&lt;answertext&gt;Orthopaedic attending&lt;/answertext&gt;&lt;valuetype&gt;0&lt;/valuetype&gt;&lt;/answer&gt;&lt;answer&gt;&lt;guid&gt;5D8E849C0C8140BCB298996B59958FC2&lt;/guid&gt;&lt;answertext&gt;Non-orthopaedic physician&lt;/answertext&gt;&lt;valuetype&gt;0&lt;/valuetype&gt;&lt;/answer&gt;&lt;answer&gt;&lt;guid&gt;4A2C759772A547C5AC86F4474CAEA0AA&lt;/guid&gt;&lt;answertext&gt;Nurse&lt;/answertext&gt;&lt;valuetype&gt;0&lt;/valuetype&gt;&lt;/answer&gt;&lt;answer&gt;&lt;guid&gt;49EA9A1C70C04A9F998A239FA1A61F9A&lt;/guid&gt;&lt;answertext&gt;Other&lt;/answertext&gt;&lt;valuetype&gt;0&lt;/valuetype&gt;&lt;/answer&gt;&lt;/answers&gt;&lt;/multichoice&gt;&lt;/questions&gt;&lt;/questionlist&gt;"/>
  <p:tag name="LIVECHARTING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5"/>
  <p:tag name="TYPE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FAE1004152B74A039295F0304CE878C1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DD4A5CE25F0D4CC5AD7F744E415847DD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FAE1004152B74A039295F0304CE878C1&lt;/guid&gt;&lt;repollguid&gt;13FB1CEC295944E6845387D52F883088&lt;/repollguid&gt;&lt;sourceid&gt;E3E6A15998C04EB5A1A18D903282740E&lt;/sourceid&gt;&lt;questiontext&gt;What is your gender?&lt;/questiontext&gt;&lt;showresults&gt;True&lt;/showresults&gt;&lt;responsegrid&gt;0&lt;/responsegrid&gt;&lt;countdowntimer&gt;True&lt;/countdowntimer&gt;&lt;countdowntime&gt;25&lt;/countdowntime&gt;&lt;correctvalue&gt;1&lt;/correctvalue&gt;&lt;incorrectvalue&gt;0&lt;/incorrectvalue&gt;&lt;responselimit&gt;1&lt;/responselimit&gt;&lt;bulletstyle&gt;2&lt;/bulletstyle&gt;&lt;demographic&gt;True&lt;/demographic&gt;&lt;groupname&gt;&lt;/groupname&gt;&lt;includeinparticipantlist&gt;True&lt;/includeinparticipantlist&gt;&lt;answers&gt;&lt;answer&gt;&lt;guid&gt;CE15D410A55948358903CC9B2801D19E&lt;/guid&gt;&lt;answertext&gt;Male&lt;/answertext&gt;&lt;valuetype&gt;0&lt;/valuetype&gt;&lt;/answer&gt;&lt;answer&gt;&lt;guid&gt;A576AE511E8A46FBAD62F757E8556BB4&lt;/guid&gt;&lt;answertext&gt;Female&lt;/answertext&gt;&lt;valuetype&gt;0&lt;/valuetype&gt;&lt;/answer&gt;&lt;/answers&gt;&lt;/multichoice&gt;&lt;/questions&gt;&lt;/questionlist&gt;"/>
  <p:tag name="LIVECHARTING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5"/>
  <p:tag name="TYPE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2F42CEC565444A649C31AC664C19089D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4478C7F123AD41FD8D0405426D844CA3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2F42CEC565444A649C31AC664C19089D&lt;/guid&gt;&lt;repollguid&gt;12159142860344E4B78C423902299B1F&lt;/repollguid&gt;&lt;sourceid&gt;B0E9CB7DB8E7479C96B6F0F780010272&lt;/sourceid&gt;&lt;questiontext&gt;Did you attend HAAOT last year?&lt;/questiontext&gt;&lt;showresults&gt;True&lt;/showresults&gt;&lt;responsegrid&gt;0&lt;/responsegrid&gt;&lt;countdowntimer&gt;True&lt;/countdowntimer&gt;&lt;countdowntime&gt;25&lt;/countdowntime&gt;&lt;correctvalue&gt;1&lt;/correctvalue&gt;&lt;incorrectvalue&gt;0&lt;/incorrectvalue&gt;&lt;responselimit&gt;1&lt;/responselimit&gt;&lt;bulletstyle&gt;2&lt;/bulletstyle&gt;&lt;demographic&gt;True&lt;/demographic&gt;&lt;groupname&gt;&lt;/groupname&gt;&lt;includeinparticipantlist&gt;True&lt;/includeinparticipantlist&gt;&lt;answers&gt;&lt;answer&gt;&lt;guid&gt;FDA29366F1AA427EA6C31DBFBF8EB37D&lt;/guid&gt;&lt;answertext&gt;Yes&lt;/answertext&gt;&lt;valuetype&gt;0&lt;/valuetype&gt;&lt;/answer&gt;&lt;answer&gt;&lt;guid&gt;8E68D0ED7D11466B8BFDE142CA7301C3&lt;/guid&gt;&lt;answertext&gt;No&lt;/answertext&gt;&lt;valuetype&gt;0&lt;/valuetype&gt;&lt;/answer&gt;&lt;/answers&gt;&lt;/multichoice&gt;&lt;/questions&gt;&lt;/questionlist&gt;"/>
  <p:tag name="LIVECHARTING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5"/>
  <p:tag name="TYPE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6212D853480342AC87E5F4C4E5D45A17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C822AEE2E71345EAB2370E1A2161E6D0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6212D853480342AC87E5F4C4E5D45A17&lt;/guid&gt;&lt;repollguid&gt;B2756CE74EAD4038969FA67ECE7F57EB&lt;/repollguid&gt;&lt;sourceid&gt;FEE97AA91D08492980E6A7BA54A77B3D&lt;/sourceid&gt;&lt;questiontext&gt;How many years ago did you complete medical school?&lt;/questiontext&gt;&lt;showresults&gt;True&lt;/showresults&gt;&lt;responsegrid&gt;0&lt;/responsegrid&gt;&lt;countdowntimer&gt;True&lt;/countdowntimer&gt;&lt;countdowntime&gt;25&lt;/countdowntime&gt;&lt;correctvalue&gt;1&lt;/correctvalue&gt;&lt;incorrectvalue&gt;0&lt;/incorrectvalue&gt;&lt;responselimit&gt;1&lt;/responselimit&gt;&lt;bulletstyle&gt;2&lt;/bulletstyle&gt;&lt;demographic&gt;True&lt;/demographic&gt;&lt;groupname&gt;&lt;/groupname&gt;&lt;includeinparticipantlist&gt;True&lt;/includeinparticipantlist&gt;&lt;answers&gt;&lt;answer&gt;&lt;guid&gt;53338FDAFDDA416F9EF5F11D106A5856&lt;/guid&gt;&lt;answertext&gt;&amp;lt;1 year&lt;/answertext&gt;&lt;valuetype&gt;0&lt;/valuetype&gt;&lt;/answer&gt;&lt;answer&gt;&lt;guid&gt;590B23C0BE314AF3896BE22E0B58B5EA&lt;/guid&gt;&lt;answertext&gt;1 year&lt;/answertext&gt;&lt;valuetype&gt;0&lt;/valuetype&gt;&lt;/answer&gt;&lt;answer&gt;&lt;guid&gt;A01EE662E7B14BCC8CA804D0108AF199&lt;/guid&gt;&lt;answertext&gt;2 years&lt;/answertext&gt;&lt;valuetype&gt;0&lt;/valuetype&gt;&lt;/answer&gt;&lt;answer&gt;&lt;guid&gt;0A57B00C3A5A4077B6403338FD12BF82&lt;/guid&gt;&lt;answertext&gt;3 years&lt;/answertext&gt;&lt;valuetype&gt;0&lt;/valuetype&gt;&lt;/answer&gt;&lt;answer&gt;&lt;guid&gt;ABC90BD53835464EA6132DBD6BC795CE&lt;/guid&gt;&lt;answertext&gt;4 years&lt;/answertext&gt;&lt;valuetype&gt;0&lt;/valuetype&gt;&lt;/answer&gt;&lt;answer&gt;&lt;guid&gt;FD92EC5DCD184AC78A42BA3EAC394E25&lt;/guid&gt;&lt;answertext&gt;5 years&lt;/answertext&gt;&lt;valuetype&gt;0&lt;/valuetype&gt;&lt;/answer&gt;&lt;answer&gt;&lt;guid&gt;B14CA6DB86AB4AB38874B14FFD5F3083&lt;/guid&gt;&lt;answertext&gt;6 years&lt;/answertext&gt;&lt;valuetype&gt;0&lt;/valuetype&gt;&lt;/answer&gt;&lt;answer&gt;&lt;guid&gt;311E43842CA3463B8C508F3033988218&lt;/guid&gt;&lt;answertext&gt;7-10 years&lt;/answertext&gt;&lt;valuetype&gt;0&lt;/valuetype&gt;&lt;/answer&gt;&lt;answer&gt;&lt;guid&gt;2158B6424C544587873757C90F7FE29C&lt;/guid&gt;&lt;answertext&gt;11-20 years&lt;/answertext&gt;&lt;valuetype&gt;0&lt;/valuetype&gt;&lt;/answer&gt;&lt;answer&gt;&lt;guid&gt;8233D6CB243446788C07490ED7A09808&lt;/guid&gt;&lt;answertext&gt;&gt;20 years&lt;/answertext&gt;&lt;valuetype&gt;0&lt;/valuetype&gt;&lt;/answer&gt;&lt;/answers&gt;&lt;/multichoice&gt;&lt;/questions&gt;&lt;/questionlist&gt;"/>
  <p:tag name="LIVECHARTING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5"/>
  <p:tag name="TYPE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B9CD5F637F3546E5BEC3ABFBAF6752AF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3EE3D02C79C1479E95D95800D5804CAB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B9CD5F637F3546E5BEC3ABFBAF6752AF&lt;/guid&gt;&lt;repollguid&gt;9A517C0805F14C31B7790BB56C3CF7B1&lt;/repollguid&gt;&lt;sourceid&gt;94A88B4D37CA4B1DA31B21BEF9362D69&lt;/sourceid&gt;&lt;questiontext&gt;Which hospital are you based from?&lt;/questiontext&gt;&lt;showresults&gt;True&lt;/showresults&gt;&lt;responsegrid&gt;0&lt;/responsegrid&gt;&lt;countdowntimer&gt;True&lt;/countdowntimer&gt;&lt;countdowntime&gt;25&lt;/countdowntime&gt;&lt;correctvalue&gt;1&lt;/correctvalue&gt;&lt;incorrectvalue&gt;0&lt;/incorrectvalue&gt;&lt;responselimit&gt;1&lt;/responselimit&gt;&lt;bulletstyle&gt;2&lt;/bulletstyle&gt;&lt;demographic&gt;True&lt;/demographic&gt;&lt;groupname&gt;&lt;/groupname&gt;&lt;includeinparticipantlist&gt;True&lt;/includeinparticipantlist&gt;&lt;answers&gt;&lt;answer&gt;&lt;guid&gt;34827370C26A464D80C6A9B192EB21D6&lt;/guid&gt;&lt;answertext&gt;HUEH&lt;/answertext&gt;&lt;valuetype&gt;0&lt;/valuetype&gt;&lt;/answer&gt;&lt;answer&gt;&lt;guid&gt;780F9252F33144CB9A48F2198D1B8806&lt;/guid&gt;&lt;answertext&gt;HUJ (Justinien)&lt;/answertext&gt;&lt;valuetype&gt;0&lt;/valuetype&gt;&lt;/answer&gt;&lt;answer&gt;&lt;guid&gt;A2083CB80B524C7DA17A4A6C4B48BF01&lt;/guid&gt;&lt;answertext&gt;Lapaix&lt;/answertext&gt;&lt;valuetype&gt;0&lt;/valuetype&gt;&lt;/answer&gt;&lt;answer&gt;&lt;guid&gt;549F35E4625A4816B2112035E8185C4B&lt;/guid&gt;&lt;answertext&gt;HUM&lt;/answertext&gt;&lt;valuetype&gt;0&lt;/valuetype&gt;&lt;/answer&gt;&lt;answer&gt;&lt;guid&gt;9EA0FCC637874CEB9F8725EBEB74599B&lt;/guid&gt;&lt;answertext&gt;Adventist&lt;/answertext&gt;&lt;valuetype&gt;0&lt;/valuetype&gt;&lt;/answer&gt;&lt;answer&gt;&lt;guid&gt;59EB8BCF40C441FDA09651DFD7E2D57A&lt;/guid&gt;&lt;answertext&gt;HSN (St Marc)&lt;/answertext&gt;&lt;valuetype&gt;0&lt;/valuetype&gt;&lt;/answer&gt;&lt;answer&gt;&lt;guid&gt;BFCDF81A1DD84792A9D90AC00BDE7DC3&lt;/guid&gt;&lt;answertext&gt;HST (Hinche)&lt;/answertext&gt;&lt;valuetype&gt;0&lt;/valuetype&gt;&lt;/answer&gt;&lt;answer&gt;&lt;guid&gt;AC47B04DC2864016A13DBD2DF7A95B4C&lt;/guid&gt;&lt;answertext&gt;Other (Haiti)&lt;/answertext&gt;&lt;valuetype&gt;0&lt;/valuetype&gt;&lt;/answer&gt;&lt;answer&gt;&lt;guid&gt;3353C049065D467F9FD2E64F7F043DDE&lt;/guid&gt;&lt;answertext&gt;Foreign&lt;/answertext&gt;&lt;valuetype&gt;0&lt;/valuetype&gt;&lt;/answer&gt;&lt;/answers&gt;&lt;/multichoice&gt;&lt;/questions&gt;&lt;/questionlist&gt;"/>
  <p:tag name="LIVECHARTING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5"/>
  <p:tag name="TYPE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4403F7E74254935BC4C79F748165219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50ED0E2AB0724CE0A6BEF102A1B0B7F7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A4403F7E74254935BC4C79F748165219&lt;/guid&gt;&lt;repollguid&gt;01D5DE47C244463D8724E817F9C52E8B&lt;/repollguid&gt;&lt;sourceid&gt;FFCC3FD40ABD4FDF8CFDD01E756C6519&lt;/sourceid&gt;&lt;questiontext&gt;Approximately what percent of your training involves pediatric orthopaedic care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2DA4264A3195491797A9358ADC28F438&lt;/guid&gt;&lt;answertext&gt;0-5%&lt;/answertext&gt;&lt;valuetype&gt;0&lt;/valuetype&gt;&lt;/answer&gt;&lt;answer&gt;&lt;guid&gt;751C24F8AAA043C284A1DF1739D52754&lt;/guid&gt;&lt;answertext&gt;5-10%&lt;/answertext&gt;&lt;valuetype&gt;0&lt;/valuetype&gt;&lt;/answer&gt;&lt;answer&gt;&lt;guid&gt;2A86A6DB1282409FA7768DBA1BD561DA&lt;/guid&gt;&lt;answertext&gt;10-25%&lt;/answertext&gt;&lt;valuetype&gt;0&lt;/valuetype&gt;&lt;/answer&gt;&lt;answer&gt;&lt;guid&gt;6F00048E116C40B98F967568B293DE4A&lt;/guid&gt;&lt;answertext&gt;25-50%&lt;/answertext&gt;&lt;valuetype&gt;0&lt;/valuetype&gt;&lt;/answer&gt;&lt;answer&gt;&lt;guid&gt;89509AE63B7149D797FED4EBA2E54F70&lt;/guid&gt;&lt;answertext&gt;Greater than 50%&lt;/answertext&gt;&lt;valuetype&gt;0&lt;/valuetype&gt;&lt;/answer&gt;&lt;/answers&gt;&lt;/multichoice&gt;&lt;/questions&gt;&lt;/questionlist&gt;"/>
  <p:tag name="LIVECHARTING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E826611335E4C159E39124773087F9F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9D315F5F8CCE407E85519FCEBC86001E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9E826611335E4C159E39124773087F9F&lt;/guid&gt;&lt;repollguid&gt;D3F9C2420EA14244B835962973786C86&lt;/repollguid&gt;&lt;sourceid&gt;6840FD9F271A4AA48337DD0C8FF472FE&lt;/sourceid&gt;&lt;questiontext&gt;What percentage of your career already involves or will involve pediatric orthopaedic care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39A6964F100C421093B8944C39FF7682&lt;/guid&gt;&lt;answertext&gt;0-5%&lt;/answertext&gt;&lt;valuetype&gt;0&lt;/valuetype&gt;&lt;/answer&gt;&lt;answer&gt;&lt;guid&gt;D5342170DFBC4897AE5FBCCCFC60FE21&lt;/guid&gt;&lt;answertext&gt;5-10%&lt;/answertext&gt;&lt;valuetype&gt;0&lt;/valuetype&gt;&lt;/answer&gt;&lt;answer&gt;&lt;guid&gt;46B9EB057B7E4D9EA1E4DB89488C04A8&lt;/guid&gt;&lt;answertext&gt;10-25%&lt;/answertext&gt;&lt;valuetype&gt;0&lt;/valuetype&gt;&lt;/answer&gt;&lt;answer&gt;&lt;guid&gt;953C2F3264EF4A0E83294140C0D4FB20&lt;/guid&gt;&lt;answertext&gt;25-50%&lt;/answertext&gt;&lt;valuetype&gt;0&lt;/valuetype&gt;&lt;/answer&gt;&lt;answer&gt;&lt;guid&gt;E50C4B07FC1145E89A85BFC1FA460D45&lt;/guid&gt;&lt;answertext&gt;Greater than 50%&lt;/answertext&gt;&lt;valuetype&gt;0&lt;/valuetype&gt;&lt;/answer&gt;&lt;/answers&gt;&lt;/multichoice&gt;&lt;/questions&gt;&lt;/questionlist&gt;"/>
  <p:tag name="LIVECHARTING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BAF48BC880A4131AA164824513FBD6B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07C74D6F518141A189C0D66ABE4886B2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ABAF48BC880A4131AA164824513FBD6B&lt;/guid&gt;&lt;repollguid&gt;7960531BF3AA446F88D50B5EB4BF0C78&lt;/repollguid&gt;&lt;sourceid&gt;DB1B227C17C840FD8A6C2B6F6943C126&lt;/sourceid&gt;&lt;questiontext&gt;On a scale of 1 to 5(5 being the most important), how important is Pediatric Orthopedic Education in Haiti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19A1E47B3A5B4C3CB0BF2F35B7E21ED6&lt;/guid&gt;&lt;answertext&gt;1&lt;/answertext&gt;&lt;valuetype&gt;0&lt;/valuetype&gt;&lt;/answer&gt;&lt;answer&gt;&lt;guid&gt;F9FB3D73F8CB49459614E6D42BE38C83&lt;/guid&gt;&lt;answertext&gt;2&lt;/answertext&gt;&lt;valuetype&gt;0&lt;/valuetype&gt;&lt;/answer&gt;&lt;answer&gt;&lt;guid&gt;0E5C005C39DE4C59943707DEA50DE626&lt;/guid&gt;&lt;answertext&gt;3&lt;/answertext&gt;&lt;valuetype&gt;0&lt;/valuetype&gt;&lt;/answer&gt;&lt;answer&gt;&lt;guid&gt;41E0CDC04D62423B8523A74224E359BC&lt;/guid&gt;&lt;answertext&gt;4&lt;/answertext&gt;&lt;valuetype&gt;0&lt;/valuetype&gt;&lt;/answer&gt;&lt;answer&gt;&lt;guid&gt;AB068C39BEEF4547A1036691004FD4B0&lt;/guid&gt;&lt;answertext&gt;5&lt;/answertext&gt;&lt;valuetype&gt;0&lt;/valuetype&gt;&lt;/answer&gt;&lt;/answers&gt;&lt;/multichoice&gt;&lt;/questions&gt;&lt;/questionlist&gt;"/>
  <p:tag name="LIVECHARTING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F098B870AB04DA88F677371B1296BBA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B1847F284B22455CABFDCED88E65D4B7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EF098B870AB04DA88F677371B1296BBA&lt;/guid&gt;&lt;repollguid&gt;6C1ECA94977E4F5291D3FD71BAA86DC9&lt;/repollguid&gt;&lt;sourceid&gt;8E7EA7607D064177891D280427D06F28&lt;/sourceid&gt;&lt;questiontext&gt;On a scale of 1 to 5 (5 being the most comfortable), how comfortable do you feel practicing pediatric orthopaedics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ED23C5AE01C04611BEDBAD806B0A4FCD&lt;/guid&gt;&lt;answertext&gt;1&lt;/answertext&gt;&lt;valuetype&gt;0&lt;/valuetype&gt;&lt;/answer&gt;&lt;answer&gt;&lt;guid&gt;603236ADC05F4679BB25245E78EDAF13&lt;/guid&gt;&lt;answertext&gt;2&lt;/answertext&gt;&lt;valuetype&gt;0&lt;/valuetype&gt;&lt;/answer&gt;&lt;answer&gt;&lt;guid&gt;39B2144AA95649C6871238F989453787&lt;/guid&gt;&lt;answertext&gt;3&lt;/answertext&gt;&lt;valuetype&gt;0&lt;/valuetype&gt;&lt;/answer&gt;&lt;answer&gt;&lt;guid&gt;0CF5AA848A1E4CEB81A04DDC85823D03&lt;/guid&gt;&lt;answertext&gt;4&lt;/answertext&gt;&lt;valuetype&gt;0&lt;/valuetype&gt;&lt;/answer&gt;&lt;answer&gt;&lt;guid&gt;1F819D102A6249129EFDC153E466C54E&lt;/guid&gt;&lt;answertext&gt;5&lt;/answertext&gt;&lt;valuetype&gt;0&lt;/valuetype&gt;&lt;/answer&gt;&lt;/answers&gt;&lt;/multichoice&gt;&lt;/questions&gt;&lt;/questionlist&gt;"/>
  <p:tag name="LIVECHARTING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9CF81A2BFA148F6BAC81D6828DF771F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3DEB58B32426482B8D41ABF55C976FB7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59CF81A2BFA148F6BAC81D6828DF771F&lt;/guid&gt;&lt;repollguid&gt;5E84D6101D194C16B5D8DCDAC2A3CD0F&lt;/repollguid&gt;&lt;sourceid&gt;1BB731187448480BA8ECFB2B9637B83D&lt;/sourceid&gt;&lt;questiontext&gt;On a scale of 1 to 5 (5 being the most comfortable), how comfortable are you independently applying a Spica Cast for a femur fracture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BDCE37D9C22B402A9338314BFA7AAFB8&lt;/guid&gt;&lt;answertext&gt;1&lt;/answertext&gt;&lt;valuetype&gt;0&lt;/valuetype&gt;&lt;/answer&gt;&lt;answer&gt;&lt;guid&gt;B9CA7011170B44688FAFF1025A71F5FD&lt;/guid&gt;&lt;answertext&gt;2&lt;/answertext&gt;&lt;valuetype&gt;0&lt;/valuetype&gt;&lt;/answer&gt;&lt;answer&gt;&lt;guid&gt;7EC7F55A6CF44AD89BA299A3BD7A1A2C&lt;/guid&gt;&lt;answertext&gt;3&lt;/answertext&gt;&lt;valuetype&gt;0&lt;/valuetype&gt;&lt;/answer&gt;&lt;answer&gt;&lt;guid&gt;2EA9B70345D04A7CA704CE07DEA89EA8&lt;/guid&gt;&lt;answertext&gt;4&lt;/answertext&gt;&lt;valuetype&gt;0&lt;/valuetype&gt;&lt;/answer&gt;&lt;answer&gt;&lt;guid&gt;F3A49D7420BE400CBD1D32BCD7B42DF6&lt;/guid&gt;&lt;answertext&gt;5&lt;/answertext&gt;&lt;valuetype&gt;0&lt;/valuetype&gt;&lt;/answer&gt;&lt;/answers&gt;&lt;/multichoice&gt;&lt;/questions&gt;&lt;/questionlist&gt;"/>
  <p:tag name="LIVECHARTING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722CCA43E8641A08EB9D28A0D87A567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4E6EF1566CC34A79B8ED9B6C9B7D9A35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1722CCA43E8641A08EB9D28A0D87A567&lt;/guid&gt;&lt;repollguid&gt;780A7F6F22EB4DF4ADB9FBBA403A51CF&lt;/repollguid&gt;&lt;sourceid&gt;57E75A3B040042748ECCF4A27E8FF5A8&lt;/sourceid&gt;&lt;questiontext&gt;On a scale of 1 to 5 (5 being the most comfortable), how comfortable are you independently treating a Type III Supracondylar Humerus Fracture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DD1E4DEC01B946EAA05A9DFD17967325&lt;/guid&gt;&lt;answertext&gt;1&lt;/answertext&gt;&lt;valuetype&gt;0&lt;/valuetype&gt;&lt;/answer&gt;&lt;answer&gt;&lt;guid&gt;977D001FFAB54155974D61356F4E9535&lt;/guid&gt;&lt;answertext&gt;2&lt;/answertext&gt;&lt;valuetype&gt;0&lt;/valuetype&gt;&lt;/answer&gt;&lt;answer&gt;&lt;guid&gt;0008A5A0E46E48F48D146DD5A751DD3E&lt;/guid&gt;&lt;answertext&gt;3&lt;/answertext&gt;&lt;valuetype&gt;0&lt;/valuetype&gt;&lt;/answer&gt;&lt;answer&gt;&lt;guid&gt;874F3C9253C3407697688DA2A4875E9C&lt;/guid&gt;&lt;answertext&gt;4&lt;/answertext&gt;&lt;valuetype&gt;0&lt;/valuetype&gt;&lt;/answer&gt;&lt;answer&gt;&lt;guid&gt;D7D016224D6447D99D9F82ABDC40DA7E&lt;/guid&gt;&lt;answertext&gt;5&lt;/answertext&gt;&lt;valuetype&gt;0&lt;/valuetype&gt;&lt;/answer&gt;&lt;/answers&gt;&lt;/multichoice&gt;&lt;/questions&gt;&lt;/questionlist&gt;"/>
  <p:tag name="LIVECHARTING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E07B41743534ACD85673C88FC09E585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1C4B83F94D604E628841A94101E4F89C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5E07B41743534ACD85673C88FC09E585&lt;/guid&gt;&lt;repollguid&gt;C5CBE091BF734D15A08C526A63C5C974&lt;/repollguid&gt;&lt;sourceid&gt;D6C1B3D94E6A49BD973E11EDD32BDC55&lt;/sourceid&gt;&lt;questiontext&gt;On a scale of 1 to 5 (5 being the most comfortable), how comfortable are you independently applying a clubfoot cast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D70FDC92E41949F1AC384047DC4DAC2B&lt;/guid&gt;&lt;answertext&gt;1&lt;/answertext&gt;&lt;valuetype&gt;0&lt;/valuetype&gt;&lt;/answer&gt;&lt;answer&gt;&lt;guid&gt;1C26204C503545149E002CDF6A225920&lt;/guid&gt;&lt;answertext&gt;2&lt;/answertext&gt;&lt;valuetype&gt;0&lt;/valuetype&gt;&lt;/answer&gt;&lt;answer&gt;&lt;guid&gt;486E10ED68D941DC8567F040D5386985&lt;/guid&gt;&lt;answertext&gt;3&lt;/answertext&gt;&lt;valuetype&gt;0&lt;/valuetype&gt;&lt;/answer&gt;&lt;answer&gt;&lt;guid&gt;4DAAA68FBB0B4F0390F0098CD585039A&lt;/guid&gt;&lt;answertext&gt;4&lt;/answertext&gt;&lt;valuetype&gt;0&lt;/valuetype&gt;&lt;/answer&gt;&lt;answer&gt;&lt;guid&gt;6DE8D10622FC49B2A175562B104DF1F8&lt;/guid&gt;&lt;answertext&gt;5&lt;/answertext&gt;&lt;valuetype&gt;0&lt;/valuetype&gt;&lt;/answer&gt;&lt;/answers&gt;&lt;/multichoice&gt;&lt;/questions&gt;&lt;/questionlist&gt;"/>
  <p:tag name="LIVECHARTING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F34086B3FE24B1EA4D0F6C16576AC94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8182D9D8884B41A6A6A8099CA44EF2DC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1F34086B3FE24B1EA4D0F6C16576AC94&lt;/guid&gt;&lt;repollguid&gt;19ED174E3F5B4CA2BDD47A78A5F76193&lt;/repollguid&gt;&lt;sourceid&gt;2FBD83D460EB472B8DD737A03722C36C&lt;/sourceid&gt;&lt;questiontext&gt;On a scale of 1-5 (5 being the most comfortable), how comfortable are you independently applying a long leg cast for a pediatric tibia fracture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D737E5C033AB44A3BF6EA12FDD7FE0FC&lt;/guid&gt;&lt;answertext&gt;1&lt;/answertext&gt;&lt;valuetype&gt;0&lt;/valuetype&gt;&lt;/answer&gt;&lt;answer&gt;&lt;guid&gt;C0B83E7FE3FA4E83B5DE38A1EB421D8C&lt;/guid&gt;&lt;answertext&gt;2&lt;/answertext&gt;&lt;valuetype&gt;0&lt;/valuetype&gt;&lt;/answer&gt;&lt;answer&gt;&lt;guid&gt;82B9F4A8BE5F4D1C8531058F3ACEADDB&lt;/guid&gt;&lt;answertext&gt;3&lt;/answertext&gt;&lt;valuetype&gt;0&lt;/valuetype&gt;&lt;/answer&gt;&lt;answer&gt;&lt;guid&gt;7EDE275B153D469E94055B6E8889AF99&lt;/guid&gt;&lt;answertext&gt;4&lt;/answertext&gt;&lt;valuetype&gt;0&lt;/valuetype&gt;&lt;/answer&gt;&lt;answer&gt;&lt;guid&gt;9BFBEBBF2A9B4AE6B9C70A1B652313FB&lt;/guid&gt;&lt;answertext&gt;5&lt;/answertext&gt;&lt;valuetype&gt;0&lt;/valuetype&gt;&lt;/answer&gt;&lt;/answers&gt;&lt;/multichoice&gt;&lt;/questions&gt;&lt;/questionlist&gt;"/>
  <p:tag name="LIVECHARTING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A7E8253E304439AB022457AE6B3B7DE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D22F360DE87C47668970D37754894C06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EA7E8253E304439AB022457AE6B3B7DE&lt;/guid&gt;&lt;repollguid&gt;2DD68FA4B03C4A86AAD8FCE6F7B51A33&lt;/repollguid&gt;&lt;sourceid&gt;807BA8356C9343C3A0B474A8BF6E65D4&lt;/sourceid&gt;&lt;questiontext&gt;On a scale of 1-5 (5 being the most comfortable), how comfortable are you with the Salter-Harris Classification System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EFAC37B6DAA74053AD8E07CE12A73660&lt;/guid&gt;&lt;answertext&gt;1&lt;/answertext&gt;&lt;valuetype&gt;0&lt;/valuetype&gt;&lt;/answer&gt;&lt;answer&gt;&lt;guid&gt;E09C9617C9F647E39B4CE0CCA3222938&lt;/guid&gt;&lt;answertext&gt;2&lt;/answertext&gt;&lt;valuetype&gt;0&lt;/valuetype&gt;&lt;/answer&gt;&lt;answer&gt;&lt;guid&gt;37C927D2EED946258313F22F30753166&lt;/guid&gt;&lt;answertext&gt;3&lt;/answertext&gt;&lt;valuetype&gt;0&lt;/valuetype&gt;&lt;/answer&gt;&lt;answer&gt;&lt;guid&gt;67E3F542FD7B45D992568FA09BFF06B0&lt;/guid&gt;&lt;answertext&gt;4&lt;/answertext&gt;&lt;valuetype&gt;0&lt;/valuetype&gt;&lt;/answer&gt;&lt;answer&gt;&lt;guid&gt;9D423BAEBB974CC0B30E965D040C0B32&lt;/guid&gt;&lt;answertext&gt;5&lt;/answertext&gt;&lt;valuetype&gt;0&lt;/valuetype&gt;&lt;/answer&gt;&lt;/answers&gt;&lt;/multichoice&gt;&lt;/questions&gt;&lt;/questionlist&gt;"/>
  <p:tag name="LIVECHARTING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FE2A030DD01D437B91E44137EAE81294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1A2569ED393E4C45A3B2AE969D072B3C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FE2A030DD01D437B91E44137EAE81294&lt;/guid&gt;&lt;repollguid&gt;25413C1D35294B15ACF2B8ED6F1D6FB1&lt;/repollguid&gt;&lt;sourceid&gt;7089D362973A418792E6176D44D464D2&lt;/sourceid&gt;&lt;questiontext&gt;On a scale of 1-5 (5 being the most), how much do you need more didactics (lectures) on pediatric orthopaedic topics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604714C1E35D4B74903945FBA61F8092&lt;/guid&gt;&lt;answertext&gt;1&lt;/answertext&gt;&lt;valuetype&gt;0&lt;/valuetype&gt;&lt;/answer&gt;&lt;answer&gt;&lt;guid&gt;36A2797B5D2C4EF885BDBDB3F96D2BD7&lt;/guid&gt;&lt;answertext&gt;2&lt;/answertext&gt;&lt;valuetype&gt;0&lt;/valuetype&gt;&lt;/answer&gt;&lt;answer&gt;&lt;guid&gt;D089958CB76E4A2CA0678B39052924DB&lt;/guid&gt;&lt;answertext&gt;3&lt;/answertext&gt;&lt;valuetype&gt;0&lt;/valuetype&gt;&lt;/answer&gt;&lt;answer&gt;&lt;guid&gt;36B9DFFA61D942A0984C3E770F740249&lt;/guid&gt;&lt;answertext&gt;4&lt;/answertext&gt;&lt;valuetype&gt;0&lt;/valuetype&gt;&lt;/answer&gt;&lt;answer&gt;&lt;guid&gt;DBEEFCCE21C74D02878D19564253F435&lt;/guid&gt;&lt;answertext&gt;5&lt;/answertext&gt;&lt;valuetype&gt;0&lt;/valuetype&gt;&lt;/answer&gt;&lt;/answers&gt;&lt;/multichoice&gt;&lt;/questions&gt;&lt;/questionlist&gt;"/>
  <p:tag name="LIVECHARTING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7835C27D3FF4BDCA6D5DDB364C155C7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C69D22F37D7240D9B26F1113E16CA305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A7835C27D3FF4BDCA6D5DDB364C155C7&lt;/guid&gt;&lt;repollguid&gt;3B39D98D29E947738547EEC2731DA4FB&lt;/repollguid&gt;&lt;sourceid&gt;176785C06D5F4EAC93B60585C825CA88&lt;/sourceid&gt;&lt;questiontext&gt;On a scale of 1-5 (5 being the most), how much do you need more hands-on skills workshops on pediatric orthopaedic topics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1393AD75D1FA4F0590DCB381142338B3&lt;/guid&gt;&lt;answertext&gt;1&lt;/answertext&gt;&lt;valuetype&gt;0&lt;/valuetype&gt;&lt;/answer&gt;&lt;answer&gt;&lt;guid&gt;0A26781F009C48B481F78329079B1AEB&lt;/guid&gt;&lt;answertext&gt;2&lt;/answertext&gt;&lt;valuetype&gt;0&lt;/valuetype&gt;&lt;/answer&gt;&lt;answer&gt;&lt;guid&gt;88556CDEF2CD4D8B8223689CEC40D807&lt;/guid&gt;&lt;answertext&gt;3&lt;/answertext&gt;&lt;valuetype&gt;0&lt;/valuetype&gt;&lt;/answer&gt;&lt;answer&gt;&lt;guid&gt;F3A97C43418248A4BE2C680BDF376FC8&lt;/guid&gt;&lt;answertext&gt;4&lt;/answertext&gt;&lt;valuetype&gt;0&lt;/valuetype&gt;&lt;/answer&gt;&lt;answer&gt;&lt;guid&gt;E5B0C2D3F5EE4B70B9B13DEE14973239&lt;/guid&gt;&lt;answertext&gt;5&lt;/answertext&gt;&lt;valuetype&gt;0&lt;/valuetype&gt;&lt;/answer&gt;&lt;/answers&gt;&lt;/multichoice&gt;&lt;/questions&gt;&lt;/questionlist&gt;"/>
  <p:tag name="LIVECHARTING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A18E9D67DF74AA78AEBACCFC825BCC0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6B2E1D3346534C7498238F0DDF08B66B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AA18E9D67DF74AA78AEBACCFC825BCC0&lt;/guid&gt;&lt;repollguid&gt;C7AF53BF64AF4B87B56206470DE5A919&lt;/repollguid&gt;&lt;sourceid&gt;3395EC3194314DCF80E5CA99E336112D&lt;/sourceid&gt;&lt;questiontext&gt;On a scale of 1-5 (5 being the most), how much do you need a dedicated pediatric orthopaedic rotation in training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7B5B755159A54806A11569D5987623E4&lt;/guid&gt;&lt;answertext&gt;1&lt;/answertext&gt;&lt;valuetype&gt;0&lt;/valuetype&gt;&lt;/answer&gt;&lt;answer&gt;&lt;guid&gt;349B319A1498407B8DE228FD2988FBA7&lt;/guid&gt;&lt;answertext&gt;2&lt;/answertext&gt;&lt;valuetype&gt;0&lt;/valuetype&gt;&lt;/answer&gt;&lt;answer&gt;&lt;guid&gt;A3AA3C27F648400C963E3FB27D2C1D17&lt;/guid&gt;&lt;answertext&gt;3&lt;/answertext&gt;&lt;valuetype&gt;0&lt;/valuetype&gt;&lt;/answer&gt;&lt;answer&gt;&lt;guid&gt;936CA2FC681B4A3BAF9E9586823A1CE3&lt;/guid&gt;&lt;answertext&gt;4&lt;/answertext&gt;&lt;valuetype&gt;0&lt;/valuetype&gt;&lt;/answer&gt;&lt;answer&gt;&lt;guid&gt;43F02A166735412F83375DF6143B8D91&lt;/guid&gt;&lt;answertext&gt;5&lt;/answertext&gt;&lt;valuetype&gt;0&lt;/valuetype&gt;&lt;/answer&gt;&lt;/answers&gt;&lt;/multichoice&gt;&lt;/questions&gt;&lt;/questionlist&gt;"/>
  <p:tag name="LIVECHARTING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8908A0FD3334240B0D2F68963CF6A6F"/>
  <p:tag name="AUTOOPENPOLL" val="False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748B5C886D4F4E479848A2B9E516725E&lt;/guid&gt;&lt;date&gt;4/10/2015 04:18:12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98908A0FD3334240B0D2F68963CF6A6F&lt;/guid&gt;&lt;repollguid&gt;E7E11DE30E7B417EB28933EE16CA2047&lt;/repollguid&gt;&lt;sourceid&gt;3AB490A74A6C4C0E814214E0D8F44819&lt;/sourceid&gt;&lt;questiontext&gt;On a scale of 1-5 (5 being the most), how much do you feel you need more access to trained pediatric orthopaedic peers and mentors from foreign countries?&lt;/questiontext&gt;&lt;showresults&gt;True&lt;/showresults&gt;&lt;responsegrid&gt;0&lt;/responsegrid&gt;&lt;countdowntimer&gt;True&lt;/countdowntimer&gt;&lt;countdowntime&gt;20&lt;/countdowntime&gt;&lt;correctvalue&gt;1&lt;/correctvalue&gt;&lt;incorrectvalue&gt;0&lt;/incorrectvalue&gt;&lt;responselimit&gt;1&lt;/responselimit&gt;&lt;bulletstyle&gt;2&lt;/bulletstyle&gt;&lt;answers&gt;&lt;answer&gt;&lt;guid&gt;7E03182AB3A3406FA5F1B857C1FF41B0&lt;/guid&gt;&lt;answertext&gt;1&lt;/answertext&gt;&lt;valuetype&gt;0&lt;/valuetype&gt;&lt;/answer&gt;&lt;answer&gt;&lt;guid&gt;B4D05C6BF5794957BC4156DD8F3DA785&lt;/guid&gt;&lt;answertext&gt;2&lt;/answertext&gt;&lt;valuetype&gt;0&lt;/valuetype&gt;&lt;/answer&gt;&lt;answer&gt;&lt;guid&gt;40AA6BBC14E4463387DC4A40FA946C8D&lt;/guid&gt;&lt;answertext&gt;3&lt;/answertext&gt;&lt;valuetype&gt;0&lt;/valuetype&gt;&lt;/answer&gt;&lt;answer&gt;&lt;guid&gt;81C24FF261A5497F9AE2DC9C01AECEBB&lt;/guid&gt;&lt;answertext&gt;4&lt;/answertext&gt;&lt;valuetype&gt;0&lt;/valuetype&gt;&lt;/answer&gt;&lt;answer&gt;&lt;guid&gt;E2A68C38B2CC4CD1A7E6495CD0D288C6&lt;/guid&gt;&lt;answertext&gt;5&lt;/answertext&gt;&lt;valuetype&gt;0&lt;/valuetype&gt;&lt;/answer&gt;&lt;/answers&gt;&lt;/multichoice&gt;&lt;/questions&gt;&lt;/questionlist&gt;"/>
  <p:tag name="LIVECHARTING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20"/>
  <p:tag name="TYPE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A416496C6FD4EF0AA11605A317BEBE7"/>
  <p:tag name="AUTOOPENPOLL" val="False"/>
  <p:tag name="TYPE" val="MultiChoiceSlide"/>
  <p:tag name="TPSLIDEBULLETSTYLE" val="2"/>
  <p:tag name="HASRESULTS" val="True"/>
  <p:tag name="RESULTS" val="Please select which 3 areas of Pediatric Orthopaedics you SEE THE MOST in Haiti:[;crlf;]26[;]80[;]26[;]False[;]0[;][;crlf;]5[;]4.5[;]3.669[;]13.4615[;crlf;]9[;]0[;]Upper Extremity Trauma1[;]Upper Extremity Trauma[;][;crlf;]3[;]0[;]Lower Extremity Trauma2[;]Lower Extremity Trauma[;][;crlf;]0[;]0[;]Spine Deformity or Trauma3[;]Spine Deformity or Trauma[;][;crlf;]1[;]0[;]Congenital Upper Extremity disorders4[;]Congenital Upper Extremity disorders[;][;crlf;]1[;]0[;]Congenital Hip Disorders (DDH)5[;]Congenital Hip Disorders (DDH)[;][;crlf;]0[;]0[;]Lower Extremity Deformity (Blount’s, Rickets)6[;]Lower Extremity Deformity (Blount’s, Rickets)[;][;crlf;]0[;]0[;]Neuromuscular or Contractile Disorders (Spasticity, Arthrogryposis)7[;]Neuromuscular or Contractile Disorders (Spasticity, Arthrogryposis)[;][;crlf;]2[;]0[;]Clubfoot8[;]Clubfoot[;][;crlf;]10[;]0[;]Septic arthritis / Osteomyelitis (Infection)9[;]Septic arthritis / Osteomyelitis (Infection)[;][;crlf;]0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6D9B5CA55091448193E7B09E2E8D7162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9A416496C6FD4EF0AA11605A317BEBE7&lt;/guid&gt;&lt;repollguid&gt;B5EE444304844B488D02C97AAC63B420&lt;/repollguid&gt;&lt;sourceid&gt;970F47AD75C34F6E98191710FA63A6F3&lt;/sourceid&gt;&lt;questiontext&gt;Please select which 3 areas of Pediatric Orthopaedics you SEE THE MOST in Haiti: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65FE58B7AB034BED91D0ED13B3417617"/>
  <p:tag name="HASRESULTS" val="True"/>
  <p:tag name="RESULTS" val="Please select which 3 areas of Pediatric Orthopaedics you SEE THE MOST in Haiti:[;crlf;]27[;]81[;]27[;]False[;]0[;][;crlf;]5.2593[;]6[;]3.4167[;]11.6735[;crlf;]5[;]0[;]Upper Extremity Trauma1[;]Upper Extremity Trauma[;][;crlf;]7[;]0[;]Lower Extremity Trauma2[;]Lower Extremity Trauma[;][;crlf;]0[;]0[;]Spine Deformity or Trauma3[;]Spine Deformity or Trauma[;][;crlf;]0[;]0[;]Congenital Upper Extremity disorders4[;]Congenital Upper Extremity disorders[;][;crlf;]0[;]0[;]Congenital Hip Disorders (DDH)5[;]Congenital Hip Disorders (DDH)[;][;crlf;]3[;]0[;]Lower Extremity Deformity (Blount’s, Rickets)6[;]Lower Extremity Deformity (Blount’s, Rickets)[;][;crlf;]0[;]0[;]Neuromuscular or Contractile Disorders (Spasticity, Arthrogryposis)7[;]Neuromuscular or Contractile Disorders (Spasticity, Arthrogryposis)[;][;crlf;]3[;]0[;]Clubfoot8[;]Clubfoot[;][;crlf;]9[;]0[;]Septic arthritis / Osteomyelitis (Infection)9[;]Septic arthritis / Osteomyelitis (Infection)[;][;crlf;]0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1E10A12AF0E9465C8F713653ACF09DDE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65FE58B7AB034BED91D0ED13B3417617&lt;/guid&gt;&lt;repollguid&gt;B5EE444304844B488D02C97AAC63B420&lt;/repollguid&gt;&lt;sourceid&gt;970F47AD75C34F6E98191710FA63A6F3&lt;/sourceid&gt;&lt;questiontext&gt;Please select which 3 areas of Pediatric Orthopaedics you SEE THE MOST in Haiti: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DDFB4A1F6EC34EA08A3422C3B59042CB"/>
  <p:tag name="HASRESULTS" val="True"/>
  <p:tag name="RESULTS" val="Please select which 3 areas of Pediatric Orthopaedics you SEE THE MOST in Haiti:[;crlf;]39[;]81[;]39[;]False[;]0[;][;crlf;]6.1795[;]8[;]3.145[;]9.8909[;crlf;]4[;]0[;]Upper Extremity Trauma1[;]Upper Extremity Trauma[;][;crlf;]7[;]0[;]Lower Extremity Trauma2[;]Lower Extremity Trauma[;][;crlf;]1[;]0[;]Spine Deformity or Trauma3[;]Spine Deformity or Trauma[;][;crlf;]0[;]0[;]Congenital Upper Extremity disorders4[;]Congenital Upper Extremity disorders[;][;crlf;]2[;]0[;]Congenital Hip Disorders (DDH)5[;]Congenital Hip Disorders (DDH)[;][;crlf;]2[;]0[;]Lower Extremity Deformity (Blount’s, Rickets)6[;]Lower Extremity Deformity (Blount’s, Rickets)[;][;crlf;]1[;]0[;]Neuromuscular or Contractile Disorders (Spasticity, Arthrogryposis)7[;]Neuromuscular or Contractile Disorders (Spasticity, Arthrogryposis)[;][;crlf;]7[;]0[;]Clubfoot8[;]Clubfoot[;][;crlf;]15[;]0[;]Septic arthritis / Osteomyelitis (Infection)9[;]Septic arthritis / Osteomyelitis (Infection)[;][;crlf;]0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DC3AC421A346457AA301E770C04771FE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DDFB4A1F6EC34EA08A3422C3B59042CB&lt;/guid&gt;&lt;repollguid&gt;B5EE444304844B488D02C97AAC63B420&lt;/repollguid&gt;&lt;sourceid&gt;970F47AD75C34F6E98191710FA63A6F3&lt;/sourceid&gt;&lt;questiontext&gt;Please select which 3 areas of Pediatric Orthopaedics you SEE THE MOST in Haiti: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A2534AFFE7ED4A8ABA1E26AE3CAE8CA7"/>
  <p:tag name="HASRESULTS" val="True"/>
  <p:tag name="RESULTS" val="Please select which 3 areas of Pediatric Orthopaedics you are LEAST COMFORTABLE with:[;crlf;]25[;]81[;]25[;]False[;]0[;][;crlf;]4.48[;]4[;]2.2112[;]4.8896[;crlf;]3[;]0[;]Upper Extremity Trauma1[;]Upper Extremity Trauma[;][;crlf;]0[;]0[;]Lower Extremity Trauma2[;]Lower Extremity Trauma[;][;crlf;]8[;]0[;]Spine Deformity or Trauma3[;]Spine Deformity or Trauma[;][;crlf;]3[;]0[;]Congenital Upper Extremity disorders4[;]Congenital Upper Extremity disorders[;][;crlf;]2[;]0[;]Congenital Hip Disorders (DDH)5[;]Congenital Hip Disorders (DDH)[;][;crlf;]4[;]0[;]Lower Extremity Deformity (Blount’s, Rickets)6[;]Lower Extremity Deformity (Blount’s, Rickets)[;][;crlf;]2[;]0[;]Neuromuscular or Contractile Disorders (Spasticity, Arthrogryposis)7[;]Neuromuscular or Contractile Disorders (Spasticity, Arthrogryposis)[;][;crlf;]2[;]0[;]Clubfoot8[;]Clubfoot[;][;crlf;]1[;]0[;]Septic arthritis / Osteomyelitis (Infection)9[;]Septic arthritis / Osteomyelitis (Infection)[;][;crlf;]0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8BA51187661D4DFAA17643645333A3E5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A2534AFFE7ED4A8ABA1E26AE3CAE8CA7&lt;/guid&gt;&lt;repollguid&gt;B5EE444304844B488D02C97AAC63B420&lt;/repollguid&gt;&lt;sourceid&gt;970F47AD75C34F6E98191710FA63A6F3&lt;/sourceid&gt;&lt;questiontext&gt;Please select which 3 areas of Pediatric Orthopaedics you are LEAST COMFORTABLE with: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6416354B19E04EFA8700C279BB3D8880"/>
  <p:tag name="HASRESULTS" val="True"/>
  <p:tag name="RESULTS" val="Please select which 3 areas of Pediatric Orthopaedics you are LEAST COMFORTABLE with:[;crlf;]36[;]81[;]36[;]False[;]0[;][;crlf;]5.2222[;]5[;]2.2125[;]4.8951[;crlf;]2[;]0[;]Upper Extremity Trauma1[;]Upper Extremity Trauma[;][;crlf;]2[;]0[;]Lower Extremity Trauma2[;]Lower Extremity Trauma[;][;crlf;]6[;]0[;]Spine Deformity or Trauma3[;]Spine Deformity or Trauma[;][;crlf;]2[;]0[;]Congenital Upper Extremity disorders4[;]Congenital Upper Extremity disorders[;][;crlf;]8[;]0[;]Congenital Hip Disorders (DDH)5[;]Congenital Hip Disorders (DDH)[;][;crlf;]4[;]0[;]Lower Extremity Deformity (Blount’s, Rickets)6[;]Lower Extremity Deformity (Blount’s, Rickets)[;][;crlf;]8[;]0[;]Neuromuscular or Contractile Disorders (Spasticity, Arthrogryposis)7[;]Neuromuscular or Contractile Disorders (Spasticity, Arthrogryposis)[;][;crlf;]1[;]0[;]Clubfoot8[;]Clubfoot[;][;crlf;]2[;]0[;]Septic arthritis / Osteomyelitis (Infection)9[;]Septic arthritis / Osteomyelitis (Infection)[;][;crlf;]1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169355FDD1784BA8A38359EB7F6CDA5D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6416354B19E04EFA8700C279BB3D8880&lt;/guid&gt;&lt;repollguid&gt;B5EE444304844B488D02C97AAC63B420&lt;/repollguid&gt;&lt;sourceid&gt;970F47AD75C34F6E98191710FA63A6F3&lt;/sourceid&gt;&lt;questiontext&gt;Please select which 3 areas of Pediatric Orthopaedics you are LEAST COMFORTABLE with: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06EB0CFC09414EC897A3E17B5415F689"/>
  <p:tag name="HASRESULTS" val="True"/>
  <p:tag name="RESULTS" val="Please select which 3 areas of Pediatric Orthopaedics you are LEAST COMFORTABLE with:[;crlf;]31[;]81[;]31[;]False[;]0[;][;crlf;]6.0323[;]6[;]2.1325[;]4.5473[;crlf;]0[;]0[;]Upper Extremity Trauma1[;]Upper Extremity Trauma[;][;crlf;]2[;]0[;]Lower Extremity Trauma2[;]Lower Extremity Trauma[;][;crlf;]3[;]0[;]Spine Deformity or Trauma3[;]Spine Deformity or Trauma[;][;crlf;]3[;]0[;]Congenital Upper Extremity disorders4[;]Congenital Upper Extremity disorders[;][;crlf;]4[;]0[;]Congenital Hip Disorders (DDH)5[;]Congenital Hip Disorders (DDH)[;][;crlf;]4[;]0[;]Lower Extremity Deformity (Blount’s, Rickets)6[;]Lower Extremity Deformity (Blount’s, Rickets)[;][;crlf;]7[;]0[;]Neuromuscular or Contractile Disorders (Spasticity, Arthrogryposis)7[;]Neuromuscular or Contractile Disorders (Spasticity, Arthrogryposis)[;][;crlf;]4[;]0[;]Clubfoot8[;]Clubfoot[;][;crlf;]3[;]0[;]Septic arthritis / Osteomyelitis (Infection)9[;]Septic arthritis / Osteomyelitis (Infection)[;][;crlf;]1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4F552D6286554F74823254AE82E6F675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06EB0CFC09414EC897A3E17B5415F689&lt;/guid&gt;&lt;repollguid&gt;B5EE444304844B488D02C97AAC63B420&lt;/repollguid&gt;&lt;sourceid&gt;970F47AD75C34F6E98191710FA63A6F3&lt;/sourceid&gt;&lt;questiontext&gt;Please select which 3 areas of Pediatric Orthopaedics you are LEAST COMFORTABLE with: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EB39B5D475F444A987B5C9BE36141CBA"/>
  <p:tag name="HASRESULTS" val="True"/>
  <p:tag name="RESULTS" val="What 3 topics in pediatric orthopedics would you most like to be focused on in future events?[;crlf;]18[;]81[;]18[;]False[;]0[;][;crlf;]4.7222[;]5[;]2.4451[;]5.9784[;crlf;]3[;]0[;]Upper Extremity Trauma1[;]Upper Extremity Trauma[;][;crlf;]1[;]0[;]Lower Extremity Trauma2[;]Lower Extremity Trauma[;][;crlf;]3[;]0[;]Spine Deformity or Trauma3[;]Spine Deformity or Trauma[;][;crlf;]0[;]0[;]Congenital Upper Extremity disorders4[;]Congenital Upper Extremity disorders[;][;crlf;]4[;]0[;]Congenital Hip Disorders (DDH)5[;]Congenital Hip Disorders (DDH)[;][;crlf;]1[;]0[;]Lower Extremity Deformity (Blount’s, Rickets)6[;]Lower Extremity Deformity (Blount’s, Rickets)[;][;crlf;]3[;]0[;]Neuromuscular or Contractile Disorders (Spasticity, Arthrogryposis)7[;]Neuromuscular or Contractile Disorders (Spasticity, Arthrogryposis)[;][;crlf;]3[;]0[;]Clubfoot8[;]Clubfoot[;][;crlf;]0[;]0[;]Septic arthritis / Osteomyelitis (Infection)9[;]Septic arthritis / Osteomyelitis (Infection)[;][;crlf;]0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AF942471D6FE45EBBC95B766A2B07C95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EB39B5D475F444A987B5C9BE36141CBA&lt;/guid&gt;&lt;repollguid&gt;B5EE444304844B488D02C97AAC63B420&lt;/repollguid&gt;&lt;sourceid&gt;970F47AD75C34F6E98191710FA63A6F3&lt;/sourceid&gt;&lt;questiontext&gt;What 3 topics in pediatric orthopedics would you most like to be focused on in future events?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F918779962E14BDFA6D93A29D819FFB3"/>
  <p:tag name="HASRESULTS" val="True"/>
  <p:tag name="RESULTS" val="What 3 topics in pediatric orthopedics would you most like to be focused on in future events?[;crlf;]47[;]81[;]47[;]False[;]0[;][;crlf;]5.4255[;]5[;]2.5243[;]6.3721[;crlf;]4[;]0[;]Upper Extremity Trauma1[;]Upper Extremity Trauma[;][;crlf;]2[;]0[;]Lower Extremity Trauma2[;]Lower Extremity Trauma[;][;crlf;]7[;]0[;]Spine Deformity or Trauma3[;]Spine Deformity or Trauma[;][;crlf;]4[;]0[;]Congenital Upper Extremity disorders4[;]Congenital Upper Extremity disorders[;][;crlf;]7[;]0[;]Congenital Hip Disorders (DDH)5[;]Congenital Hip Disorders (DDH)[;][;crlf;]5[;]0[;]Lower Extremity Deformity (Blount’s, Rickets)6[;]Lower Extremity Deformity (Blount’s, Rickets)[;][;crlf;]8[;]0[;]Neuromuscular or Contractile Disorders (Spasticity, Arthrogryposis)7[;]Neuromuscular or Contractile Disorders (Spasticity, Arthrogryposis)[;][;crlf;]3[;]0[;]Clubfoot8[;]Clubfoot[;][;crlf;]5[;]0[;]Septic arthritis / Osteomyelitis (Infection)9[;]Septic arthritis / Osteomyelitis (Infection)[;][;crlf;]2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301A46DF1DB146029B0B1E07BB8B865E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F918779962E14BDFA6D93A29D819FFB3&lt;/guid&gt;&lt;repollguid&gt;B5EE444304844B488D02C97AAC63B420&lt;/repollguid&gt;&lt;sourceid&gt;970F47AD75C34F6E98191710FA63A6F3&lt;/sourceid&gt;&lt;questiontext&gt;What 3 topics in pediatric orthopedics would you most like to be focused on in future events?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OPENPOLL" val="False"/>
  <p:tag name="TYPE" val="MultiChoiceSlide"/>
  <p:tag name="TPSLIDEBULLETSTYLE" val="2"/>
  <p:tag name="SLIDEGUID" val="95EBF0EE09BE4B89BC7BFB5DDEE790B5"/>
  <p:tag name="HASRESULTS" val="True"/>
  <p:tag name="RESULTS" val="What 3 topics in pediatric orthopedics would you most like to be focused on in future events?[;crlf;]34[;]81[;]34[;]False[;]0[;][;crlf;]5.6765[;]6[;]2.7086[;]7.3365[;crlf;]3[;]0[;]Upper Extremity Trauma1[;]Upper Extremity Trauma[;][;crlf;]1[;]0[;]Lower Extremity Trauma2[;]Lower Extremity Trauma[;][;crlf;]5[;]0[;]Spine Deformity or Trauma3[;]Spine Deformity or Trauma[;][;crlf;]4[;]0[;]Congenital Upper Extremity disorders4[;]Congenital Upper Extremity disorders[;][;crlf;]3[;]0[;]Congenital Hip Disorders (DDH)5[;]Congenital Hip Disorders (DDH)[;][;crlf;]4[;]0[;]Lower Extremity Deformity (Blount’s, Rickets)6[;]Lower Extremity Deformity (Blount’s, Rickets)[;][;crlf;]4[;]0[;]Neuromuscular or Contractile Disorders (Spasticity, Arthrogryposis)7[;]Neuromuscular or Contractile Disorders (Spasticity, Arthrogryposis)[;][;crlf;]2[;]0[;]Clubfoot8[;]Clubfoot[;][;crlf;]6[;]0[;]Septic arthritis / Osteomyelitis (Infection)9[;]Septic arthritis / Osteomyelitis (Infection)[;][;crlf;]2[;]0[;]Compartment Syndrome10[;]Compartment Syndrome[;][;crlf;]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8A51F1A36FCB4AFA9345B7CEB79BC30D&lt;/guid&gt;&lt;date&gt;4/10/2015 04:18:13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95EBF0EE09BE4B89BC7BFB5DDEE790B5&lt;/guid&gt;&lt;repollguid&gt;B5EE444304844B488D02C97AAC63B420&lt;/repollguid&gt;&lt;sourceid&gt;970F47AD75C34F6E98191710FA63A6F3&lt;/sourceid&gt;&lt;questiontext&gt;What 3 topics in pediatric orthopedics would you most like to be focused on in future events?&lt;/questiontext&gt;&lt;showresults&gt;False&lt;/showresults&gt;&lt;responsegrid&gt;0&lt;/responsegrid&gt;&lt;countdowntimer&gt;True&lt;/countdowntimer&gt;&lt;countdowntime&gt;15&lt;/countdowntime&gt;&lt;correctvalue&gt;1&lt;/correctvalue&gt;&lt;incorrectvalue&gt;0&lt;/incorrectvalue&gt;&lt;responselimit&gt;1&lt;/responselimit&gt;&lt;bulletstyle&gt;2&lt;/bulletstyle&gt;&lt;answers&gt;&lt;answer&gt;&lt;guid&gt;83648558EF544969BC74152B7F56A859&lt;/guid&gt;&lt;answertext&gt;Upper Extremity Trauma&lt;/answertext&gt;&lt;valuetype&gt;0&lt;/valuetype&gt;&lt;/answer&gt;&lt;answer&gt;&lt;guid&gt;1651699BC1634E1BA45B1FCA11E79F48&lt;/guid&gt;&lt;answertext&gt;Lower Extremity Trauma&lt;/answertext&gt;&lt;valuetype&gt;0&lt;/valuetype&gt;&lt;/answer&gt;&lt;answer&gt;&lt;guid&gt;1226781EBE9941829C4E7C195CD93DD7&lt;/guid&gt;&lt;answertext&gt;Spine Deformity or Trauma&lt;/answertext&gt;&lt;valuetype&gt;0&lt;/valuetype&gt;&lt;/answer&gt;&lt;answer&gt;&lt;guid&gt;39F3A0AF4024424DA4895C4E03BDE3B0&lt;/guid&gt;&lt;answertext&gt;Congenital Upper Extremity disorders&lt;/answertext&gt;&lt;valuetype&gt;0&lt;/valuetype&gt;&lt;/answer&gt;&lt;answer&gt;&lt;guid&gt;F6738529D01645459522AA069A316A92&lt;/guid&gt;&lt;answertext&gt;Congenital Hip Disorders (DDH)&lt;/answertext&gt;&lt;valuetype&gt;0&lt;/valuetype&gt;&lt;/answer&gt;&lt;answer&gt;&lt;guid&gt;431DF8079E004240981D1134212BE35B&lt;/guid&gt;&lt;answertext&gt;Lower Extremity Deformity (Blount’s, Rickets)&lt;/answertext&gt;&lt;valuetype&gt;0&lt;/valuetype&gt;&lt;/answer&gt;&lt;answer&gt;&lt;guid&gt;885CA8EC47E842DFB621859E903F7A78&lt;/guid&gt;&lt;answertext&gt;Neuromuscular or Contractile Disorders (Spasticity, Arthrogryposis)&lt;/answertext&gt;&lt;valuetype&gt;0&lt;/valuetype&gt;&lt;/answer&gt;&lt;answer&gt;&lt;guid&gt;D5C2C1BB69C1439EA94AD7B8DDFE25BD&lt;/guid&gt;&lt;answertext&gt;Clubfoot&lt;/answertext&gt;&lt;valuetype&gt;0&lt;/valuetype&gt;&lt;/answer&gt;&lt;answer&gt;&lt;guid&gt;0EF8F459AC704BFFA1FE34CE9BA4F0FB&lt;/guid&gt;&lt;answertext&gt;Septic arthritis / Osteomyelitis (Infection)&lt;/answertext&gt;&lt;valuetype&gt;0&lt;/valuetype&gt;&lt;/answer&gt;&lt;answer&gt;&lt;guid&gt;9515F7A67DBB4C8F81A00E85A1AD9FED&lt;/guid&gt;&lt;answertext&gt;Compartment Syndrome&lt;/answertext&gt;&lt;valuetype&gt;0&lt;/valuetype&gt;&lt;/answer&gt;&lt;/answers&gt;&lt;/multichoice&gt;&lt;/questions&gt;&lt;/questionlist&gt;"/>
  <p:tag name="LIVECHARTING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15"/>
  <p:tag name="TYPE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1109</Words>
  <Application>Microsoft Office PowerPoint</Application>
  <PresentationFormat>On-screen Show (4:3)</PresentationFormat>
  <Paragraphs>272</Paragraphs>
  <Slides>32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A Self-Reported Needs Assessment Survey of Pediatric Orthopaedic Education in Haiti</vt:lpstr>
      <vt:lpstr>Demographic Questions</vt:lpstr>
      <vt:lpstr>Are you ready for a great day? (internal control, electronic response system test)</vt:lpstr>
      <vt:lpstr>Are you Haitian?</vt:lpstr>
      <vt:lpstr>Are you a:</vt:lpstr>
      <vt:lpstr>What is your gender?</vt:lpstr>
      <vt:lpstr>Did you attend HAAOT last year?</vt:lpstr>
      <vt:lpstr>How many years ago did you complete medical school?</vt:lpstr>
      <vt:lpstr>Which hospital are you based from?</vt:lpstr>
      <vt:lpstr>Pediatric Orthopaedic Questions</vt:lpstr>
      <vt:lpstr>Approximately what percent of your training involves pediatric orthopaedic care?</vt:lpstr>
      <vt:lpstr>What percentage of your career already involves or will involve pediatric orthopaedic care?</vt:lpstr>
      <vt:lpstr>On a scale of 1 to 5 (5 being the most important), how important is Pediatric Orthopedic Education in Haiti?</vt:lpstr>
      <vt:lpstr>On a scale of 1 to 5  (5 being the most comfortable), how comfortable do you feel practicing pediatric orthopaedics?</vt:lpstr>
      <vt:lpstr>On a scale of 1 to 5 (5 being the most comfortable), how comfortable are you independently applying a Spica Cast for a femur fracture? </vt:lpstr>
      <vt:lpstr>On a scale of 1 to 5 (5 being the most comfortable), how comfortable are you independently treating a Type III Supracondylar Humerus Fracture? </vt:lpstr>
      <vt:lpstr>On a scale of 1 to 5 (5 being the most comfortable), how comfortable are you independently applying a clubfoot cast? </vt:lpstr>
      <vt:lpstr>On a scale of 1-5 (5 being the most comfortable), how comfortable are you independently applying a long leg cast for a pediatric tibia fracture? </vt:lpstr>
      <vt:lpstr>On a scale of 1-5 (5 being the most comfortable), how comfortable are you with the Salter-Harris Classification System? </vt:lpstr>
      <vt:lpstr>On a scale of 1-5 (5 being the most), how much do you need more didactics (lectures) on pediatric orthopaedic topics?</vt:lpstr>
      <vt:lpstr>On a scale of 1-5 (5 being the most), how much do you need more hands-on skills workshops on pediatric orthopaedic topics?</vt:lpstr>
      <vt:lpstr>On a scale of 1-5 (5 being the most), how much do you need a dedicated pediatric orthopaedic rotation in training? </vt:lpstr>
      <vt:lpstr>On a scale of 1-5 (5 being the most), how much do you feel you need more access to trained pediatric orthopaedic peers and mentors from foreign countries? </vt:lpstr>
      <vt:lpstr>Please select which 3 areas of Pediatric Orthopaedics you SEE THE MOST in Haiti:</vt:lpstr>
      <vt:lpstr>Please select which 3 areas of Pediatric Orthopaedics you SEE THE MOST in Haiti:</vt:lpstr>
      <vt:lpstr>Please select which 3 areas of Pediatric Orthopaedics you SEE THE MOST in Haiti:</vt:lpstr>
      <vt:lpstr>Please select which 3 areas of Pediatric Orthopaedics you are LEAST COMFORTABLE with:</vt:lpstr>
      <vt:lpstr>Please select which 3 areas of Pediatric Orthopaedics you are LEAST COMFORTABLE with:</vt:lpstr>
      <vt:lpstr>Please select which 3 areas of Pediatric Orthopaedics you are LEAST COMFORTABLE with:</vt:lpstr>
      <vt:lpstr>What 3 topics in pediatric orthopedics would you most like to be focused on in future events? </vt:lpstr>
      <vt:lpstr>What 3 topics in pediatric orthopedics would you most like to be focused on in future events? </vt:lpstr>
      <vt:lpstr>What 3 topics in pediatric orthopedics would you most like to be focused on in future events? </vt:lpstr>
    </vt:vector>
  </TitlesOfParts>
  <LinksUpToDate>false</LinksUpToDate>
  <SharedDoc>false</SharedDoc>
  <HyperlinksChanged>false</HyperlinksChanged>
  <AppVersion>12.0000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