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690" r:id="rId2"/>
  </p:sldIdLst>
  <p:sldSz cx="6858000" cy="9144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300" b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379413" indent="77788" algn="l" rtl="0" fontAlgn="base">
      <a:spcBef>
        <a:spcPct val="0"/>
      </a:spcBef>
      <a:spcAft>
        <a:spcPct val="0"/>
      </a:spcAft>
      <a:defRPr sz="1300" b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760413" indent="153988" algn="l" rtl="0" fontAlgn="base">
      <a:spcBef>
        <a:spcPct val="0"/>
      </a:spcBef>
      <a:spcAft>
        <a:spcPct val="0"/>
      </a:spcAft>
      <a:defRPr sz="1300" b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141413" indent="230188" algn="l" rtl="0" fontAlgn="base">
      <a:spcBef>
        <a:spcPct val="0"/>
      </a:spcBef>
      <a:spcAft>
        <a:spcPct val="0"/>
      </a:spcAft>
      <a:defRPr sz="1300" b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522413" indent="306388" algn="l" rtl="0" fontAlgn="base">
      <a:spcBef>
        <a:spcPct val="0"/>
      </a:spcBef>
      <a:spcAft>
        <a:spcPct val="0"/>
      </a:spcAft>
      <a:defRPr sz="1300" b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sz="1300" b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sz="1300" b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sz="1300" b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sz="1300" b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064">
          <p15:clr>
            <a:srgbClr val="A4A3A4"/>
          </p15:clr>
        </p15:guide>
        <p15:guide id="2" pos="2927">
          <p15:clr>
            <a:srgbClr val="A4A3A4"/>
          </p15:clr>
        </p15:guide>
        <p15:guide id="3" orient="horz" pos="3780">
          <p15:clr>
            <a:srgbClr val="A4A3A4"/>
          </p15:clr>
        </p15:guide>
        <p15:guide id="4" pos="1792">
          <p15:clr>
            <a:srgbClr val="A4A3A4"/>
          </p15:clr>
        </p15:guide>
        <p15:guide id="5" orient="horz" pos="2234">
          <p15:clr>
            <a:srgbClr val="A4A3A4"/>
          </p15:clr>
        </p15:guide>
        <p15:guide id="6" pos="4319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Renee de Leeuw" initials="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FFCC66"/>
    <a:srgbClr val="FF66CC"/>
    <a:srgbClr val="FAFAFA"/>
    <a:srgbClr val="FEFEFE"/>
    <a:srgbClr val="FFFF99"/>
    <a:srgbClr val="FFA902"/>
    <a:srgbClr val="FF9D35"/>
    <a:srgbClr val="FF03ED"/>
    <a:srgbClr val="D5CDB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846" autoAdjust="0"/>
    <p:restoredTop sz="94674"/>
  </p:normalViewPr>
  <p:slideViewPr>
    <p:cSldViewPr>
      <p:cViewPr>
        <p:scale>
          <a:sx n="150" d="100"/>
          <a:sy n="150" d="100"/>
        </p:scale>
        <p:origin x="-496" y="4928"/>
      </p:cViewPr>
      <p:guideLst>
        <p:guide orient="horz" pos="1824"/>
        <p:guide orient="horz" pos="3924"/>
        <p:guide orient="horz" pos="938"/>
        <p:guide pos="2927"/>
        <p:guide pos="217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106" d="100"/>
          <a:sy n="106" d="100"/>
        </p:scale>
        <p:origin x="-3376" y="-120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handoutMaster" Target="handoutMasters/handoutMaster1.xml"/><Relationship Id="rId5" Type="http://schemas.openxmlformats.org/officeDocument/2006/relationships/printerSettings" Target="printerSettings/printerSettings1.bin"/><Relationship Id="rId6" Type="http://schemas.openxmlformats.org/officeDocument/2006/relationships/commentAuthors" Target="commentAuthors.xml"/><Relationship Id="rId7" Type="http://schemas.openxmlformats.org/officeDocument/2006/relationships/presProps" Target="presProps.xml"/><Relationship Id="rId8" Type="http://schemas.openxmlformats.org/officeDocument/2006/relationships/viewProps" Target="viewProps.xml"/><Relationship Id="rId9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reneedeleeuw:Downloads:171219%20Renee%20LAPC4%20PDR.xls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/>
          <a:lstStyle/>
          <a:p>
            <a:pPr>
              <a:defRPr sz="900"/>
            </a:pPr>
            <a:r>
              <a:rPr lang="en-US" sz="900"/>
              <a:t>RB1 mRNA</a:t>
            </a:r>
          </a:p>
        </c:rich>
      </c:tx>
      <c:layout>
        <c:manualLayout>
          <c:xMode val="edge"/>
          <c:yMode val="edge"/>
          <c:x val="0.317619422572178"/>
          <c:y val="0.168646365435916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278314960629921"/>
          <c:y val="0.25343661332165"/>
          <c:w val="0.256224146981627"/>
          <c:h val="0.459648895443921"/>
        </c:manualLayout>
      </c:layout>
      <c:barChart>
        <c:barDir val="col"/>
        <c:grouping val="clustered"/>
        <c:varyColors val="0"/>
        <c:ser>
          <c:idx val="0"/>
          <c:order val="0"/>
          <c:tx>
            <c:v>CTRL</c:v>
          </c:tx>
          <c:spPr>
            <a:solidFill>
              <a:schemeClr val="tx1"/>
            </a:solidFill>
            <a:ln>
              <a:solidFill>
                <a:schemeClr val="tx1"/>
              </a:solidFill>
            </a:ln>
            <a:effectLst/>
          </c:spPr>
          <c:invertIfNegative val="0"/>
          <c:errBars>
            <c:errBarType val="plus"/>
            <c:errValType val="cust"/>
            <c:noEndCap val="0"/>
            <c:plus>
              <c:numRef>
                <c:f>([1]RB1!$J$2,[1]RB1!$J$14,[1]RB1!$J$26)</c:f>
                <c:numCache>
                  <c:formatCode>General</c:formatCode>
                  <c:ptCount val="3"/>
                  <c:pt idx="0">
                    <c:v>0.0716262654306114</c:v>
                  </c:pt>
                  <c:pt idx="1">
                    <c:v>0.0252672690601144</c:v>
                  </c:pt>
                  <c:pt idx="2">
                    <c:v>0.0500340895491174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1.0</c:v>
                </c:pt>
              </c:numLit>
            </c:minus>
          </c:errBars>
          <c:cat>
            <c:strRef>
              <c:f>'RB1'!$O$23:$O$24</c:f>
              <c:strCache>
                <c:ptCount val="2"/>
                <c:pt idx="0">
                  <c:v>LAPC4</c:v>
                </c:pt>
                <c:pt idx="1">
                  <c:v>L4-PDR1</c:v>
                </c:pt>
              </c:strCache>
            </c:strRef>
          </c:cat>
          <c:val>
            <c:numRef>
              <c:f>('RB1'!$I$2,'RB1'!$I$14)</c:f>
              <c:numCache>
                <c:formatCode>0.00</c:formatCode>
                <c:ptCount val="2"/>
                <c:pt idx="0">
                  <c:v>1.002008119468657</c:v>
                </c:pt>
                <c:pt idx="1">
                  <c:v>0.107403128009988</c:v>
                </c:pt>
              </c:numCache>
            </c:numRef>
          </c:val>
        </c:ser>
        <c:ser>
          <c:idx val="1"/>
          <c:order val="1"/>
          <c:tx>
            <c:v>0.5uM PD</c:v>
          </c:tx>
          <c:spPr>
            <a:solidFill>
              <a:schemeClr val="bg1">
                <a:lumMod val="65000"/>
              </a:schemeClr>
            </a:solidFill>
            <a:ln>
              <a:solidFill>
                <a:schemeClr val="tx1"/>
              </a:solidFill>
            </a:ln>
            <a:effectLst/>
          </c:spPr>
          <c:invertIfNegative val="0"/>
          <c:errBars>
            <c:errBarType val="plus"/>
            <c:errValType val="cust"/>
            <c:noEndCap val="0"/>
            <c:plus>
              <c:numRef>
                <c:f>([1]RB1!$J$8,[1]RB1!$J$20,[1]RB1!$J$32)</c:f>
                <c:numCache>
                  <c:formatCode>General</c:formatCode>
                  <c:ptCount val="3"/>
                  <c:pt idx="0">
                    <c:v>0.153936636002833</c:v>
                  </c:pt>
                  <c:pt idx="1">
                    <c:v>0.119554831182409</c:v>
                  </c:pt>
                  <c:pt idx="2">
                    <c:v>0.121832685226215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1.0</c:v>
                </c:pt>
              </c:numLit>
            </c:minus>
          </c:errBars>
          <c:cat>
            <c:strRef>
              <c:f>'RB1'!$O$23:$O$24</c:f>
              <c:strCache>
                <c:ptCount val="2"/>
                <c:pt idx="0">
                  <c:v>LAPC4</c:v>
                </c:pt>
                <c:pt idx="1">
                  <c:v>L4-PDR1</c:v>
                </c:pt>
              </c:strCache>
            </c:strRef>
          </c:cat>
          <c:val>
            <c:numRef>
              <c:f>('RB1'!$I$8,'RB1'!$I$20)</c:f>
              <c:numCache>
                <c:formatCode>0.00</c:formatCode>
                <c:ptCount val="2"/>
                <c:pt idx="0">
                  <c:v>0.10568136171124</c:v>
                </c:pt>
                <c:pt idx="1">
                  <c:v>0.146691240265649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831894600"/>
        <c:axId val="1832699304"/>
      </c:barChart>
      <c:catAx>
        <c:axId val="183189460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1832699304"/>
        <c:crosses val="autoZero"/>
        <c:auto val="1"/>
        <c:lblAlgn val="ctr"/>
        <c:lblOffset val="100"/>
        <c:noMultiLvlLbl val="0"/>
      </c:catAx>
      <c:valAx>
        <c:axId val="1832699304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 dirty="0"/>
                  <a:t>Rel. mRNA </a:t>
                </a:r>
                <a:endParaRPr lang="en-US" dirty="0" smtClean="0"/>
              </a:p>
              <a:p>
                <a:pPr>
                  <a:defRPr/>
                </a:pPr>
                <a:r>
                  <a:rPr lang="en-US" dirty="0" smtClean="0"/>
                  <a:t>(</a:t>
                </a:r>
                <a:r>
                  <a:rPr lang="en-US" dirty="0"/>
                  <a:t>RB1/GAPDH)</a:t>
                </a:r>
              </a:p>
            </c:rich>
          </c:tx>
          <c:layout>
            <c:manualLayout>
              <c:xMode val="edge"/>
              <c:yMode val="edge"/>
              <c:x val="0.02"/>
              <c:y val="0.286433376838155"/>
            </c:manualLayout>
          </c:layout>
          <c:overlay val="0"/>
        </c:title>
        <c:numFmt formatCode="0.0" sourceLinked="0"/>
        <c:majorTickMark val="out"/>
        <c:minorTickMark val="none"/>
        <c:tickLblPos val="nextTo"/>
        <c:crossAx val="1831894600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561205774278215"/>
          <c:y val="0.39977337734278"/>
          <c:w val="0.325460892388451"/>
          <c:h val="0.169866067844585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800"/>
      </a:pPr>
      <a:endParaRPr lang="en-US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latin typeface="Arial" charset="0"/>
                <a:ea typeface="ＭＳ Ｐゴシック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/>
            </a:lvl1pPr>
          </a:lstStyle>
          <a:p>
            <a:fld id="{1746D6BE-7E5F-CB47-8F8B-0700998E3902}" type="datetime1">
              <a:rPr lang="en-US" altLang="x-none"/>
              <a:pPr/>
              <a:t>4/6/18</a:t>
            </a:fld>
            <a:endParaRPr lang="en-US" altLang="x-none"/>
          </a:p>
        </p:txBody>
      </p:sp>
      <p:sp>
        <p:nvSpPr>
          <p:cNvPr id="3482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latin typeface="Arial" charset="0"/>
                <a:ea typeface="ＭＳ Ｐゴシック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482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/>
            </a:lvl1pPr>
          </a:lstStyle>
          <a:p>
            <a:fld id="{78292392-173E-2A48-9075-3CEFCB621075}" type="slidenum">
              <a:rPr lang="en-US" altLang="x-none"/>
              <a:pPr/>
              <a:t>‹#›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29915308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latin typeface="Calibri" charset="0"/>
                <a:ea typeface="ＭＳ Ｐゴシック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latin typeface="Calibri" charset="0"/>
              </a:defRPr>
            </a:lvl1pPr>
          </a:lstStyle>
          <a:p>
            <a:fld id="{9351813F-008C-A447-A8DE-C66DEB864EFD}" type="datetime1">
              <a:rPr lang="en-US" altLang="x-none"/>
              <a:pPr/>
              <a:t>4/6/18</a:t>
            </a:fld>
            <a:endParaRPr lang="en-US" altLang="x-non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latin typeface="Calibri" charset="0"/>
                <a:ea typeface="ＭＳ Ｐゴシック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latin typeface="Calibri" charset="0"/>
              </a:defRPr>
            </a:lvl1pPr>
          </a:lstStyle>
          <a:p>
            <a:fld id="{8BC19FA8-3E30-3E40-88EF-8B735CA2A4D1}" type="slidenum">
              <a:rPr lang="en-US" altLang="x-none"/>
              <a:pPr/>
              <a:t>‹#›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149664548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ＭＳ Ｐゴシック" pitchFamily="-106" charset="-128"/>
        <a:cs typeface="ＭＳ Ｐゴシック" pitchFamily="-106" charset="-128"/>
      </a:defRPr>
    </a:lvl1pPr>
    <a:lvl2pPr marL="379413" algn="l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ＭＳ Ｐゴシック" pitchFamily="-106" charset="-128"/>
        <a:cs typeface="+mn-cs"/>
      </a:defRPr>
    </a:lvl2pPr>
    <a:lvl3pPr marL="760413" algn="l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ＭＳ Ｐゴシック" pitchFamily="-106" charset="-128"/>
        <a:cs typeface="+mn-cs"/>
      </a:defRPr>
    </a:lvl3pPr>
    <a:lvl4pPr marL="1141413" algn="l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ＭＳ Ｐゴシック" pitchFamily="-106" charset="-128"/>
        <a:cs typeface="+mn-cs"/>
      </a:defRPr>
    </a:lvl4pPr>
    <a:lvl5pPr marL="1522413" algn="l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ＭＳ Ｐゴシック" pitchFamily="-106" charset="-128"/>
        <a:cs typeface="+mn-cs"/>
      </a:defRPr>
    </a:lvl5pPr>
    <a:lvl6pPr marL="1904924" algn="l" defTabSz="761970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6pPr>
    <a:lvl7pPr marL="2285909" algn="l" defTabSz="761970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7pPr>
    <a:lvl8pPr marL="2666893" algn="l" defTabSz="761970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8pPr>
    <a:lvl9pPr marL="3047878" algn="l" defTabSz="761970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9"/>
            <a:ext cx="5829300" cy="196003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809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7619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1429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5239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904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2859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6668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0478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1ECC528-51DB-AE43-B673-F31291805EEB}" type="datetime1">
              <a:rPr lang="en-US" altLang="x-none"/>
              <a:pPr/>
              <a:t>4/6/18</a:t>
            </a:fld>
            <a:endParaRPr lang="en-US" alt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0E671D0-CA6B-3B4E-9593-28FEC7959A78}" type="slidenum">
              <a:rPr lang="en-US" altLang="x-none"/>
              <a:pPr/>
              <a:t>‹#›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8513833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2FE5D70-F32C-DC46-A2CB-C0D1613A29B6}" type="datetime1">
              <a:rPr lang="en-US" altLang="x-none"/>
              <a:pPr/>
              <a:t>4/6/18</a:t>
            </a:fld>
            <a:endParaRPr lang="en-US" alt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4F6878-A91F-6E42-86C1-DFE5B06BCC63}" type="slidenum">
              <a:rPr lang="en-US" altLang="x-none"/>
              <a:pPr/>
              <a:t>‹#›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3690965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3433F12-00B0-7F43-B581-02CBBA1F0670}" type="datetime1">
              <a:rPr lang="en-US" altLang="x-none"/>
              <a:pPr/>
              <a:t>4/6/18</a:t>
            </a:fld>
            <a:endParaRPr lang="en-US" alt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24B3A3-8957-2340-BA72-C9DD67FC2F2C}" type="slidenum">
              <a:rPr lang="en-US" altLang="x-none"/>
              <a:pPr/>
              <a:t>‹#›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14724895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07AFEC4-1A5A-3B43-85E3-0B57BD26EDDC}" type="datetime1">
              <a:rPr lang="en-US" altLang="x-none"/>
              <a:pPr/>
              <a:t>4/6/18</a:t>
            </a:fld>
            <a:endParaRPr lang="en-US" alt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DC226D1-8034-FA4B-B203-31C400707FF3}" type="slidenum">
              <a:rPr lang="en-US" altLang="x-none"/>
              <a:pPr/>
              <a:t>‹#›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5162386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33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21"/>
            <a:ext cx="5829300" cy="2000249"/>
          </a:xfrm>
        </p:spPr>
        <p:txBody>
          <a:bodyPr anchor="b"/>
          <a:lstStyle>
            <a:lvl1pPr marL="0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1pPr>
            <a:lvl2pPr marL="380985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761970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3pPr>
            <a:lvl4pPr marL="1142954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523939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904924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285909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666893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3047878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CE3A45F-97A5-9C4B-9B29-6AD00B210B5C}" type="datetime1">
              <a:rPr lang="en-US" altLang="x-none"/>
              <a:pPr/>
              <a:t>4/6/18</a:t>
            </a:fld>
            <a:endParaRPr lang="en-US" alt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6EB875C-EE91-D244-A0C1-C244300BBCAD}" type="slidenum">
              <a:rPr lang="en-US" altLang="x-none"/>
              <a:pPr/>
              <a:t>‹#›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5884180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5"/>
            <a:ext cx="3028950" cy="6034617"/>
          </a:xfrm>
        </p:spPr>
        <p:txBody>
          <a:bodyPr/>
          <a:lstStyle>
            <a:lvl1pPr>
              <a:defRPr sz="2300"/>
            </a:lvl1pPr>
            <a:lvl2pPr>
              <a:defRPr sz="2000"/>
            </a:lvl2pPr>
            <a:lvl3pPr>
              <a:defRPr sz="17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133605"/>
            <a:ext cx="3028950" cy="6034617"/>
          </a:xfrm>
        </p:spPr>
        <p:txBody>
          <a:bodyPr/>
          <a:lstStyle>
            <a:lvl1pPr>
              <a:defRPr sz="2300"/>
            </a:lvl1pPr>
            <a:lvl2pPr>
              <a:defRPr sz="2000"/>
            </a:lvl2pPr>
            <a:lvl3pPr>
              <a:defRPr sz="17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3D65BE3-A28B-DD49-AFDF-37613AD4C8CE}" type="datetime1">
              <a:rPr lang="en-US" altLang="x-none"/>
              <a:pPr/>
              <a:t>4/6/18</a:t>
            </a:fld>
            <a:endParaRPr lang="en-US" altLang="x-none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BE539FA-9D5E-7744-A603-574A602696D4}" type="slidenum">
              <a:rPr lang="en-US" altLang="x-none"/>
              <a:pPr/>
              <a:t>‹#›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3791987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2" y="2046817"/>
            <a:ext cx="3030141" cy="853016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80985" indent="0">
              <a:buNone/>
              <a:defRPr sz="1700" b="1"/>
            </a:lvl2pPr>
            <a:lvl3pPr marL="761970" indent="0">
              <a:buNone/>
              <a:defRPr sz="1500" b="1"/>
            </a:lvl3pPr>
            <a:lvl4pPr marL="1142954" indent="0">
              <a:buNone/>
              <a:defRPr sz="1300" b="1"/>
            </a:lvl4pPr>
            <a:lvl5pPr marL="1523939" indent="0">
              <a:buNone/>
              <a:defRPr sz="1300" b="1"/>
            </a:lvl5pPr>
            <a:lvl6pPr marL="1904924" indent="0">
              <a:buNone/>
              <a:defRPr sz="1300" b="1"/>
            </a:lvl6pPr>
            <a:lvl7pPr marL="2285909" indent="0">
              <a:buNone/>
              <a:defRPr sz="1300" b="1"/>
            </a:lvl7pPr>
            <a:lvl8pPr marL="2666893" indent="0">
              <a:buNone/>
              <a:defRPr sz="1300" b="1"/>
            </a:lvl8pPr>
            <a:lvl9pPr marL="3047878" indent="0">
              <a:buNone/>
              <a:defRPr sz="13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2" y="2899833"/>
            <a:ext cx="3030141" cy="5268384"/>
          </a:xfrm>
        </p:spPr>
        <p:txBody>
          <a:bodyPr/>
          <a:lstStyle>
            <a:lvl1pPr>
              <a:defRPr sz="2000"/>
            </a:lvl1pPr>
            <a:lvl2pPr>
              <a:defRPr sz="1700"/>
            </a:lvl2pPr>
            <a:lvl3pPr>
              <a:defRPr sz="15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72" y="2046817"/>
            <a:ext cx="3031331" cy="853016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80985" indent="0">
              <a:buNone/>
              <a:defRPr sz="1700" b="1"/>
            </a:lvl2pPr>
            <a:lvl3pPr marL="761970" indent="0">
              <a:buNone/>
              <a:defRPr sz="1500" b="1"/>
            </a:lvl3pPr>
            <a:lvl4pPr marL="1142954" indent="0">
              <a:buNone/>
              <a:defRPr sz="1300" b="1"/>
            </a:lvl4pPr>
            <a:lvl5pPr marL="1523939" indent="0">
              <a:buNone/>
              <a:defRPr sz="1300" b="1"/>
            </a:lvl5pPr>
            <a:lvl6pPr marL="1904924" indent="0">
              <a:buNone/>
              <a:defRPr sz="1300" b="1"/>
            </a:lvl6pPr>
            <a:lvl7pPr marL="2285909" indent="0">
              <a:buNone/>
              <a:defRPr sz="1300" b="1"/>
            </a:lvl7pPr>
            <a:lvl8pPr marL="2666893" indent="0">
              <a:buNone/>
              <a:defRPr sz="1300" b="1"/>
            </a:lvl8pPr>
            <a:lvl9pPr marL="3047878" indent="0">
              <a:buNone/>
              <a:defRPr sz="13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72" y="2899833"/>
            <a:ext cx="3031331" cy="5268384"/>
          </a:xfrm>
        </p:spPr>
        <p:txBody>
          <a:bodyPr/>
          <a:lstStyle>
            <a:lvl1pPr>
              <a:defRPr sz="2000"/>
            </a:lvl1pPr>
            <a:lvl2pPr>
              <a:defRPr sz="1700"/>
            </a:lvl2pPr>
            <a:lvl3pPr>
              <a:defRPr sz="15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C511A5D-ADC3-D444-B7C2-09665942078D}" type="datetime1">
              <a:rPr lang="en-US" altLang="x-none"/>
              <a:pPr/>
              <a:t>4/6/18</a:t>
            </a:fld>
            <a:endParaRPr lang="en-US" altLang="x-none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57BE419-C5D9-1C4E-A166-BF925E900C26}" type="slidenum">
              <a:rPr lang="en-US" altLang="x-none"/>
              <a:pPr/>
              <a:t>‹#›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16101333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3475EB6-67B2-604B-97E6-72EDB1E5D672}" type="datetime1">
              <a:rPr lang="en-US" altLang="x-none"/>
              <a:pPr/>
              <a:t>4/6/18</a:t>
            </a:fld>
            <a:endParaRPr lang="en-US" altLang="x-none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A4014A6-01A5-7C46-9F47-1C5CE60EE0CE}" type="slidenum">
              <a:rPr lang="en-US" altLang="x-none"/>
              <a:pPr/>
              <a:t>‹#›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10689708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9E8EA8E-8977-9149-964C-9700628D16CE}" type="datetime1">
              <a:rPr lang="en-US" altLang="x-none"/>
              <a:pPr/>
              <a:t>4/6/18</a:t>
            </a:fld>
            <a:endParaRPr lang="en-US" altLang="x-none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FECAB77-5D8D-8844-B158-6991E47EE31D}" type="slidenum">
              <a:rPr lang="en-US" altLang="x-none"/>
              <a:pPr/>
              <a:t>‹#›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3451708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3" y="364067"/>
            <a:ext cx="2256235" cy="1549400"/>
          </a:xfrm>
        </p:spPr>
        <p:txBody>
          <a:bodyPr anchor="b"/>
          <a:lstStyle>
            <a:lvl1pPr algn="l">
              <a:defRPr sz="17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9" y="364070"/>
            <a:ext cx="3833813" cy="7804151"/>
          </a:xfrm>
        </p:spPr>
        <p:txBody>
          <a:bodyPr/>
          <a:lstStyle>
            <a:lvl1pPr>
              <a:defRPr sz="2700"/>
            </a:lvl1pPr>
            <a:lvl2pPr>
              <a:defRPr sz="2300"/>
            </a:lvl2pPr>
            <a:lvl3pPr>
              <a:defRPr sz="20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3" y="1913470"/>
            <a:ext cx="2256235" cy="6254751"/>
          </a:xfrm>
        </p:spPr>
        <p:txBody>
          <a:bodyPr/>
          <a:lstStyle>
            <a:lvl1pPr marL="0" indent="0">
              <a:buNone/>
              <a:defRPr sz="1200"/>
            </a:lvl1pPr>
            <a:lvl2pPr marL="380985" indent="0">
              <a:buNone/>
              <a:defRPr sz="1000"/>
            </a:lvl2pPr>
            <a:lvl3pPr marL="761970" indent="0">
              <a:buNone/>
              <a:defRPr sz="800"/>
            </a:lvl3pPr>
            <a:lvl4pPr marL="1142954" indent="0">
              <a:buNone/>
              <a:defRPr sz="700"/>
            </a:lvl4pPr>
            <a:lvl5pPr marL="1523939" indent="0">
              <a:buNone/>
              <a:defRPr sz="700"/>
            </a:lvl5pPr>
            <a:lvl6pPr marL="1904924" indent="0">
              <a:buNone/>
              <a:defRPr sz="700"/>
            </a:lvl6pPr>
            <a:lvl7pPr marL="2285909" indent="0">
              <a:buNone/>
              <a:defRPr sz="700"/>
            </a:lvl7pPr>
            <a:lvl8pPr marL="2666893" indent="0">
              <a:buNone/>
              <a:defRPr sz="700"/>
            </a:lvl8pPr>
            <a:lvl9pPr marL="3047878" indent="0">
              <a:buNone/>
              <a:defRPr sz="7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DE57E81-3C54-D641-BACF-6863B85A908B}" type="datetime1">
              <a:rPr lang="en-US" altLang="x-none"/>
              <a:pPr/>
              <a:t>4/6/18</a:t>
            </a:fld>
            <a:endParaRPr lang="en-US" altLang="x-none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A5E3893-5211-1B4E-80EB-3B2A17AFAC1C}" type="slidenum">
              <a:rPr lang="en-US" altLang="x-none"/>
              <a:pPr/>
              <a:t>‹#›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9334311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1"/>
            <a:ext cx="4114800" cy="755651"/>
          </a:xfrm>
        </p:spPr>
        <p:txBody>
          <a:bodyPr anchor="b"/>
          <a:lstStyle>
            <a:lvl1pPr algn="l">
              <a:defRPr sz="17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5"/>
            <a:ext cx="4114800" cy="5486400"/>
          </a:xfrm>
        </p:spPr>
        <p:txBody>
          <a:bodyPr rtlCol="0">
            <a:normAutofit/>
          </a:bodyPr>
          <a:lstStyle>
            <a:lvl1pPr marL="0" indent="0">
              <a:buNone/>
              <a:defRPr sz="2700"/>
            </a:lvl1pPr>
            <a:lvl2pPr marL="380985" indent="0">
              <a:buNone/>
              <a:defRPr sz="2300"/>
            </a:lvl2pPr>
            <a:lvl3pPr marL="761970" indent="0">
              <a:buNone/>
              <a:defRPr sz="2000"/>
            </a:lvl3pPr>
            <a:lvl4pPr marL="1142954" indent="0">
              <a:buNone/>
              <a:defRPr sz="1700"/>
            </a:lvl4pPr>
            <a:lvl5pPr marL="1523939" indent="0">
              <a:buNone/>
              <a:defRPr sz="1700"/>
            </a:lvl5pPr>
            <a:lvl6pPr marL="1904924" indent="0">
              <a:buNone/>
              <a:defRPr sz="1700"/>
            </a:lvl6pPr>
            <a:lvl7pPr marL="2285909" indent="0">
              <a:buNone/>
              <a:defRPr sz="1700"/>
            </a:lvl7pPr>
            <a:lvl8pPr marL="2666893" indent="0">
              <a:buNone/>
              <a:defRPr sz="1700"/>
            </a:lvl8pPr>
            <a:lvl9pPr marL="3047878" indent="0">
              <a:buNone/>
              <a:defRPr sz="17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2"/>
            <a:ext cx="4114800" cy="1073149"/>
          </a:xfrm>
        </p:spPr>
        <p:txBody>
          <a:bodyPr/>
          <a:lstStyle>
            <a:lvl1pPr marL="0" indent="0">
              <a:buNone/>
              <a:defRPr sz="1200"/>
            </a:lvl1pPr>
            <a:lvl2pPr marL="380985" indent="0">
              <a:buNone/>
              <a:defRPr sz="1000"/>
            </a:lvl2pPr>
            <a:lvl3pPr marL="761970" indent="0">
              <a:buNone/>
              <a:defRPr sz="800"/>
            </a:lvl3pPr>
            <a:lvl4pPr marL="1142954" indent="0">
              <a:buNone/>
              <a:defRPr sz="700"/>
            </a:lvl4pPr>
            <a:lvl5pPr marL="1523939" indent="0">
              <a:buNone/>
              <a:defRPr sz="700"/>
            </a:lvl5pPr>
            <a:lvl6pPr marL="1904924" indent="0">
              <a:buNone/>
              <a:defRPr sz="700"/>
            </a:lvl6pPr>
            <a:lvl7pPr marL="2285909" indent="0">
              <a:buNone/>
              <a:defRPr sz="700"/>
            </a:lvl7pPr>
            <a:lvl8pPr marL="2666893" indent="0">
              <a:buNone/>
              <a:defRPr sz="700"/>
            </a:lvl8pPr>
            <a:lvl9pPr marL="3047878" indent="0">
              <a:buNone/>
              <a:defRPr sz="7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E27F687-FDFF-0842-9140-CF4BBD7D73AF}" type="datetime1">
              <a:rPr lang="en-US" altLang="x-none"/>
              <a:pPr/>
              <a:t>4/6/18</a:t>
            </a:fld>
            <a:endParaRPr lang="en-US" altLang="x-none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7582D15-C6C4-A242-95F3-432981669C2A}" type="slidenum">
              <a:rPr lang="en-US" altLang="x-none"/>
              <a:pPr/>
              <a:t>‹#›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8088261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342900" y="366713"/>
            <a:ext cx="6172200" cy="152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76197" tIns="38098" rIns="76197" bIns="3809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x-none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342900" y="2133600"/>
            <a:ext cx="6172200" cy="603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76197" tIns="38098" rIns="76197" bIns="3809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x-none"/>
              <a:t>Click to edit Master text styles</a:t>
            </a:r>
          </a:p>
          <a:p>
            <a:pPr lvl="1"/>
            <a:r>
              <a:rPr lang="en-US" altLang="x-none"/>
              <a:t>Second level</a:t>
            </a:r>
          </a:p>
          <a:p>
            <a:pPr lvl="2"/>
            <a:r>
              <a:rPr lang="en-US" altLang="x-none"/>
              <a:t>Third level</a:t>
            </a:r>
          </a:p>
          <a:p>
            <a:pPr lvl="3"/>
            <a:r>
              <a:rPr lang="en-US" altLang="x-none"/>
              <a:t>Fourth level</a:t>
            </a:r>
          </a:p>
          <a:p>
            <a:pPr lvl="4"/>
            <a:r>
              <a:rPr lang="en-US" altLang="x-none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663"/>
            <a:ext cx="1600200" cy="485775"/>
          </a:xfrm>
          <a:prstGeom prst="rect">
            <a:avLst/>
          </a:prstGeom>
        </p:spPr>
        <p:txBody>
          <a:bodyPr vert="horz" wrap="square" lIns="76197" tIns="38098" rIns="76197" bIns="38098" numCol="1" anchor="ctr" anchorCtr="0" compatLnSpc="1">
            <a:prstTxWarp prst="textNoShape">
              <a:avLst/>
            </a:prstTxWarp>
          </a:bodyPr>
          <a:lstStyle>
            <a:lvl1pPr>
              <a:defRPr sz="1000" b="0">
                <a:solidFill>
                  <a:srgbClr val="898989"/>
                </a:solidFill>
                <a:latin typeface="Calibri" charset="0"/>
              </a:defRPr>
            </a:lvl1pPr>
          </a:lstStyle>
          <a:p>
            <a:fld id="{CD509F49-C28A-7E47-8DC2-5534A653792C}" type="datetime1">
              <a:rPr lang="en-US" altLang="x-none"/>
              <a:pPr/>
              <a:t>4/6/18</a:t>
            </a:fld>
            <a:endParaRPr lang="en-US" alt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663"/>
            <a:ext cx="2171700" cy="485775"/>
          </a:xfrm>
          <a:prstGeom prst="rect">
            <a:avLst/>
          </a:prstGeom>
        </p:spPr>
        <p:txBody>
          <a:bodyPr vert="horz" wrap="square" lIns="76197" tIns="38098" rIns="76197" bIns="38098" numCol="1" anchor="ctr" anchorCtr="0" compatLnSpc="1">
            <a:prstTxWarp prst="textNoShape">
              <a:avLst/>
            </a:prstTxWarp>
          </a:bodyPr>
          <a:lstStyle>
            <a:lvl1pPr algn="ctr">
              <a:defRPr sz="1000" b="0">
                <a:solidFill>
                  <a:srgbClr val="898989"/>
                </a:solidFill>
                <a:latin typeface="Calibri" charset="0"/>
                <a:ea typeface="ＭＳ Ｐゴシック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663"/>
            <a:ext cx="1600200" cy="485775"/>
          </a:xfrm>
          <a:prstGeom prst="rect">
            <a:avLst/>
          </a:prstGeom>
        </p:spPr>
        <p:txBody>
          <a:bodyPr vert="horz" wrap="square" lIns="76197" tIns="38098" rIns="76197" bIns="38098" numCol="1" anchor="ctr" anchorCtr="0" compatLnSpc="1">
            <a:prstTxWarp prst="textNoShape">
              <a:avLst/>
            </a:prstTxWarp>
          </a:bodyPr>
          <a:lstStyle>
            <a:lvl1pPr algn="r">
              <a:defRPr sz="1000" b="0">
                <a:solidFill>
                  <a:srgbClr val="898989"/>
                </a:solidFill>
                <a:latin typeface="Calibri" charset="0"/>
              </a:defRPr>
            </a:lvl1pPr>
          </a:lstStyle>
          <a:p>
            <a:fld id="{54B3625A-F8EB-9B48-83BC-9240AD56A0D3}" type="slidenum">
              <a:rPr lang="en-US" altLang="x-none"/>
              <a:pPr/>
              <a:t>‹#›</a:t>
            </a:fld>
            <a:endParaRPr lang="en-US" altLang="x-non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3700" kern="1200">
          <a:solidFill>
            <a:schemeClr val="tx1"/>
          </a:solidFill>
          <a:latin typeface="+mj-lt"/>
          <a:ea typeface="ＭＳ Ｐゴシック" pitchFamily="-106" charset="-128"/>
          <a:cs typeface="ＭＳ Ｐゴシック" pitchFamily="-106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Calibri" pitchFamily="34" charset="0"/>
          <a:ea typeface="ＭＳ Ｐゴシック" pitchFamily="-106" charset="-128"/>
          <a:cs typeface="ＭＳ Ｐゴシック" pitchFamily="-106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Calibri" pitchFamily="34" charset="0"/>
          <a:ea typeface="ＭＳ Ｐゴシック" pitchFamily="-106" charset="-128"/>
          <a:cs typeface="ＭＳ Ｐゴシック" pitchFamily="-106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Calibri" pitchFamily="34" charset="0"/>
          <a:ea typeface="ＭＳ Ｐゴシック" pitchFamily="-106" charset="-128"/>
          <a:cs typeface="ＭＳ Ｐゴシック" pitchFamily="-106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Calibri" pitchFamily="34" charset="0"/>
          <a:ea typeface="ＭＳ Ｐゴシック" pitchFamily="-106" charset="-128"/>
          <a:cs typeface="ＭＳ Ｐゴシック" pitchFamily="-106" charset="-128"/>
        </a:defRPr>
      </a:lvl5pPr>
      <a:lvl6pPr marL="380985" algn="ctr" rtl="0" fontAlgn="base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Calibri" pitchFamily="34" charset="0"/>
        </a:defRPr>
      </a:lvl6pPr>
      <a:lvl7pPr marL="761970" algn="ctr" rtl="0" fontAlgn="base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Calibri" pitchFamily="34" charset="0"/>
        </a:defRPr>
      </a:lvl7pPr>
      <a:lvl8pPr marL="1142954" algn="ctr" rtl="0" fontAlgn="base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Calibri" pitchFamily="34" charset="0"/>
        </a:defRPr>
      </a:lvl8pPr>
      <a:lvl9pPr marL="1523939" algn="ctr" rtl="0" fontAlgn="base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Calibri" pitchFamily="34" charset="0"/>
        </a:defRPr>
      </a:lvl9pPr>
    </p:titleStyle>
    <p:bodyStyle>
      <a:lvl1pPr marL="284163" indent="-284163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700" kern="1200">
          <a:solidFill>
            <a:schemeClr val="tx1"/>
          </a:solidFill>
          <a:latin typeface="+mn-lt"/>
          <a:ea typeface="ＭＳ Ｐゴシック" pitchFamily="-106" charset="-128"/>
          <a:cs typeface="ＭＳ Ｐゴシック" pitchFamily="-106" charset="-128"/>
        </a:defRPr>
      </a:lvl1pPr>
      <a:lvl2pPr marL="617538" indent="-236538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300" kern="1200">
          <a:solidFill>
            <a:schemeClr val="tx1"/>
          </a:solidFill>
          <a:latin typeface="+mn-lt"/>
          <a:ea typeface="ＭＳ Ｐゴシック" pitchFamily="-106" charset="-128"/>
          <a:cs typeface="+mn-cs"/>
        </a:defRPr>
      </a:lvl2pPr>
      <a:lvl3pPr marL="950913" indent="-188913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+mn-lt"/>
          <a:ea typeface="ＭＳ Ｐゴシック" pitchFamily="-106" charset="-128"/>
          <a:cs typeface="+mn-cs"/>
        </a:defRPr>
      </a:lvl3pPr>
      <a:lvl4pPr marL="1331913" indent="-188913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1700" kern="1200">
          <a:solidFill>
            <a:schemeClr val="tx1"/>
          </a:solidFill>
          <a:latin typeface="+mn-lt"/>
          <a:ea typeface="ＭＳ Ｐゴシック" pitchFamily="-106" charset="-128"/>
          <a:cs typeface="+mn-cs"/>
        </a:defRPr>
      </a:lvl4pPr>
      <a:lvl5pPr marL="1712913" indent="-188913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1700" kern="1200">
          <a:solidFill>
            <a:schemeClr val="tx1"/>
          </a:solidFill>
          <a:latin typeface="+mn-lt"/>
          <a:ea typeface="ＭＳ Ｐゴシック" pitchFamily="-106" charset="-128"/>
          <a:cs typeface="+mn-cs"/>
        </a:defRPr>
      </a:lvl5pPr>
      <a:lvl6pPr marL="2095416" indent="-190492" algn="l" defTabSz="761970" rtl="0" eaLnBrk="1" latinLnBrk="0" hangingPunct="1">
        <a:spcBef>
          <a:spcPct val="20000"/>
        </a:spcBef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476401" indent="-190492" algn="l" defTabSz="761970" rtl="0" eaLnBrk="1" latinLnBrk="0" hangingPunct="1">
        <a:spcBef>
          <a:spcPct val="20000"/>
        </a:spcBef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2857386" indent="-190492" algn="l" defTabSz="761970" rtl="0" eaLnBrk="1" latinLnBrk="0" hangingPunct="1">
        <a:spcBef>
          <a:spcPct val="20000"/>
        </a:spcBef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238370" indent="-190492" algn="l" defTabSz="761970" rtl="0" eaLnBrk="1" latinLnBrk="0" hangingPunct="1">
        <a:spcBef>
          <a:spcPct val="20000"/>
        </a:spcBef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80985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761970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42954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23939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904924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85909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666893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047878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tiff"/><Relationship Id="rId7" Type="http://schemas.openxmlformats.org/officeDocument/2006/relationships/image" Target="../media/image6.tiff"/><Relationship Id="rId8" Type="http://schemas.openxmlformats.org/officeDocument/2006/relationships/chart" Target="../charts/chart1.xml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6" name="Group 105"/>
          <p:cNvGrpSpPr/>
          <p:nvPr/>
        </p:nvGrpSpPr>
        <p:grpSpPr>
          <a:xfrm>
            <a:off x="5595670" y="230126"/>
            <a:ext cx="1258619" cy="989076"/>
            <a:chOff x="735282" y="2706624"/>
            <a:chExt cx="1258619" cy="989076"/>
          </a:xfrm>
        </p:grpSpPr>
        <p:pic>
          <p:nvPicPr>
            <p:cNvPr id="107" name="Picture 2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896112" y="2706624"/>
              <a:ext cx="969264" cy="8778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9" name="TextBox 49"/>
            <p:cNvSpPr txBox="1">
              <a:spLocks noChangeArrowheads="1"/>
            </p:cNvSpPr>
            <p:nvPr/>
          </p:nvSpPr>
          <p:spPr bwMode="auto">
            <a:xfrm>
              <a:off x="1511301" y="3384550"/>
              <a:ext cx="482600" cy="2159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13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13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13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13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13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r>
                <a:rPr lang="en-US" altLang="x-none" sz="800" b="0" dirty="0" smtClean="0">
                  <a:solidFill>
                    <a:srgbClr val="FF0000"/>
                  </a:solidFill>
                </a:rPr>
                <a:t>7903</a:t>
              </a:r>
              <a:endParaRPr lang="en-US" altLang="x-none" sz="800" b="0" dirty="0">
                <a:solidFill>
                  <a:srgbClr val="FF0000"/>
                </a:solidFill>
              </a:endParaRPr>
            </a:p>
          </p:txBody>
        </p:sp>
        <p:grpSp>
          <p:nvGrpSpPr>
            <p:cNvPr id="110" name="Group 109"/>
            <p:cNvGrpSpPr/>
            <p:nvPr/>
          </p:nvGrpSpPr>
          <p:grpSpPr>
            <a:xfrm>
              <a:off x="735282" y="2749550"/>
              <a:ext cx="1163368" cy="946150"/>
              <a:chOff x="2895600" y="561975"/>
              <a:chExt cx="1258336" cy="1023386"/>
            </a:xfrm>
          </p:grpSpPr>
          <p:grpSp>
            <p:nvGrpSpPr>
              <p:cNvPr id="111" name="Group 110"/>
              <p:cNvGrpSpPr/>
              <p:nvPr/>
            </p:nvGrpSpPr>
            <p:grpSpPr>
              <a:xfrm>
                <a:off x="2895600" y="561975"/>
                <a:ext cx="256257" cy="844550"/>
                <a:chOff x="2895600" y="561975"/>
                <a:chExt cx="256257" cy="844550"/>
              </a:xfrm>
            </p:grpSpPr>
            <p:sp>
              <p:nvSpPr>
                <p:cNvPr id="117" name="TextBox 17"/>
                <p:cNvSpPr txBox="1">
                  <a:spLocks noChangeArrowheads="1"/>
                </p:cNvSpPr>
                <p:nvPr/>
              </p:nvSpPr>
              <p:spPr bwMode="auto">
                <a:xfrm>
                  <a:off x="2921000" y="891659"/>
                  <a:ext cx="227459" cy="184666"/>
                </a:xfrm>
                <a:prstGeom prst="rect">
                  <a:avLst/>
                </a:prstGeom>
                <a:noFill/>
                <a:ln>
                  <a:noFill/>
                </a:ln>
                <a:extLst/>
              </p:spPr>
              <p:txBody>
                <a:bodyPr wrap="none">
                  <a:spAutoFit/>
                </a:bodyPr>
                <a:lstStyle>
                  <a:lvl1pPr eaLnBrk="0" hangingPunct="0">
                    <a:defRPr sz="13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sz="13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sz="13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sz="13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sz="13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3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3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3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3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r>
                    <a:rPr lang="en-US" altLang="x-none" sz="600" b="0" dirty="0" smtClean="0"/>
                    <a:t>0</a:t>
                  </a:r>
                  <a:endParaRPr lang="en-US" altLang="x-none" sz="600" b="0" dirty="0"/>
                </a:p>
              </p:txBody>
            </p:sp>
            <p:sp>
              <p:nvSpPr>
                <p:cNvPr id="118" name="TextBox 17"/>
                <p:cNvSpPr txBox="1">
                  <a:spLocks noChangeArrowheads="1"/>
                </p:cNvSpPr>
                <p:nvPr/>
              </p:nvSpPr>
              <p:spPr bwMode="auto">
                <a:xfrm>
                  <a:off x="2895600" y="1056759"/>
                  <a:ext cx="253082" cy="184666"/>
                </a:xfrm>
                <a:prstGeom prst="rect">
                  <a:avLst/>
                </a:prstGeom>
                <a:noFill/>
                <a:ln>
                  <a:noFill/>
                </a:ln>
                <a:extLst/>
              </p:spPr>
              <p:txBody>
                <a:bodyPr wrap="none">
                  <a:spAutoFit/>
                </a:bodyPr>
                <a:lstStyle>
                  <a:lvl1pPr eaLnBrk="0" hangingPunct="0">
                    <a:defRPr sz="13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sz="13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sz="13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sz="13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sz="13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3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3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3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3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r>
                    <a:rPr lang="en-US" altLang="x-none" sz="600" b="0" dirty="0" smtClean="0"/>
                    <a:t>-2</a:t>
                  </a:r>
                  <a:endParaRPr lang="en-US" altLang="x-none" sz="600" b="0" dirty="0"/>
                </a:p>
              </p:txBody>
            </p:sp>
            <p:sp>
              <p:nvSpPr>
                <p:cNvPr id="119" name="TextBox 17"/>
                <p:cNvSpPr txBox="1">
                  <a:spLocks noChangeArrowheads="1"/>
                </p:cNvSpPr>
                <p:nvPr/>
              </p:nvSpPr>
              <p:spPr bwMode="auto">
                <a:xfrm>
                  <a:off x="2898775" y="1221859"/>
                  <a:ext cx="253082" cy="184666"/>
                </a:xfrm>
                <a:prstGeom prst="rect">
                  <a:avLst/>
                </a:prstGeom>
                <a:noFill/>
                <a:ln>
                  <a:noFill/>
                </a:ln>
                <a:extLst/>
              </p:spPr>
              <p:txBody>
                <a:bodyPr wrap="none">
                  <a:spAutoFit/>
                </a:bodyPr>
                <a:lstStyle>
                  <a:lvl1pPr eaLnBrk="0" hangingPunct="0">
                    <a:defRPr sz="13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sz="13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sz="13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sz="13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sz="13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3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3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3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3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r>
                    <a:rPr lang="en-US" altLang="x-none" sz="600" b="0" dirty="0" smtClean="0"/>
                    <a:t>-4</a:t>
                  </a:r>
                  <a:endParaRPr lang="en-US" altLang="x-none" sz="600" b="0" dirty="0"/>
                </a:p>
              </p:txBody>
            </p:sp>
            <p:sp>
              <p:nvSpPr>
                <p:cNvPr id="120" name="TextBox 17"/>
                <p:cNvSpPr txBox="1">
                  <a:spLocks noChangeArrowheads="1"/>
                </p:cNvSpPr>
                <p:nvPr/>
              </p:nvSpPr>
              <p:spPr bwMode="auto">
                <a:xfrm>
                  <a:off x="2921000" y="727075"/>
                  <a:ext cx="227459" cy="184666"/>
                </a:xfrm>
                <a:prstGeom prst="rect">
                  <a:avLst/>
                </a:prstGeom>
                <a:noFill/>
                <a:ln>
                  <a:noFill/>
                </a:ln>
                <a:extLst/>
              </p:spPr>
              <p:txBody>
                <a:bodyPr wrap="none">
                  <a:spAutoFit/>
                </a:bodyPr>
                <a:lstStyle>
                  <a:lvl1pPr eaLnBrk="0" hangingPunct="0">
                    <a:defRPr sz="13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sz="13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sz="13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sz="13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sz="13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3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3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3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3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r>
                    <a:rPr lang="en-US" altLang="x-none" sz="600" b="0" dirty="0" smtClean="0"/>
                    <a:t>2</a:t>
                  </a:r>
                  <a:endParaRPr lang="en-US" altLang="x-none" sz="600" b="0" dirty="0"/>
                </a:p>
              </p:txBody>
            </p:sp>
            <p:sp>
              <p:nvSpPr>
                <p:cNvPr id="121" name="TextBox 17"/>
                <p:cNvSpPr txBox="1">
                  <a:spLocks noChangeArrowheads="1"/>
                </p:cNvSpPr>
                <p:nvPr/>
              </p:nvSpPr>
              <p:spPr bwMode="auto">
                <a:xfrm>
                  <a:off x="2924175" y="561975"/>
                  <a:ext cx="227459" cy="184666"/>
                </a:xfrm>
                <a:prstGeom prst="rect">
                  <a:avLst/>
                </a:prstGeom>
                <a:noFill/>
                <a:ln>
                  <a:noFill/>
                </a:ln>
                <a:extLst/>
              </p:spPr>
              <p:txBody>
                <a:bodyPr wrap="none">
                  <a:spAutoFit/>
                </a:bodyPr>
                <a:lstStyle>
                  <a:lvl1pPr eaLnBrk="0" hangingPunct="0">
                    <a:defRPr sz="13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sz="13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sz="13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sz="13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sz="13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3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3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3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3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r>
                    <a:rPr lang="en-US" altLang="x-none" sz="600" b="0" dirty="0" smtClean="0"/>
                    <a:t>4</a:t>
                  </a:r>
                  <a:endParaRPr lang="en-US" altLang="x-none" sz="600" b="0" dirty="0"/>
                </a:p>
              </p:txBody>
            </p:sp>
          </p:grpSp>
          <p:grpSp>
            <p:nvGrpSpPr>
              <p:cNvPr id="112" name="Group 111"/>
              <p:cNvGrpSpPr/>
              <p:nvPr/>
            </p:nvGrpSpPr>
            <p:grpSpPr>
              <a:xfrm>
                <a:off x="2958770" y="1400695"/>
                <a:ext cx="1195166" cy="184666"/>
                <a:chOff x="5440413" y="1401211"/>
                <a:chExt cx="1195166" cy="184666"/>
              </a:xfrm>
            </p:grpSpPr>
            <p:sp>
              <p:nvSpPr>
                <p:cNvPr id="113" name="TextBox 17"/>
                <p:cNvSpPr txBox="1">
                  <a:spLocks noChangeArrowheads="1"/>
                </p:cNvSpPr>
                <p:nvPr/>
              </p:nvSpPr>
              <p:spPr bwMode="auto">
                <a:xfrm>
                  <a:off x="5440413" y="1401211"/>
                  <a:ext cx="315861" cy="184666"/>
                </a:xfrm>
                <a:prstGeom prst="rect">
                  <a:avLst/>
                </a:prstGeom>
                <a:noFill/>
                <a:ln>
                  <a:noFill/>
                </a:ln>
                <a:extLst/>
              </p:spPr>
              <p:txBody>
                <a:bodyPr wrap="none">
                  <a:spAutoFit/>
                </a:bodyPr>
                <a:lstStyle>
                  <a:lvl1pPr eaLnBrk="0" hangingPunct="0">
                    <a:defRPr sz="13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sz="13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sz="13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sz="13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sz="13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3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3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3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3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r>
                    <a:rPr lang="en-US" altLang="x-none" sz="600" b="0" dirty="0" smtClean="0"/>
                    <a:t>10</a:t>
                  </a:r>
                  <a:r>
                    <a:rPr lang="en-US" altLang="x-none" sz="600" b="0" baseline="30000" dirty="0" smtClean="0"/>
                    <a:t>-1</a:t>
                  </a:r>
                  <a:endParaRPr lang="en-US" altLang="x-none" sz="600" b="0" dirty="0"/>
                </a:p>
              </p:txBody>
            </p:sp>
            <p:sp>
              <p:nvSpPr>
                <p:cNvPr id="114" name="TextBox 17"/>
                <p:cNvSpPr txBox="1">
                  <a:spLocks noChangeArrowheads="1"/>
                </p:cNvSpPr>
                <p:nvPr/>
              </p:nvSpPr>
              <p:spPr bwMode="auto">
                <a:xfrm>
                  <a:off x="5737225" y="1401211"/>
                  <a:ext cx="298780" cy="184666"/>
                </a:xfrm>
                <a:prstGeom prst="rect">
                  <a:avLst/>
                </a:prstGeom>
                <a:noFill/>
                <a:ln>
                  <a:noFill/>
                </a:ln>
                <a:extLst/>
              </p:spPr>
              <p:txBody>
                <a:bodyPr wrap="none">
                  <a:spAutoFit/>
                </a:bodyPr>
                <a:lstStyle>
                  <a:lvl1pPr eaLnBrk="0" hangingPunct="0">
                    <a:defRPr sz="13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sz="13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sz="13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sz="13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sz="13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3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3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3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3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r>
                    <a:rPr lang="en-US" altLang="x-none" sz="600" b="0" dirty="0" smtClean="0"/>
                    <a:t>10</a:t>
                  </a:r>
                  <a:r>
                    <a:rPr lang="en-US" altLang="x-none" sz="600" b="0" baseline="30000" dirty="0" smtClean="0"/>
                    <a:t>1</a:t>
                  </a:r>
                  <a:endParaRPr lang="en-US" altLang="x-none" sz="600" b="0" dirty="0"/>
                </a:p>
              </p:txBody>
            </p:sp>
            <p:sp>
              <p:nvSpPr>
                <p:cNvPr id="115" name="TextBox 17"/>
                <p:cNvSpPr txBox="1">
                  <a:spLocks noChangeArrowheads="1"/>
                </p:cNvSpPr>
                <p:nvPr/>
              </p:nvSpPr>
              <p:spPr bwMode="auto">
                <a:xfrm>
                  <a:off x="6034656" y="1401211"/>
                  <a:ext cx="298780" cy="184666"/>
                </a:xfrm>
                <a:prstGeom prst="rect">
                  <a:avLst/>
                </a:prstGeom>
                <a:noFill/>
                <a:ln>
                  <a:noFill/>
                </a:ln>
                <a:extLst/>
              </p:spPr>
              <p:txBody>
                <a:bodyPr wrap="none">
                  <a:spAutoFit/>
                </a:bodyPr>
                <a:lstStyle>
                  <a:lvl1pPr eaLnBrk="0" hangingPunct="0">
                    <a:defRPr sz="13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sz="13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sz="13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sz="13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sz="13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3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3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3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3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r>
                    <a:rPr lang="en-US" altLang="x-none" sz="600" b="0" dirty="0" smtClean="0"/>
                    <a:t>10</a:t>
                  </a:r>
                  <a:r>
                    <a:rPr lang="en-US" altLang="x-none" sz="600" b="0" baseline="30000" dirty="0"/>
                    <a:t>3</a:t>
                  </a:r>
                  <a:endParaRPr lang="en-US" altLang="x-none" sz="600" b="0" dirty="0"/>
                </a:p>
              </p:txBody>
            </p:sp>
            <p:sp>
              <p:nvSpPr>
                <p:cNvPr id="116" name="TextBox 17"/>
                <p:cNvSpPr txBox="1">
                  <a:spLocks noChangeArrowheads="1"/>
                </p:cNvSpPr>
                <p:nvPr/>
              </p:nvSpPr>
              <p:spPr bwMode="auto">
                <a:xfrm>
                  <a:off x="6336799" y="1401211"/>
                  <a:ext cx="298780" cy="184666"/>
                </a:xfrm>
                <a:prstGeom prst="rect">
                  <a:avLst/>
                </a:prstGeom>
                <a:noFill/>
                <a:ln>
                  <a:noFill/>
                </a:ln>
                <a:extLst/>
              </p:spPr>
              <p:txBody>
                <a:bodyPr wrap="none">
                  <a:spAutoFit/>
                </a:bodyPr>
                <a:lstStyle>
                  <a:lvl1pPr eaLnBrk="0" hangingPunct="0">
                    <a:defRPr sz="13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sz="13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sz="13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sz="13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sz="13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3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3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3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3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r>
                    <a:rPr lang="en-US" altLang="x-none" sz="600" b="0" dirty="0" smtClean="0"/>
                    <a:t>10</a:t>
                  </a:r>
                  <a:r>
                    <a:rPr lang="en-US" altLang="x-none" sz="600" b="0" baseline="30000" dirty="0"/>
                    <a:t>5</a:t>
                  </a:r>
                  <a:endParaRPr lang="en-US" altLang="x-none" sz="600" b="0" dirty="0"/>
                </a:p>
              </p:txBody>
            </p:sp>
          </p:grpSp>
        </p:grpSp>
      </p:grpSp>
      <p:pic>
        <p:nvPicPr>
          <p:cNvPr id="91" name="Picture 5" descr="WT CNTRL treated vs PDR1 Cntrl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4567730" y="229058"/>
            <a:ext cx="969264" cy="8778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5" name="Picture 84" descr="LAPC4_WT_PDvsCNTRL.png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976120" y="210312"/>
            <a:ext cx="960120" cy="905256"/>
          </a:xfrm>
          <a:prstGeom prst="rect">
            <a:avLst/>
          </a:prstGeom>
        </p:spPr>
      </p:pic>
      <p:pic>
        <p:nvPicPr>
          <p:cNvPr id="84" name="Picture 83" descr="LAPC4_PDR2_PDvsCNTRL.png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091688" y="210312"/>
            <a:ext cx="1005840" cy="896112"/>
          </a:xfrm>
          <a:prstGeom prst="rect">
            <a:avLst/>
          </a:prstGeom>
        </p:spPr>
      </p:pic>
      <p:sp>
        <p:nvSpPr>
          <p:cNvPr id="44" name="TextBox 17"/>
          <p:cNvSpPr txBox="1">
            <a:spLocks noChangeArrowheads="1"/>
          </p:cNvSpPr>
          <p:nvPr/>
        </p:nvSpPr>
        <p:spPr bwMode="auto">
          <a:xfrm>
            <a:off x="12700" y="0"/>
            <a:ext cx="368300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3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13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13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13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13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3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3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3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3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sz="1000" dirty="0" smtClean="0"/>
              <a:t>A </a:t>
            </a:r>
            <a:endParaRPr lang="en-US" altLang="x-none" sz="1000" b="0" i="1" dirty="0"/>
          </a:p>
        </p:txBody>
      </p:sp>
      <p:sp>
        <p:nvSpPr>
          <p:cNvPr id="45" name="TextBox 17"/>
          <p:cNvSpPr txBox="1">
            <a:spLocks noChangeArrowheads="1"/>
          </p:cNvSpPr>
          <p:nvPr/>
        </p:nvSpPr>
        <p:spPr bwMode="auto">
          <a:xfrm>
            <a:off x="1939470" y="211666"/>
            <a:ext cx="530915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3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13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13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13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13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3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3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3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3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sz="800" dirty="0" smtClean="0"/>
              <a:t>LAPC4</a:t>
            </a:r>
            <a:endParaRPr lang="en-US" altLang="x-none" sz="800" dirty="0"/>
          </a:p>
        </p:txBody>
      </p:sp>
      <p:sp>
        <p:nvSpPr>
          <p:cNvPr id="46" name="TextBox 18"/>
          <p:cNvSpPr txBox="1">
            <a:spLocks noChangeArrowheads="1"/>
          </p:cNvSpPr>
          <p:nvPr/>
        </p:nvSpPr>
        <p:spPr bwMode="auto">
          <a:xfrm>
            <a:off x="3048000" y="211666"/>
            <a:ext cx="612217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3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13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13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13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13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3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3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3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3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sz="800" dirty="0" smtClean="0"/>
              <a:t>L4-PDR1</a:t>
            </a:r>
            <a:endParaRPr lang="en-US" altLang="x-none" sz="800" dirty="0"/>
          </a:p>
        </p:txBody>
      </p:sp>
      <p:grpSp>
        <p:nvGrpSpPr>
          <p:cNvPr id="47" name="Group 619"/>
          <p:cNvGrpSpPr>
            <a:grpSpLocks/>
          </p:cNvGrpSpPr>
          <p:nvPr/>
        </p:nvGrpSpPr>
        <p:grpSpPr bwMode="auto">
          <a:xfrm>
            <a:off x="457200" y="672042"/>
            <a:ext cx="512762" cy="123825"/>
            <a:chOff x="1934762" y="1140781"/>
            <a:chExt cx="883920" cy="213785"/>
          </a:xfrm>
        </p:grpSpPr>
        <p:sp>
          <p:nvSpPr>
            <p:cNvPr id="48" name="Can 47"/>
            <p:cNvSpPr/>
            <p:nvPr/>
          </p:nvSpPr>
          <p:spPr>
            <a:xfrm>
              <a:off x="1934762" y="1217524"/>
              <a:ext cx="883920" cy="137042"/>
            </a:xfrm>
            <a:prstGeom prst="can">
              <a:avLst>
                <a:gd name="adj" fmla="val 41667"/>
              </a:avLst>
            </a:prstGeom>
            <a:solidFill>
              <a:schemeClr val="accent2">
                <a:lumMod val="75000"/>
                <a:alpha val="50000"/>
              </a:schemeClr>
            </a:solidFill>
            <a:ln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b="0" dirty="0"/>
            </a:p>
          </p:txBody>
        </p:sp>
        <p:sp>
          <p:nvSpPr>
            <p:cNvPr id="49" name="Can 48"/>
            <p:cNvSpPr/>
            <p:nvPr/>
          </p:nvSpPr>
          <p:spPr>
            <a:xfrm>
              <a:off x="1934762" y="1140781"/>
              <a:ext cx="883920" cy="208303"/>
            </a:xfrm>
            <a:prstGeom prst="can">
              <a:avLst>
                <a:gd name="adj" fmla="val 41667"/>
              </a:avLst>
            </a:prstGeom>
            <a:noFill/>
            <a:ln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b="0" dirty="0"/>
            </a:p>
          </p:txBody>
        </p:sp>
      </p:grpSp>
      <p:grpSp>
        <p:nvGrpSpPr>
          <p:cNvPr id="50" name="Group 622"/>
          <p:cNvGrpSpPr>
            <a:grpSpLocks/>
          </p:cNvGrpSpPr>
          <p:nvPr/>
        </p:nvGrpSpPr>
        <p:grpSpPr bwMode="auto">
          <a:xfrm>
            <a:off x="1066800" y="672042"/>
            <a:ext cx="512762" cy="123825"/>
            <a:chOff x="1934762" y="1140781"/>
            <a:chExt cx="883920" cy="213785"/>
          </a:xfrm>
        </p:grpSpPr>
        <p:sp>
          <p:nvSpPr>
            <p:cNvPr id="51" name="Can 50"/>
            <p:cNvSpPr/>
            <p:nvPr/>
          </p:nvSpPr>
          <p:spPr>
            <a:xfrm>
              <a:off x="1934762" y="1217524"/>
              <a:ext cx="883920" cy="137042"/>
            </a:xfrm>
            <a:prstGeom prst="can">
              <a:avLst>
                <a:gd name="adj" fmla="val 41667"/>
              </a:avLst>
            </a:prstGeom>
            <a:solidFill>
              <a:schemeClr val="accent2">
                <a:lumMod val="75000"/>
                <a:alpha val="50000"/>
              </a:schemeClr>
            </a:solidFill>
            <a:ln>
              <a:solidFill>
                <a:srgbClr val="FF03ED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b="0" dirty="0"/>
            </a:p>
          </p:txBody>
        </p:sp>
        <p:sp>
          <p:nvSpPr>
            <p:cNvPr id="52" name="Can 51"/>
            <p:cNvSpPr/>
            <p:nvPr/>
          </p:nvSpPr>
          <p:spPr>
            <a:xfrm>
              <a:off x="1934762" y="1140781"/>
              <a:ext cx="883920" cy="208303"/>
            </a:xfrm>
            <a:prstGeom prst="can">
              <a:avLst>
                <a:gd name="adj" fmla="val 41667"/>
              </a:avLst>
            </a:prstGeom>
            <a:noFill/>
            <a:ln>
              <a:solidFill>
                <a:srgbClr val="FF03ED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b="0" dirty="0"/>
            </a:p>
          </p:txBody>
        </p:sp>
      </p:grpSp>
      <p:grpSp>
        <p:nvGrpSpPr>
          <p:cNvPr id="56" name="Group 629"/>
          <p:cNvGrpSpPr>
            <a:grpSpLocks/>
          </p:cNvGrpSpPr>
          <p:nvPr/>
        </p:nvGrpSpPr>
        <p:grpSpPr bwMode="auto">
          <a:xfrm>
            <a:off x="457200" y="900642"/>
            <a:ext cx="512762" cy="123825"/>
            <a:chOff x="1934762" y="1140781"/>
            <a:chExt cx="883920" cy="213785"/>
          </a:xfrm>
        </p:grpSpPr>
        <p:sp>
          <p:nvSpPr>
            <p:cNvPr id="57" name="Can 56"/>
            <p:cNvSpPr/>
            <p:nvPr/>
          </p:nvSpPr>
          <p:spPr>
            <a:xfrm>
              <a:off x="1934762" y="1217524"/>
              <a:ext cx="883920" cy="137042"/>
            </a:xfrm>
            <a:prstGeom prst="can">
              <a:avLst>
                <a:gd name="adj" fmla="val 41667"/>
              </a:avLst>
            </a:prstGeom>
            <a:solidFill>
              <a:schemeClr val="accent2">
                <a:lumMod val="75000"/>
                <a:alpha val="50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b="0" dirty="0"/>
            </a:p>
          </p:txBody>
        </p:sp>
        <p:sp>
          <p:nvSpPr>
            <p:cNvPr id="58" name="Can 57"/>
            <p:cNvSpPr/>
            <p:nvPr/>
          </p:nvSpPr>
          <p:spPr>
            <a:xfrm>
              <a:off x="1934762" y="1140781"/>
              <a:ext cx="883920" cy="208303"/>
            </a:xfrm>
            <a:prstGeom prst="can">
              <a:avLst>
                <a:gd name="adj" fmla="val 41667"/>
              </a:avLst>
            </a:prstGeom>
            <a:noFill/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b="0" dirty="0"/>
            </a:p>
          </p:txBody>
        </p:sp>
      </p:grpSp>
      <p:grpSp>
        <p:nvGrpSpPr>
          <p:cNvPr id="59" name="Group 632"/>
          <p:cNvGrpSpPr>
            <a:grpSpLocks/>
          </p:cNvGrpSpPr>
          <p:nvPr/>
        </p:nvGrpSpPr>
        <p:grpSpPr bwMode="auto">
          <a:xfrm>
            <a:off x="1066800" y="900642"/>
            <a:ext cx="512762" cy="123825"/>
            <a:chOff x="1934762" y="1140781"/>
            <a:chExt cx="883920" cy="213785"/>
          </a:xfrm>
        </p:grpSpPr>
        <p:sp>
          <p:nvSpPr>
            <p:cNvPr id="60" name="Can 59"/>
            <p:cNvSpPr/>
            <p:nvPr/>
          </p:nvSpPr>
          <p:spPr>
            <a:xfrm>
              <a:off x="1934762" y="1217524"/>
              <a:ext cx="883920" cy="137042"/>
            </a:xfrm>
            <a:prstGeom prst="can">
              <a:avLst>
                <a:gd name="adj" fmla="val 41667"/>
              </a:avLst>
            </a:prstGeom>
            <a:solidFill>
              <a:schemeClr val="accent2">
                <a:lumMod val="75000"/>
                <a:alpha val="50000"/>
              </a:schemeClr>
            </a:solidFill>
            <a:ln>
              <a:solidFill>
                <a:srgbClr val="FF03ED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b="0" dirty="0"/>
            </a:p>
          </p:txBody>
        </p:sp>
        <p:sp>
          <p:nvSpPr>
            <p:cNvPr id="61" name="Can 60"/>
            <p:cNvSpPr/>
            <p:nvPr/>
          </p:nvSpPr>
          <p:spPr>
            <a:xfrm>
              <a:off x="1934762" y="1140781"/>
              <a:ext cx="883920" cy="208303"/>
            </a:xfrm>
            <a:prstGeom prst="can">
              <a:avLst>
                <a:gd name="adj" fmla="val 41667"/>
              </a:avLst>
            </a:prstGeom>
            <a:noFill/>
            <a:ln>
              <a:solidFill>
                <a:srgbClr val="FF03ED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b="0" dirty="0"/>
            </a:p>
          </p:txBody>
        </p:sp>
      </p:grpSp>
      <p:sp>
        <p:nvSpPr>
          <p:cNvPr id="65" name="Text Box 120"/>
          <p:cNvSpPr txBox="1">
            <a:spLocks noChangeArrowheads="1"/>
          </p:cNvSpPr>
          <p:nvPr/>
        </p:nvSpPr>
        <p:spPr bwMode="auto">
          <a:xfrm>
            <a:off x="413684" y="389467"/>
            <a:ext cx="595035" cy="246221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3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13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13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13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13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3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3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3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3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altLang="x-none" sz="1000" b="0" dirty="0" smtClean="0"/>
              <a:t>LAPC4</a:t>
            </a:r>
            <a:endParaRPr lang="en-US" altLang="x-none" sz="1000" b="0" dirty="0"/>
          </a:p>
        </p:txBody>
      </p:sp>
      <p:sp>
        <p:nvSpPr>
          <p:cNvPr id="66" name="Text Box 120"/>
          <p:cNvSpPr txBox="1">
            <a:spLocks noChangeArrowheads="1"/>
          </p:cNvSpPr>
          <p:nvPr/>
        </p:nvSpPr>
        <p:spPr bwMode="auto">
          <a:xfrm>
            <a:off x="982218" y="392642"/>
            <a:ext cx="712091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3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13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13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13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13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3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3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3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3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altLang="x-none" sz="1000" b="0" dirty="0" smtClean="0"/>
              <a:t>L4-PDR1</a:t>
            </a:r>
            <a:endParaRPr lang="en-US" altLang="x-none" sz="1000" b="0" dirty="0"/>
          </a:p>
        </p:txBody>
      </p:sp>
      <p:sp>
        <p:nvSpPr>
          <p:cNvPr id="68" name="Text Box 120"/>
          <p:cNvSpPr txBox="1">
            <a:spLocks noChangeArrowheads="1"/>
          </p:cNvSpPr>
          <p:nvPr/>
        </p:nvSpPr>
        <p:spPr bwMode="auto">
          <a:xfrm>
            <a:off x="0" y="619655"/>
            <a:ext cx="454025" cy="214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3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13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13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13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13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3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3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3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3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altLang="x-none" sz="800" b="0"/>
              <a:t>CTRL</a:t>
            </a:r>
          </a:p>
        </p:txBody>
      </p:sp>
      <p:sp>
        <p:nvSpPr>
          <p:cNvPr id="69" name="Text Box 120"/>
          <p:cNvSpPr txBox="1">
            <a:spLocks noChangeArrowheads="1"/>
          </p:cNvSpPr>
          <p:nvPr/>
        </p:nvSpPr>
        <p:spPr bwMode="auto">
          <a:xfrm>
            <a:off x="61912" y="833967"/>
            <a:ext cx="328613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3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13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13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13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13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3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3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3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3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altLang="x-none" sz="800" b="0"/>
              <a:t>PD</a:t>
            </a:r>
          </a:p>
        </p:txBody>
      </p:sp>
      <p:sp>
        <p:nvSpPr>
          <p:cNvPr id="70" name="TextBox 57"/>
          <p:cNvSpPr txBox="1">
            <a:spLocks noChangeArrowheads="1"/>
          </p:cNvSpPr>
          <p:nvPr/>
        </p:nvSpPr>
        <p:spPr bwMode="auto">
          <a:xfrm>
            <a:off x="152400" y="186267"/>
            <a:ext cx="1165002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3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13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13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13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13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3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3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3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3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sz="800" dirty="0" err="1" smtClean="0"/>
              <a:t>RNAseq</a:t>
            </a:r>
            <a:r>
              <a:rPr lang="en-US" altLang="x-none" sz="800" dirty="0"/>
              <a:t> </a:t>
            </a:r>
            <a:r>
              <a:rPr lang="en-US" altLang="x-none" sz="800" dirty="0" smtClean="0"/>
              <a:t>conditions:</a:t>
            </a:r>
            <a:endParaRPr lang="en-US" altLang="x-none" sz="800" dirty="0"/>
          </a:p>
        </p:txBody>
      </p:sp>
      <p:sp>
        <p:nvSpPr>
          <p:cNvPr id="71" name="Rectangle 56"/>
          <p:cNvSpPr>
            <a:spLocks noChangeArrowheads="1"/>
          </p:cNvSpPr>
          <p:nvPr/>
        </p:nvSpPr>
        <p:spPr bwMode="auto">
          <a:xfrm>
            <a:off x="749300" y="1021834"/>
            <a:ext cx="609600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3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13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13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13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13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3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3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3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3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sz="600" b="0" dirty="0" smtClean="0"/>
              <a:t>*In triplicate</a:t>
            </a:r>
            <a:endParaRPr lang="en-US" altLang="x-none" sz="600" b="0" dirty="0"/>
          </a:p>
        </p:txBody>
      </p:sp>
      <p:sp>
        <p:nvSpPr>
          <p:cNvPr id="72" name="TextBox 71"/>
          <p:cNvSpPr txBox="1"/>
          <p:nvPr/>
        </p:nvSpPr>
        <p:spPr>
          <a:xfrm>
            <a:off x="2438400" y="0"/>
            <a:ext cx="114341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0" dirty="0" smtClean="0"/>
              <a:t>PD : CTRL</a:t>
            </a:r>
            <a:endParaRPr lang="en-US" sz="900" b="0" dirty="0"/>
          </a:p>
        </p:txBody>
      </p:sp>
      <p:cxnSp>
        <p:nvCxnSpPr>
          <p:cNvPr id="73" name="Straight Connector 72"/>
          <p:cNvCxnSpPr/>
          <p:nvPr/>
        </p:nvCxnSpPr>
        <p:spPr>
          <a:xfrm>
            <a:off x="2035595" y="186268"/>
            <a:ext cx="1964905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5" name="TextBox 49"/>
          <p:cNvSpPr txBox="1">
            <a:spLocks noChangeArrowheads="1"/>
          </p:cNvSpPr>
          <p:nvPr/>
        </p:nvSpPr>
        <p:spPr bwMode="auto">
          <a:xfrm>
            <a:off x="2552700" y="914400"/>
            <a:ext cx="482600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3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13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13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13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13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3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3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3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3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sz="800" b="0" dirty="0" smtClean="0">
                <a:solidFill>
                  <a:srgbClr val="FF0000"/>
                </a:solidFill>
              </a:rPr>
              <a:t>4168</a:t>
            </a:r>
            <a:endParaRPr lang="en-US" altLang="x-none" sz="800" b="0" dirty="0">
              <a:solidFill>
                <a:srgbClr val="FF0000"/>
              </a:solidFill>
            </a:endParaRPr>
          </a:p>
        </p:txBody>
      </p:sp>
      <p:sp>
        <p:nvSpPr>
          <p:cNvPr id="76" name="TextBox 49"/>
          <p:cNvSpPr txBox="1">
            <a:spLocks noChangeArrowheads="1"/>
          </p:cNvSpPr>
          <p:nvPr/>
        </p:nvSpPr>
        <p:spPr bwMode="auto">
          <a:xfrm>
            <a:off x="3695700" y="901700"/>
            <a:ext cx="482600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3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13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13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13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13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3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3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3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3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sz="800" b="0" dirty="0" smtClean="0">
                <a:solidFill>
                  <a:srgbClr val="FF0000"/>
                </a:solidFill>
              </a:rPr>
              <a:t>1001</a:t>
            </a:r>
            <a:endParaRPr lang="en-US" altLang="x-none" sz="800" b="0" dirty="0">
              <a:solidFill>
                <a:srgbClr val="FF0000"/>
              </a:solidFill>
            </a:endParaRPr>
          </a:p>
        </p:txBody>
      </p:sp>
      <p:grpSp>
        <p:nvGrpSpPr>
          <p:cNvPr id="78" name="Group 77"/>
          <p:cNvGrpSpPr/>
          <p:nvPr/>
        </p:nvGrpSpPr>
        <p:grpSpPr>
          <a:xfrm>
            <a:off x="1676400" y="152401"/>
            <a:ext cx="2488743" cy="1278010"/>
            <a:chOff x="2888230" y="228601"/>
            <a:chExt cx="806685" cy="1278010"/>
          </a:xfrm>
        </p:grpSpPr>
        <p:sp>
          <p:nvSpPr>
            <p:cNvPr id="79" name="TextBox 17"/>
            <p:cNvSpPr txBox="1">
              <a:spLocks noChangeArrowheads="1"/>
            </p:cNvSpPr>
            <p:nvPr/>
          </p:nvSpPr>
          <p:spPr bwMode="auto">
            <a:xfrm rot="16200000">
              <a:off x="2449013" y="667818"/>
              <a:ext cx="948268" cy="69833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square">
              <a:spAutoFit/>
            </a:bodyPr>
            <a:lstStyle>
              <a:lvl1pPr eaLnBrk="0" hangingPunct="0">
                <a:defRPr sz="13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13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13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13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13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r>
                <a:rPr lang="en-US" altLang="x-none" sz="800" b="0" dirty="0" smtClean="0"/>
                <a:t>Log ratio (M)</a:t>
              </a:r>
              <a:endParaRPr lang="en-US" altLang="x-none" sz="800" b="0" dirty="0"/>
            </a:p>
          </p:txBody>
        </p:sp>
        <p:sp>
          <p:nvSpPr>
            <p:cNvPr id="80" name="TextBox 17"/>
            <p:cNvSpPr txBox="1">
              <a:spLocks noChangeArrowheads="1"/>
            </p:cNvSpPr>
            <p:nvPr/>
          </p:nvSpPr>
          <p:spPr bwMode="auto">
            <a:xfrm>
              <a:off x="3113266" y="1291167"/>
              <a:ext cx="427968" cy="215444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square">
              <a:spAutoFit/>
            </a:bodyPr>
            <a:lstStyle>
              <a:lvl1pPr eaLnBrk="0" hangingPunct="0">
                <a:defRPr sz="13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13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13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13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13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/>
              <a:r>
                <a:rPr lang="en-US" altLang="x-none" sz="800" b="0" dirty="0" smtClean="0"/>
                <a:t>Average log intensity (A)</a:t>
              </a:r>
              <a:endParaRPr lang="en-US" altLang="x-none" sz="800" b="0" dirty="0"/>
            </a:p>
          </p:txBody>
        </p:sp>
        <p:grpSp>
          <p:nvGrpSpPr>
            <p:cNvPr id="81" name="Group 80"/>
            <p:cNvGrpSpPr/>
            <p:nvPr/>
          </p:nvGrpSpPr>
          <p:grpSpPr>
            <a:xfrm>
              <a:off x="2952748" y="313266"/>
              <a:ext cx="742167" cy="1032935"/>
              <a:chOff x="2952750" y="531255"/>
              <a:chExt cx="790834" cy="971326"/>
            </a:xfrm>
          </p:grpSpPr>
          <p:cxnSp>
            <p:nvCxnSpPr>
              <p:cNvPr id="82" name="Straight Connector 81"/>
              <p:cNvCxnSpPr/>
              <p:nvPr/>
            </p:nvCxnSpPr>
            <p:spPr bwMode="auto">
              <a:xfrm>
                <a:off x="2952750" y="531255"/>
                <a:ext cx="0" cy="967345"/>
              </a:xfrm>
              <a:prstGeom prst="line">
                <a:avLst/>
              </a:prstGeom>
              <a:ln w="3175">
                <a:solidFill>
                  <a:schemeClr val="tx1"/>
                </a:solidFill>
                <a:headEnd type="triangl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3" name="Straight Connector 82"/>
              <p:cNvCxnSpPr/>
              <p:nvPr/>
            </p:nvCxnSpPr>
            <p:spPr bwMode="auto">
              <a:xfrm>
                <a:off x="2954338" y="1498600"/>
                <a:ext cx="789246" cy="3981"/>
              </a:xfrm>
              <a:prstGeom prst="line">
                <a:avLst/>
              </a:prstGeom>
              <a:ln w="3175">
                <a:solidFill>
                  <a:schemeClr val="tx1"/>
                </a:solidFill>
                <a:headEnd type="non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88" name="TextBox 22"/>
          <p:cNvSpPr txBox="1">
            <a:spLocks noChangeArrowheads="1"/>
          </p:cNvSpPr>
          <p:nvPr/>
        </p:nvSpPr>
        <p:spPr bwMode="auto">
          <a:xfrm>
            <a:off x="4537130" y="216356"/>
            <a:ext cx="453970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3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13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13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13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13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3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3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3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3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sz="800" dirty="0" smtClean="0"/>
              <a:t>CTRL</a:t>
            </a:r>
            <a:endParaRPr lang="en-US" altLang="x-none" sz="800" dirty="0"/>
          </a:p>
        </p:txBody>
      </p:sp>
      <p:sp>
        <p:nvSpPr>
          <p:cNvPr id="89" name="TextBox 23"/>
          <p:cNvSpPr txBox="1">
            <a:spLocks noChangeArrowheads="1"/>
          </p:cNvSpPr>
          <p:nvPr/>
        </p:nvSpPr>
        <p:spPr bwMode="auto">
          <a:xfrm>
            <a:off x="5727700" y="203200"/>
            <a:ext cx="327183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3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13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13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13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13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3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3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3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3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sz="800" dirty="0" smtClean="0"/>
              <a:t>PD</a:t>
            </a:r>
            <a:endParaRPr lang="en-US" altLang="x-none" sz="800" dirty="0"/>
          </a:p>
        </p:txBody>
      </p:sp>
      <p:sp>
        <p:nvSpPr>
          <p:cNvPr id="93" name="TextBox 49"/>
          <p:cNvSpPr txBox="1">
            <a:spLocks noChangeArrowheads="1"/>
          </p:cNvSpPr>
          <p:nvPr/>
        </p:nvSpPr>
        <p:spPr bwMode="auto">
          <a:xfrm>
            <a:off x="5182919" y="900041"/>
            <a:ext cx="482600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3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13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13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13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13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3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3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3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3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sz="800" b="0" dirty="0" smtClean="0">
                <a:solidFill>
                  <a:srgbClr val="FF0000"/>
                </a:solidFill>
              </a:rPr>
              <a:t>8909</a:t>
            </a:r>
            <a:endParaRPr lang="en-US" altLang="x-none" sz="800" b="0" dirty="0">
              <a:solidFill>
                <a:srgbClr val="FF0000"/>
              </a:solidFill>
            </a:endParaRPr>
          </a:p>
        </p:txBody>
      </p:sp>
      <p:grpSp>
        <p:nvGrpSpPr>
          <p:cNvPr id="94" name="Group 93"/>
          <p:cNvGrpSpPr/>
          <p:nvPr/>
        </p:nvGrpSpPr>
        <p:grpSpPr>
          <a:xfrm>
            <a:off x="4401870" y="273508"/>
            <a:ext cx="1163368" cy="946150"/>
            <a:chOff x="2895600" y="561975"/>
            <a:chExt cx="1258336" cy="1023386"/>
          </a:xfrm>
        </p:grpSpPr>
        <p:grpSp>
          <p:nvGrpSpPr>
            <p:cNvPr id="95" name="Group 94"/>
            <p:cNvGrpSpPr/>
            <p:nvPr/>
          </p:nvGrpSpPr>
          <p:grpSpPr>
            <a:xfrm>
              <a:off x="2895600" y="561975"/>
              <a:ext cx="256257" cy="844550"/>
              <a:chOff x="2895600" y="561975"/>
              <a:chExt cx="256257" cy="844550"/>
            </a:xfrm>
          </p:grpSpPr>
          <p:sp>
            <p:nvSpPr>
              <p:cNvPr id="101" name="TextBox 17"/>
              <p:cNvSpPr txBox="1">
                <a:spLocks noChangeArrowheads="1"/>
              </p:cNvSpPr>
              <p:nvPr/>
            </p:nvSpPr>
            <p:spPr bwMode="auto">
              <a:xfrm>
                <a:off x="2921000" y="891659"/>
                <a:ext cx="227459" cy="184666"/>
              </a:xfrm>
              <a:prstGeom prst="rect">
                <a:avLst/>
              </a:prstGeom>
              <a:noFill/>
              <a:ln>
                <a:noFill/>
              </a:ln>
              <a:extLst/>
            </p:spPr>
            <p:txBody>
              <a:bodyPr wrap="none">
                <a:spAutoFit/>
              </a:bodyPr>
              <a:lstStyle>
                <a:lvl1pPr eaLnBrk="0" hangingPunct="0">
                  <a:defRPr sz="13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13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13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13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13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r>
                  <a:rPr lang="en-US" altLang="x-none" sz="600" b="0" dirty="0" smtClean="0"/>
                  <a:t>0</a:t>
                </a:r>
                <a:endParaRPr lang="en-US" altLang="x-none" sz="600" b="0" dirty="0"/>
              </a:p>
            </p:txBody>
          </p:sp>
          <p:sp>
            <p:nvSpPr>
              <p:cNvPr id="102" name="TextBox 17"/>
              <p:cNvSpPr txBox="1">
                <a:spLocks noChangeArrowheads="1"/>
              </p:cNvSpPr>
              <p:nvPr/>
            </p:nvSpPr>
            <p:spPr bwMode="auto">
              <a:xfrm>
                <a:off x="2895600" y="1056759"/>
                <a:ext cx="253082" cy="184666"/>
              </a:xfrm>
              <a:prstGeom prst="rect">
                <a:avLst/>
              </a:prstGeom>
              <a:noFill/>
              <a:ln>
                <a:noFill/>
              </a:ln>
              <a:extLst/>
            </p:spPr>
            <p:txBody>
              <a:bodyPr wrap="none">
                <a:spAutoFit/>
              </a:bodyPr>
              <a:lstStyle>
                <a:lvl1pPr eaLnBrk="0" hangingPunct="0">
                  <a:defRPr sz="13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13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13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13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13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r>
                  <a:rPr lang="en-US" altLang="x-none" sz="600" b="0" dirty="0" smtClean="0"/>
                  <a:t>-2</a:t>
                </a:r>
                <a:endParaRPr lang="en-US" altLang="x-none" sz="600" b="0" dirty="0"/>
              </a:p>
            </p:txBody>
          </p:sp>
          <p:sp>
            <p:nvSpPr>
              <p:cNvPr id="103" name="TextBox 17"/>
              <p:cNvSpPr txBox="1">
                <a:spLocks noChangeArrowheads="1"/>
              </p:cNvSpPr>
              <p:nvPr/>
            </p:nvSpPr>
            <p:spPr bwMode="auto">
              <a:xfrm>
                <a:off x="2898775" y="1221859"/>
                <a:ext cx="253082" cy="184666"/>
              </a:xfrm>
              <a:prstGeom prst="rect">
                <a:avLst/>
              </a:prstGeom>
              <a:noFill/>
              <a:ln>
                <a:noFill/>
              </a:ln>
              <a:extLst/>
            </p:spPr>
            <p:txBody>
              <a:bodyPr wrap="none">
                <a:spAutoFit/>
              </a:bodyPr>
              <a:lstStyle>
                <a:lvl1pPr eaLnBrk="0" hangingPunct="0">
                  <a:defRPr sz="13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13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13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13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13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r>
                  <a:rPr lang="en-US" altLang="x-none" sz="600" b="0" dirty="0" smtClean="0"/>
                  <a:t>-4</a:t>
                </a:r>
                <a:endParaRPr lang="en-US" altLang="x-none" sz="600" b="0" dirty="0"/>
              </a:p>
            </p:txBody>
          </p:sp>
          <p:sp>
            <p:nvSpPr>
              <p:cNvPr id="104" name="TextBox 17"/>
              <p:cNvSpPr txBox="1">
                <a:spLocks noChangeArrowheads="1"/>
              </p:cNvSpPr>
              <p:nvPr/>
            </p:nvSpPr>
            <p:spPr bwMode="auto">
              <a:xfrm>
                <a:off x="2921000" y="727075"/>
                <a:ext cx="227459" cy="184666"/>
              </a:xfrm>
              <a:prstGeom prst="rect">
                <a:avLst/>
              </a:prstGeom>
              <a:noFill/>
              <a:ln>
                <a:noFill/>
              </a:ln>
              <a:extLst/>
            </p:spPr>
            <p:txBody>
              <a:bodyPr wrap="none">
                <a:spAutoFit/>
              </a:bodyPr>
              <a:lstStyle>
                <a:lvl1pPr eaLnBrk="0" hangingPunct="0">
                  <a:defRPr sz="13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13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13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13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13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r>
                  <a:rPr lang="en-US" altLang="x-none" sz="600" b="0" dirty="0" smtClean="0"/>
                  <a:t>2</a:t>
                </a:r>
                <a:endParaRPr lang="en-US" altLang="x-none" sz="600" b="0" dirty="0"/>
              </a:p>
            </p:txBody>
          </p:sp>
          <p:sp>
            <p:nvSpPr>
              <p:cNvPr id="105" name="TextBox 17"/>
              <p:cNvSpPr txBox="1">
                <a:spLocks noChangeArrowheads="1"/>
              </p:cNvSpPr>
              <p:nvPr/>
            </p:nvSpPr>
            <p:spPr bwMode="auto">
              <a:xfrm>
                <a:off x="2924175" y="561975"/>
                <a:ext cx="227459" cy="184666"/>
              </a:xfrm>
              <a:prstGeom prst="rect">
                <a:avLst/>
              </a:prstGeom>
              <a:noFill/>
              <a:ln>
                <a:noFill/>
              </a:ln>
              <a:extLst/>
            </p:spPr>
            <p:txBody>
              <a:bodyPr wrap="none">
                <a:spAutoFit/>
              </a:bodyPr>
              <a:lstStyle>
                <a:lvl1pPr eaLnBrk="0" hangingPunct="0">
                  <a:defRPr sz="13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13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13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13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13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r>
                  <a:rPr lang="en-US" altLang="x-none" sz="600" b="0" dirty="0" smtClean="0"/>
                  <a:t>4</a:t>
                </a:r>
                <a:endParaRPr lang="en-US" altLang="x-none" sz="600" b="0" dirty="0"/>
              </a:p>
            </p:txBody>
          </p:sp>
        </p:grpSp>
        <p:grpSp>
          <p:nvGrpSpPr>
            <p:cNvPr id="96" name="Group 95"/>
            <p:cNvGrpSpPr/>
            <p:nvPr/>
          </p:nvGrpSpPr>
          <p:grpSpPr>
            <a:xfrm>
              <a:off x="2958770" y="1400695"/>
              <a:ext cx="1195166" cy="184666"/>
              <a:chOff x="5440413" y="1401211"/>
              <a:chExt cx="1195166" cy="184666"/>
            </a:xfrm>
          </p:grpSpPr>
          <p:sp>
            <p:nvSpPr>
              <p:cNvPr id="97" name="TextBox 17"/>
              <p:cNvSpPr txBox="1">
                <a:spLocks noChangeArrowheads="1"/>
              </p:cNvSpPr>
              <p:nvPr/>
            </p:nvSpPr>
            <p:spPr bwMode="auto">
              <a:xfrm>
                <a:off x="5440413" y="1401211"/>
                <a:ext cx="315861" cy="184666"/>
              </a:xfrm>
              <a:prstGeom prst="rect">
                <a:avLst/>
              </a:prstGeom>
              <a:noFill/>
              <a:ln>
                <a:noFill/>
              </a:ln>
              <a:extLst/>
            </p:spPr>
            <p:txBody>
              <a:bodyPr wrap="none">
                <a:spAutoFit/>
              </a:bodyPr>
              <a:lstStyle>
                <a:lvl1pPr eaLnBrk="0" hangingPunct="0">
                  <a:defRPr sz="13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13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13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13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13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r>
                  <a:rPr lang="en-US" altLang="x-none" sz="600" b="0" dirty="0" smtClean="0"/>
                  <a:t>10</a:t>
                </a:r>
                <a:r>
                  <a:rPr lang="en-US" altLang="x-none" sz="600" b="0" baseline="30000" dirty="0" smtClean="0"/>
                  <a:t>-1</a:t>
                </a:r>
                <a:endParaRPr lang="en-US" altLang="x-none" sz="600" b="0" dirty="0"/>
              </a:p>
            </p:txBody>
          </p:sp>
          <p:sp>
            <p:nvSpPr>
              <p:cNvPr id="98" name="TextBox 17"/>
              <p:cNvSpPr txBox="1">
                <a:spLocks noChangeArrowheads="1"/>
              </p:cNvSpPr>
              <p:nvPr/>
            </p:nvSpPr>
            <p:spPr bwMode="auto">
              <a:xfrm>
                <a:off x="5737225" y="1401211"/>
                <a:ext cx="298780" cy="184666"/>
              </a:xfrm>
              <a:prstGeom prst="rect">
                <a:avLst/>
              </a:prstGeom>
              <a:noFill/>
              <a:ln>
                <a:noFill/>
              </a:ln>
              <a:extLst/>
            </p:spPr>
            <p:txBody>
              <a:bodyPr wrap="none">
                <a:spAutoFit/>
              </a:bodyPr>
              <a:lstStyle>
                <a:lvl1pPr eaLnBrk="0" hangingPunct="0">
                  <a:defRPr sz="13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13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13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13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13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r>
                  <a:rPr lang="en-US" altLang="x-none" sz="600" b="0" dirty="0" smtClean="0"/>
                  <a:t>10</a:t>
                </a:r>
                <a:r>
                  <a:rPr lang="en-US" altLang="x-none" sz="600" b="0" baseline="30000" dirty="0" smtClean="0"/>
                  <a:t>1</a:t>
                </a:r>
                <a:endParaRPr lang="en-US" altLang="x-none" sz="600" b="0" dirty="0"/>
              </a:p>
            </p:txBody>
          </p:sp>
          <p:sp>
            <p:nvSpPr>
              <p:cNvPr id="99" name="TextBox 17"/>
              <p:cNvSpPr txBox="1">
                <a:spLocks noChangeArrowheads="1"/>
              </p:cNvSpPr>
              <p:nvPr/>
            </p:nvSpPr>
            <p:spPr bwMode="auto">
              <a:xfrm>
                <a:off x="6034656" y="1401211"/>
                <a:ext cx="298780" cy="184666"/>
              </a:xfrm>
              <a:prstGeom prst="rect">
                <a:avLst/>
              </a:prstGeom>
              <a:noFill/>
              <a:ln>
                <a:noFill/>
              </a:ln>
              <a:extLst/>
            </p:spPr>
            <p:txBody>
              <a:bodyPr wrap="none">
                <a:spAutoFit/>
              </a:bodyPr>
              <a:lstStyle>
                <a:lvl1pPr eaLnBrk="0" hangingPunct="0">
                  <a:defRPr sz="13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13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13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13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13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r>
                  <a:rPr lang="en-US" altLang="x-none" sz="600" b="0" dirty="0" smtClean="0"/>
                  <a:t>10</a:t>
                </a:r>
                <a:r>
                  <a:rPr lang="en-US" altLang="x-none" sz="600" b="0" baseline="30000" dirty="0"/>
                  <a:t>3</a:t>
                </a:r>
                <a:endParaRPr lang="en-US" altLang="x-none" sz="600" b="0" dirty="0"/>
              </a:p>
            </p:txBody>
          </p:sp>
          <p:sp>
            <p:nvSpPr>
              <p:cNvPr id="100" name="TextBox 17"/>
              <p:cNvSpPr txBox="1">
                <a:spLocks noChangeArrowheads="1"/>
              </p:cNvSpPr>
              <p:nvPr/>
            </p:nvSpPr>
            <p:spPr bwMode="auto">
              <a:xfrm>
                <a:off x="6336799" y="1401211"/>
                <a:ext cx="298780" cy="184666"/>
              </a:xfrm>
              <a:prstGeom prst="rect">
                <a:avLst/>
              </a:prstGeom>
              <a:noFill/>
              <a:ln>
                <a:noFill/>
              </a:ln>
              <a:extLst/>
            </p:spPr>
            <p:txBody>
              <a:bodyPr wrap="none">
                <a:spAutoFit/>
              </a:bodyPr>
              <a:lstStyle>
                <a:lvl1pPr eaLnBrk="0" hangingPunct="0">
                  <a:defRPr sz="13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13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13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13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13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r>
                  <a:rPr lang="en-US" altLang="x-none" sz="600" b="0" dirty="0" smtClean="0"/>
                  <a:t>10</a:t>
                </a:r>
                <a:r>
                  <a:rPr lang="en-US" altLang="x-none" sz="600" b="0" baseline="30000" dirty="0"/>
                  <a:t>5</a:t>
                </a:r>
                <a:endParaRPr lang="en-US" altLang="x-none" sz="600" b="0" dirty="0"/>
              </a:p>
            </p:txBody>
          </p:sp>
        </p:grpSp>
      </p:grpSp>
      <p:sp>
        <p:nvSpPr>
          <p:cNvPr id="122" name="TextBox 121"/>
          <p:cNvSpPr txBox="1"/>
          <p:nvPr/>
        </p:nvSpPr>
        <p:spPr>
          <a:xfrm>
            <a:off x="4876800" y="0"/>
            <a:ext cx="14478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0" dirty="0" smtClean="0"/>
              <a:t>L4-PDR1 : LAPC4</a:t>
            </a:r>
            <a:endParaRPr lang="en-US" sz="900" b="0" dirty="0"/>
          </a:p>
        </p:txBody>
      </p:sp>
      <p:cxnSp>
        <p:nvCxnSpPr>
          <p:cNvPr id="123" name="Straight Connector 122"/>
          <p:cNvCxnSpPr/>
          <p:nvPr/>
        </p:nvCxnSpPr>
        <p:spPr>
          <a:xfrm>
            <a:off x="4618846" y="190500"/>
            <a:ext cx="899304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24" name="Group 123"/>
          <p:cNvGrpSpPr/>
          <p:nvPr/>
        </p:nvGrpSpPr>
        <p:grpSpPr>
          <a:xfrm>
            <a:off x="1808432" y="273050"/>
            <a:ext cx="1163368" cy="946150"/>
            <a:chOff x="2895600" y="561975"/>
            <a:chExt cx="1258336" cy="1023386"/>
          </a:xfrm>
        </p:grpSpPr>
        <p:grpSp>
          <p:nvGrpSpPr>
            <p:cNvPr id="125" name="Group 124"/>
            <p:cNvGrpSpPr/>
            <p:nvPr/>
          </p:nvGrpSpPr>
          <p:grpSpPr>
            <a:xfrm>
              <a:off x="2895600" y="561975"/>
              <a:ext cx="256257" cy="844550"/>
              <a:chOff x="2895600" y="561975"/>
              <a:chExt cx="256257" cy="844550"/>
            </a:xfrm>
          </p:grpSpPr>
          <p:sp>
            <p:nvSpPr>
              <p:cNvPr id="131" name="TextBox 17"/>
              <p:cNvSpPr txBox="1">
                <a:spLocks noChangeArrowheads="1"/>
              </p:cNvSpPr>
              <p:nvPr/>
            </p:nvSpPr>
            <p:spPr bwMode="auto">
              <a:xfrm>
                <a:off x="2921000" y="891659"/>
                <a:ext cx="227459" cy="184666"/>
              </a:xfrm>
              <a:prstGeom prst="rect">
                <a:avLst/>
              </a:prstGeom>
              <a:noFill/>
              <a:ln>
                <a:noFill/>
              </a:ln>
              <a:extLst/>
            </p:spPr>
            <p:txBody>
              <a:bodyPr wrap="none">
                <a:spAutoFit/>
              </a:bodyPr>
              <a:lstStyle>
                <a:lvl1pPr eaLnBrk="0" hangingPunct="0">
                  <a:defRPr sz="13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13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13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13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13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r>
                  <a:rPr lang="en-US" altLang="x-none" sz="600" b="0" dirty="0" smtClean="0"/>
                  <a:t>0</a:t>
                </a:r>
                <a:endParaRPr lang="en-US" altLang="x-none" sz="600" b="0" dirty="0"/>
              </a:p>
            </p:txBody>
          </p:sp>
          <p:sp>
            <p:nvSpPr>
              <p:cNvPr id="132" name="TextBox 17"/>
              <p:cNvSpPr txBox="1">
                <a:spLocks noChangeArrowheads="1"/>
              </p:cNvSpPr>
              <p:nvPr/>
            </p:nvSpPr>
            <p:spPr bwMode="auto">
              <a:xfrm>
                <a:off x="2895600" y="1056759"/>
                <a:ext cx="253082" cy="184666"/>
              </a:xfrm>
              <a:prstGeom prst="rect">
                <a:avLst/>
              </a:prstGeom>
              <a:noFill/>
              <a:ln>
                <a:noFill/>
              </a:ln>
              <a:extLst/>
            </p:spPr>
            <p:txBody>
              <a:bodyPr wrap="none">
                <a:spAutoFit/>
              </a:bodyPr>
              <a:lstStyle>
                <a:lvl1pPr eaLnBrk="0" hangingPunct="0">
                  <a:defRPr sz="13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13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13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13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13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r>
                  <a:rPr lang="en-US" altLang="x-none" sz="600" b="0" dirty="0" smtClean="0"/>
                  <a:t>-2</a:t>
                </a:r>
                <a:endParaRPr lang="en-US" altLang="x-none" sz="600" b="0" dirty="0"/>
              </a:p>
            </p:txBody>
          </p:sp>
          <p:sp>
            <p:nvSpPr>
              <p:cNvPr id="133" name="TextBox 17"/>
              <p:cNvSpPr txBox="1">
                <a:spLocks noChangeArrowheads="1"/>
              </p:cNvSpPr>
              <p:nvPr/>
            </p:nvSpPr>
            <p:spPr bwMode="auto">
              <a:xfrm>
                <a:off x="2898775" y="1221859"/>
                <a:ext cx="253082" cy="184666"/>
              </a:xfrm>
              <a:prstGeom prst="rect">
                <a:avLst/>
              </a:prstGeom>
              <a:noFill/>
              <a:ln>
                <a:noFill/>
              </a:ln>
              <a:extLst/>
            </p:spPr>
            <p:txBody>
              <a:bodyPr wrap="none">
                <a:spAutoFit/>
              </a:bodyPr>
              <a:lstStyle>
                <a:lvl1pPr eaLnBrk="0" hangingPunct="0">
                  <a:defRPr sz="13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13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13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13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13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r>
                  <a:rPr lang="en-US" altLang="x-none" sz="600" b="0" dirty="0" smtClean="0"/>
                  <a:t>-4</a:t>
                </a:r>
                <a:endParaRPr lang="en-US" altLang="x-none" sz="600" b="0" dirty="0"/>
              </a:p>
            </p:txBody>
          </p:sp>
          <p:sp>
            <p:nvSpPr>
              <p:cNvPr id="134" name="TextBox 17"/>
              <p:cNvSpPr txBox="1">
                <a:spLocks noChangeArrowheads="1"/>
              </p:cNvSpPr>
              <p:nvPr/>
            </p:nvSpPr>
            <p:spPr bwMode="auto">
              <a:xfrm>
                <a:off x="2921000" y="727075"/>
                <a:ext cx="227459" cy="184666"/>
              </a:xfrm>
              <a:prstGeom prst="rect">
                <a:avLst/>
              </a:prstGeom>
              <a:noFill/>
              <a:ln>
                <a:noFill/>
              </a:ln>
              <a:extLst/>
            </p:spPr>
            <p:txBody>
              <a:bodyPr wrap="none">
                <a:spAutoFit/>
              </a:bodyPr>
              <a:lstStyle>
                <a:lvl1pPr eaLnBrk="0" hangingPunct="0">
                  <a:defRPr sz="13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13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13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13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13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r>
                  <a:rPr lang="en-US" altLang="x-none" sz="600" b="0" dirty="0" smtClean="0"/>
                  <a:t>2</a:t>
                </a:r>
                <a:endParaRPr lang="en-US" altLang="x-none" sz="600" b="0" dirty="0"/>
              </a:p>
            </p:txBody>
          </p:sp>
          <p:sp>
            <p:nvSpPr>
              <p:cNvPr id="135" name="TextBox 17"/>
              <p:cNvSpPr txBox="1">
                <a:spLocks noChangeArrowheads="1"/>
              </p:cNvSpPr>
              <p:nvPr/>
            </p:nvSpPr>
            <p:spPr bwMode="auto">
              <a:xfrm>
                <a:off x="2924175" y="561975"/>
                <a:ext cx="227459" cy="184666"/>
              </a:xfrm>
              <a:prstGeom prst="rect">
                <a:avLst/>
              </a:prstGeom>
              <a:noFill/>
              <a:ln>
                <a:noFill/>
              </a:ln>
              <a:extLst/>
            </p:spPr>
            <p:txBody>
              <a:bodyPr wrap="none">
                <a:spAutoFit/>
              </a:bodyPr>
              <a:lstStyle>
                <a:lvl1pPr eaLnBrk="0" hangingPunct="0">
                  <a:defRPr sz="13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13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13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13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13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r>
                  <a:rPr lang="en-US" altLang="x-none" sz="600" b="0" dirty="0" smtClean="0"/>
                  <a:t>4</a:t>
                </a:r>
                <a:endParaRPr lang="en-US" altLang="x-none" sz="600" b="0" dirty="0"/>
              </a:p>
            </p:txBody>
          </p:sp>
        </p:grpSp>
        <p:grpSp>
          <p:nvGrpSpPr>
            <p:cNvPr id="126" name="Group 125"/>
            <p:cNvGrpSpPr/>
            <p:nvPr/>
          </p:nvGrpSpPr>
          <p:grpSpPr>
            <a:xfrm>
              <a:off x="2958770" y="1400695"/>
              <a:ext cx="1195166" cy="184666"/>
              <a:chOff x="5440413" y="1401211"/>
              <a:chExt cx="1195166" cy="184666"/>
            </a:xfrm>
          </p:grpSpPr>
          <p:sp>
            <p:nvSpPr>
              <p:cNvPr id="127" name="TextBox 17"/>
              <p:cNvSpPr txBox="1">
                <a:spLocks noChangeArrowheads="1"/>
              </p:cNvSpPr>
              <p:nvPr/>
            </p:nvSpPr>
            <p:spPr bwMode="auto">
              <a:xfrm>
                <a:off x="5440413" y="1401211"/>
                <a:ext cx="315861" cy="184666"/>
              </a:xfrm>
              <a:prstGeom prst="rect">
                <a:avLst/>
              </a:prstGeom>
              <a:noFill/>
              <a:ln>
                <a:noFill/>
              </a:ln>
              <a:extLst/>
            </p:spPr>
            <p:txBody>
              <a:bodyPr wrap="none">
                <a:spAutoFit/>
              </a:bodyPr>
              <a:lstStyle>
                <a:lvl1pPr eaLnBrk="0" hangingPunct="0">
                  <a:defRPr sz="13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13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13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13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13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r>
                  <a:rPr lang="en-US" altLang="x-none" sz="600" b="0" dirty="0" smtClean="0"/>
                  <a:t>10</a:t>
                </a:r>
                <a:r>
                  <a:rPr lang="en-US" altLang="x-none" sz="600" b="0" baseline="30000" dirty="0" smtClean="0"/>
                  <a:t>-1</a:t>
                </a:r>
                <a:endParaRPr lang="en-US" altLang="x-none" sz="600" b="0" dirty="0"/>
              </a:p>
            </p:txBody>
          </p:sp>
          <p:sp>
            <p:nvSpPr>
              <p:cNvPr id="128" name="TextBox 17"/>
              <p:cNvSpPr txBox="1">
                <a:spLocks noChangeArrowheads="1"/>
              </p:cNvSpPr>
              <p:nvPr/>
            </p:nvSpPr>
            <p:spPr bwMode="auto">
              <a:xfrm>
                <a:off x="5737225" y="1401211"/>
                <a:ext cx="298780" cy="184666"/>
              </a:xfrm>
              <a:prstGeom prst="rect">
                <a:avLst/>
              </a:prstGeom>
              <a:noFill/>
              <a:ln>
                <a:noFill/>
              </a:ln>
              <a:extLst/>
            </p:spPr>
            <p:txBody>
              <a:bodyPr wrap="none">
                <a:spAutoFit/>
              </a:bodyPr>
              <a:lstStyle>
                <a:lvl1pPr eaLnBrk="0" hangingPunct="0">
                  <a:defRPr sz="13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13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13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13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13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r>
                  <a:rPr lang="en-US" altLang="x-none" sz="600" b="0" dirty="0" smtClean="0"/>
                  <a:t>10</a:t>
                </a:r>
                <a:r>
                  <a:rPr lang="en-US" altLang="x-none" sz="600" b="0" baseline="30000" dirty="0" smtClean="0"/>
                  <a:t>1</a:t>
                </a:r>
                <a:endParaRPr lang="en-US" altLang="x-none" sz="600" b="0" dirty="0"/>
              </a:p>
            </p:txBody>
          </p:sp>
          <p:sp>
            <p:nvSpPr>
              <p:cNvPr id="129" name="TextBox 17"/>
              <p:cNvSpPr txBox="1">
                <a:spLocks noChangeArrowheads="1"/>
              </p:cNvSpPr>
              <p:nvPr/>
            </p:nvSpPr>
            <p:spPr bwMode="auto">
              <a:xfrm>
                <a:off x="6034656" y="1401211"/>
                <a:ext cx="298780" cy="184666"/>
              </a:xfrm>
              <a:prstGeom prst="rect">
                <a:avLst/>
              </a:prstGeom>
              <a:noFill/>
              <a:ln>
                <a:noFill/>
              </a:ln>
              <a:extLst/>
            </p:spPr>
            <p:txBody>
              <a:bodyPr wrap="none">
                <a:spAutoFit/>
              </a:bodyPr>
              <a:lstStyle>
                <a:lvl1pPr eaLnBrk="0" hangingPunct="0">
                  <a:defRPr sz="13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13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13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13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13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r>
                  <a:rPr lang="en-US" altLang="x-none" sz="600" b="0" dirty="0" smtClean="0"/>
                  <a:t>10</a:t>
                </a:r>
                <a:r>
                  <a:rPr lang="en-US" altLang="x-none" sz="600" b="0" baseline="30000" dirty="0"/>
                  <a:t>3</a:t>
                </a:r>
                <a:endParaRPr lang="en-US" altLang="x-none" sz="600" b="0" dirty="0"/>
              </a:p>
            </p:txBody>
          </p:sp>
          <p:sp>
            <p:nvSpPr>
              <p:cNvPr id="130" name="TextBox 17"/>
              <p:cNvSpPr txBox="1">
                <a:spLocks noChangeArrowheads="1"/>
              </p:cNvSpPr>
              <p:nvPr/>
            </p:nvSpPr>
            <p:spPr bwMode="auto">
              <a:xfrm>
                <a:off x="6336799" y="1401211"/>
                <a:ext cx="298780" cy="184666"/>
              </a:xfrm>
              <a:prstGeom prst="rect">
                <a:avLst/>
              </a:prstGeom>
              <a:noFill/>
              <a:ln>
                <a:noFill/>
              </a:ln>
              <a:extLst/>
            </p:spPr>
            <p:txBody>
              <a:bodyPr wrap="none">
                <a:spAutoFit/>
              </a:bodyPr>
              <a:lstStyle>
                <a:lvl1pPr eaLnBrk="0" hangingPunct="0">
                  <a:defRPr sz="13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13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13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13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13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r>
                  <a:rPr lang="en-US" altLang="x-none" sz="600" b="0" dirty="0" smtClean="0"/>
                  <a:t>10</a:t>
                </a:r>
                <a:r>
                  <a:rPr lang="en-US" altLang="x-none" sz="600" b="0" baseline="30000" dirty="0"/>
                  <a:t>5</a:t>
                </a:r>
                <a:endParaRPr lang="en-US" altLang="x-none" sz="600" b="0" dirty="0"/>
              </a:p>
            </p:txBody>
          </p:sp>
        </p:grpSp>
      </p:grpSp>
      <p:grpSp>
        <p:nvGrpSpPr>
          <p:cNvPr id="136" name="Group 135"/>
          <p:cNvGrpSpPr/>
          <p:nvPr/>
        </p:nvGrpSpPr>
        <p:grpSpPr>
          <a:xfrm>
            <a:off x="2951432" y="273050"/>
            <a:ext cx="1163368" cy="946150"/>
            <a:chOff x="2895600" y="561975"/>
            <a:chExt cx="1258336" cy="1023386"/>
          </a:xfrm>
        </p:grpSpPr>
        <p:grpSp>
          <p:nvGrpSpPr>
            <p:cNvPr id="137" name="Group 136"/>
            <p:cNvGrpSpPr/>
            <p:nvPr/>
          </p:nvGrpSpPr>
          <p:grpSpPr>
            <a:xfrm>
              <a:off x="2895600" y="561975"/>
              <a:ext cx="256257" cy="844550"/>
              <a:chOff x="2895600" y="561975"/>
              <a:chExt cx="256257" cy="844550"/>
            </a:xfrm>
          </p:grpSpPr>
          <p:sp>
            <p:nvSpPr>
              <p:cNvPr id="143" name="TextBox 17"/>
              <p:cNvSpPr txBox="1">
                <a:spLocks noChangeArrowheads="1"/>
              </p:cNvSpPr>
              <p:nvPr/>
            </p:nvSpPr>
            <p:spPr bwMode="auto">
              <a:xfrm>
                <a:off x="2921000" y="891659"/>
                <a:ext cx="227459" cy="184666"/>
              </a:xfrm>
              <a:prstGeom prst="rect">
                <a:avLst/>
              </a:prstGeom>
              <a:noFill/>
              <a:ln>
                <a:noFill/>
              </a:ln>
              <a:extLst/>
            </p:spPr>
            <p:txBody>
              <a:bodyPr wrap="none">
                <a:spAutoFit/>
              </a:bodyPr>
              <a:lstStyle>
                <a:lvl1pPr eaLnBrk="0" hangingPunct="0">
                  <a:defRPr sz="13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13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13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13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13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r>
                  <a:rPr lang="en-US" altLang="x-none" sz="600" b="0" dirty="0" smtClean="0"/>
                  <a:t>0</a:t>
                </a:r>
                <a:endParaRPr lang="en-US" altLang="x-none" sz="600" b="0" dirty="0"/>
              </a:p>
            </p:txBody>
          </p:sp>
          <p:sp>
            <p:nvSpPr>
              <p:cNvPr id="144" name="TextBox 17"/>
              <p:cNvSpPr txBox="1">
                <a:spLocks noChangeArrowheads="1"/>
              </p:cNvSpPr>
              <p:nvPr/>
            </p:nvSpPr>
            <p:spPr bwMode="auto">
              <a:xfrm>
                <a:off x="2895600" y="1056759"/>
                <a:ext cx="253082" cy="184666"/>
              </a:xfrm>
              <a:prstGeom prst="rect">
                <a:avLst/>
              </a:prstGeom>
              <a:noFill/>
              <a:ln>
                <a:noFill/>
              </a:ln>
              <a:extLst/>
            </p:spPr>
            <p:txBody>
              <a:bodyPr wrap="none">
                <a:spAutoFit/>
              </a:bodyPr>
              <a:lstStyle>
                <a:lvl1pPr eaLnBrk="0" hangingPunct="0">
                  <a:defRPr sz="13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13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13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13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13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r>
                  <a:rPr lang="en-US" altLang="x-none" sz="600" b="0" dirty="0" smtClean="0"/>
                  <a:t>-2</a:t>
                </a:r>
                <a:endParaRPr lang="en-US" altLang="x-none" sz="600" b="0" dirty="0"/>
              </a:p>
            </p:txBody>
          </p:sp>
          <p:sp>
            <p:nvSpPr>
              <p:cNvPr id="145" name="TextBox 17"/>
              <p:cNvSpPr txBox="1">
                <a:spLocks noChangeArrowheads="1"/>
              </p:cNvSpPr>
              <p:nvPr/>
            </p:nvSpPr>
            <p:spPr bwMode="auto">
              <a:xfrm>
                <a:off x="2898775" y="1221859"/>
                <a:ext cx="253082" cy="184666"/>
              </a:xfrm>
              <a:prstGeom prst="rect">
                <a:avLst/>
              </a:prstGeom>
              <a:noFill/>
              <a:ln>
                <a:noFill/>
              </a:ln>
              <a:extLst/>
            </p:spPr>
            <p:txBody>
              <a:bodyPr wrap="none">
                <a:spAutoFit/>
              </a:bodyPr>
              <a:lstStyle>
                <a:lvl1pPr eaLnBrk="0" hangingPunct="0">
                  <a:defRPr sz="13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13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13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13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13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r>
                  <a:rPr lang="en-US" altLang="x-none" sz="600" b="0" dirty="0" smtClean="0"/>
                  <a:t>-4</a:t>
                </a:r>
                <a:endParaRPr lang="en-US" altLang="x-none" sz="600" b="0" dirty="0"/>
              </a:p>
            </p:txBody>
          </p:sp>
          <p:sp>
            <p:nvSpPr>
              <p:cNvPr id="146" name="TextBox 17"/>
              <p:cNvSpPr txBox="1">
                <a:spLocks noChangeArrowheads="1"/>
              </p:cNvSpPr>
              <p:nvPr/>
            </p:nvSpPr>
            <p:spPr bwMode="auto">
              <a:xfrm>
                <a:off x="2921000" y="727075"/>
                <a:ext cx="227459" cy="184666"/>
              </a:xfrm>
              <a:prstGeom prst="rect">
                <a:avLst/>
              </a:prstGeom>
              <a:noFill/>
              <a:ln>
                <a:noFill/>
              </a:ln>
              <a:extLst/>
            </p:spPr>
            <p:txBody>
              <a:bodyPr wrap="none">
                <a:spAutoFit/>
              </a:bodyPr>
              <a:lstStyle>
                <a:lvl1pPr eaLnBrk="0" hangingPunct="0">
                  <a:defRPr sz="13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13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13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13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13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r>
                  <a:rPr lang="en-US" altLang="x-none" sz="600" b="0" dirty="0" smtClean="0"/>
                  <a:t>2</a:t>
                </a:r>
                <a:endParaRPr lang="en-US" altLang="x-none" sz="600" b="0" dirty="0"/>
              </a:p>
            </p:txBody>
          </p:sp>
          <p:sp>
            <p:nvSpPr>
              <p:cNvPr id="147" name="TextBox 17"/>
              <p:cNvSpPr txBox="1">
                <a:spLocks noChangeArrowheads="1"/>
              </p:cNvSpPr>
              <p:nvPr/>
            </p:nvSpPr>
            <p:spPr bwMode="auto">
              <a:xfrm>
                <a:off x="2924175" y="561975"/>
                <a:ext cx="227459" cy="184666"/>
              </a:xfrm>
              <a:prstGeom prst="rect">
                <a:avLst/>
              </a:prstGeom>
              <a:noFill/>
              <a:ln>
                <a:noFill/>
              </a:ln>
              <a:extLst/>
            </p:spPr>
            <p:txBody>
              <a:bodyPr wrap="none">
                <a:spAutoFit/>
              </a:bodyPr>
              <a:lstStyle>
                <a:lvl1pPr eaLnBrk="0" hangingPunct="0">
                  <a:defRPr sz="13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13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13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13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13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r>
                  <a:rPr lang="en-US" altLang="x-none" sz="600" b="0" dirty="0" smtClean="0"/>
                  <a:t>4</a:t>
                </a:r>
                <a:endParaRPr lang="en-US" altLang="x-none" sz="600" b="0" dirty="0"/>
              </a:p>
            </p:txBody>
          </p:sp>
        </p:grpSp>
        <p:grpSp>
          <p:nvGrpSpPr>
            <p:cNvPr id="138" name="Group 137"/>
            <p:cNvGrpSpPr/>
            <p:nvPr/>
          </p:nvGrpSpPr>
          <p:grpSpPr>
            <a:xfrm>
              <a:off x="2958770" y="1400695"/>
              <a:ext cx="1195166" cy="184666"/>
              <a:chOff x="5440413" y="1401211"/>
              <a:chExt cx="1195166" cy="184666"/>
            </a:xfrm>
          </p:grpSpPr>
          <p:sp>
            <p:nvSpPr>
              <p:cNvPr id="139" name="TextBox 17"/>
              <p:cNvSpPr txBox="1">
                <a:spLocks noChangeArrowheads="1"/>
              </p:cNvSpPr>
              <p:nvPr/>
            </p:nvSpPr>
            <p:spPr bwMode="auto">
              <a:xfrm>
                <a:off x="5440413" y="1401211"/>
                <a:ext cx="315861" cy="184666"/>
              </a:xfrm>
              <a:prstGeom prst="rect">
                <a:avLst/>
              </a:prstGeom>
              <a:noFill/>
              <a:ln>
                <a:noFill/>
              </a:ln>
              <a:extLst/>
            </p:spPr>
            <p:txBody>
              <a:bodyPr wrap="none">
                <a:spAutoFit/>
              </a:bodyPr>
              <a:lstStyle>
                <a:lvl1pPr eaLnBrk="0" hangingPunct="0">
                  <a:defRPr sz="13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13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13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13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13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r>
                  <a:rPr lang="en-US" altLang="x-none" sz="600" b="0" dirty="0" smtClean="0"/>
                  <a:t>10</a:t>
                </a:r>
                <a:r>
                  <a:rPr lang="en-US" altLang="x-none" sz="600" b="0" baseline="30000" dirty="0" smtClean="0"/>
                  <a:t>-1</a:t>
                </a:r>
                <a:endParaRPr lang="en-US" altLang="x-none" sz="600" b="0" dirty="0"/>
              </a:p>
            </p:txBody>
          </p:sp>
          <p:sp>
            <p:nvSpPr>
              <p:cNvPr id="140" name="TextBox 17"/>
              <p:cNvSpPr txBox="1">
                <a:spLocks noChangeArrowheads="1"/>
              </p:cNvSpPr>
              <p:nvPr/>
            </p:nvSpPr>
            <p:spPr bwMode="auto">
              <a:xfrm>
                <a:off x="5737225" y="1401211"/>
                <a:ext cx="298780" cy="184666"/>
              </a:xfrm>
              <a:prstGeom prst="rect">
                <a:avLst/>
              </a:prstGeom>
              <a:noFill/>
              <a:ln>
                <a:noFill/>
              </a:ln>
              <a:extLst/>
            </p:spPr>
            <p:txBody>
              <a:bodyPr wrap="none">
                <a:spAutoFit/>
              </a:bodyPr>
              <a:lstStyle>
                <a:lvl1pPr eaLnBrk="0" hangingPunct="0">
                  <a:defRPr sz="13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13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13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13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13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r>
                  <a:rPr lang="en-US" altLang="x-none" sz="600" b="0" dirty="0" smtClean="0"/>
                  <a:t>10</a:t>
                </a:r>
                <a:r>
                  <a:rPr lang="en-US" altLang="x-none" sz="600" b="0" baseline="30000" dirty="0" smtClean="0"/>
                  <a:t>1</a:t>
                </a:r>
                <a:endParaRPr lang="en-US" altLang="x-none" sz="600" b="0" dirty="0"/>
              </a:p>
            </p:txBody>
          </p:sp>
          <p:sp>
            <p:nvSpPr>
              <p:cNvPr id="141" name="TextBox 17"/>
              <p:cNvSpPr txBox="1">
                <a:spLocks noChangeArrowheads="1"/>
              </p:cNvSpPr>
              <p:nvPr/>
            </p:nvSpPr>
            <p:spPr bwMode="auto">
              <a:xfrm>
                <a:off x="6034656" y="1401211"/>
                <a:ext cx="298780" cy="184666"/>
              </a:xfrm>
              <a:prstGeom prst="rect">
                <a:avLst/>
              </a:prstGeom>
              <a:noFill/>
              <a:ln>
                <a:noFill/>
              </a:ln>
              <a:extLst/>
            </p:spPr>
            <p:txBody>
              <a:bodyPr wrap="none">
                <a:spAutoFit/>
              </a:bodyPr>
              <a:lstStyle>
                <a:lvl1pPr eaLnBrk="0" hangingPunct="0">
                  <a:defRPr sz="13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13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13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13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13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r>
                  <a:rPr lang="en-US" altLang="x-none" sz="600" b="0" dirty="0" smtClean="0"/>
                  <a:t>10</a:t>
                </a:r>
                <a:r>
                  <a:rPr lang="en-US" altLang="x-none" sz="600" b="0" baseline="30000" dirty="0"/>
                  <a:t>3</a:t>
                </a:r>
                <a:endParaRPr lang="en-US" altLang="x-none" sz="600" b="0" dirty="0"/>
              </a:p>
            </p:txBody>
          </p:sp>
          <p:sp>
            <p:nvSpPr>
              <p:cNvPr id="142" name="TextBox 17"/>
              <p:cNvSpPr txBox="1">
                <a:spLocks noChangeArrowheads="1"/>
              </p:cNvSpPr>
              <p:nvPr/>
            </p:nvSpPr>
            <p:spPr bwMode="auto">
              <a:xfrm>
                <a:off x="6336799" y="1401211"/>
                <a:ext cx="298780" cy="184666"/>
              </a:xfrm>
              <a:prstGeom prst="rect">
                <a:avLst/>
              </a:prstGeom>
              <a:noFill/>
              <a:ln>
                <a:noFill/>
              </a:ln>
              <a:extLst/>
            </p:spPr>
            <p:txBody>
              <a:bodyPr wrap="none">
                <a:spAutoFit/>
              </a:bodyPr>
              <a:lstStyle>
                <a:lvl1pPr eaLnBrk="0" hangingPunct="0">
                  <a:defRPr sz="13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13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13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13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13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r>
                  <a:rPr lang="en-US" altLang="x-none" sz="600" b="0" dirty="0" smtClean="0"/>
                  <a:t>10</a:t>
                </a:r>
                <a:r>
                  <a:rPr lang="en-US" altLang="x-none" sz="600" b="0" baseline="30000" dirty="0"/>
                  <a:t>5</a:t>
                </a:r>
                <a:endParaRPr lang="en-US" altLang="x-none" sz="600" b="0" dirty="0"/>
              </a:p>
            </p:txBody>
          </p:sp>
        </p:grpSp>
      </p:grpSp>
      <p:sp>
        <p:nvSpPr>
          <p:cNvPr id="155" name="TextBox 12"/>
          <p:cNvSpPr txBox="1">
            <a:spLocks noChangeArrowheads="1"/>
          </p:cNvSpPr>
          <p:nvPr/>
        </p:nvSpPr>
        <p:spPr bwMode="auto">
          <a:xfrm>
            <a:off x="263797" y="3216009"/>
            <a:ext cx="660808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3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3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3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3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3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3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3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3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3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800" b="0" dirty="0"/>
              <a:t>Total </a:t>
            </a:r>
            <a:r>
              <a:rPr lang="en-US" sz="800" b="0" dirty="0" smtClean="0"/>
              <a:t>RB =</a:t>
            </a:r>
            <a:endParaRPr lang="en-US" sz="800" b="0" dirty="0"/>
          </a:p>
        </p:txBody>
      </p:sp>
      <p:sp>
        <p:nvSpPr>
          <p:cNvPr id="156" name="TextBox 12"/>
          <p:cNvSpPr txBox="1">
            <a:spLocks noChangeArrowheads="1"/>
          </p:cNvSpPr>
          <p:nvPr/>
        </p:nvSpPr>
        <p:spPr bwMode="auto">
          <a:xfrm>
            <a:off x="306127" y="3353256"/>
            <a:ext cx="633507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3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3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3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3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3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3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3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3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3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800" b="0" dirty="0" err="1" smtClean="0"/>
              <a:t>Lamin</a:t>
            </a:r>
            <a:r>
              <a:rPr lang="en-US" sz="800" b="0" dirty="0" smtClean="0"/>
              <a:t> B -</a:t>
            </a:r>
            <a:endParaRPr lang="en-US" sz="800" b="0" dirty="0"/>
          </a:p>
        </p:txBody>
      </p:sp>
      <p:sp>
        <p:nvSpPr>
          <p:cNvPr id="160" name="TextBox 22"/>
          <p:cNvSpPr txBox="1">
            <a:spLocks noChangeArrowheads="1"/>
          </p:cNvSpPr>
          <p:nvPr/>
        </p:nvSpPr>
        <p:spPr bwMode="auto">
          <a:xfrm>
            <a:off x="745862" y="2819400"/>
            <a:ext cx="695325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 eaLnBrk="0" hangingPunct="0">
              <a:defRPr sz="13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3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3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3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3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3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3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3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3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sz="800" b="0" dirty="0" smtClean="0">
                <a:solidFill>
                  <a:srgbClr val="000000"/>
                </a:solidFill>
                <a:cs typeface="Arial" charset="0"/>
              </a:rPr>
              <a:t>LAPC4</a:t>
            </a:r>
            <a:endParaRPr lang="en-US" sz="800" b="0" dirty="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161" name="TextBox 23"/>
          <p:cNvSpPr txBox="1">
            <a:spLocks noChangeArrowheads="1"/>
          </p:cNvSpPr>
          <p:nvPr/>
        </p:nvSpPr>
        <p:spPr bwMode="auto">
          <a:xfrm>
            <a:off x="1319425" y="2826327"/>
            <a:ext cx="606606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 sz="13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3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3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3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3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3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3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3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3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sz="800" b="0" dirty="0" smtClean="0">
                <a:solidFill>
                  <a:srgbClr val="000000"/>
                </a:solidFill>
                <a:cs typeface="Arial" charset="0"/>
              </a:rPr>
              <a:t>L4-PDR1</a:t>
            </a:r>
            <a:endParaRPr lang="en-US" sz="800" b="0" dirty="0">
              <a:solidFill>
                <a:srgbClr val="000000"/>
              </a:solidFill>
              <a:cs typeface="Arial" charset="0"/>
            </a:endParaRPr>
          </a:p>
        </p:txBody>
      </p:sp>
      <p:cxnSp>
        <p:nvCxnSpPr>
          <p:cNvPr id="163" name="Straight Connector 162"/>
          <p:cNvCxnSpPr/>
          <p:nvPr/>
        </p:nvCxnSpPr>
        <p:spPr>
          <a:xfrm>
            <a:off x="1403799" y="3005665"/>
            <a:ext cx="425797" cy="0"/>
          </a:xfrm>
          <a:prstGeom prst="line">
            <a:avLst/>
          </a:prstGeom>
          <a:ln w="1270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4" name="Straight Connector 163"/>
          <p:cNvCxnSpPr/>
          <p:nvPr/>
        </p:nvCxnSpPr>
        <p:spPr>
          <a:xfrm>
            <a:off x="871930" y="3005665"/>
            <a:ext cx="458002" cy="0"/>
          </a:xfrm>
          <a:prstGeom prst="line">
            <a:avLst/>
          </a:prstGeom>
          <a:ln w="1270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9" name="TextBox 17"/>
          <p:cNvSpPr txBox="1">
            <a:spLocks noChangeArrowheads="1"/>
          </p:cNvSpPr>
          <p:nvPr/>
        </p:nvSpPr>
        <p:spPr bwMode="auto">
          <a:xfrm>
            <a:off x="0" y="1411920"/>
            <a:ext cx="457200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3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3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3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3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3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3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3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3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3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000" dirty="0">
                <a:cs typeface="Arial" charset="0"/>
              </a:rPr>
              <a:t>C</a:t>
            </a:r>
            <a:endParaRPr lang="en-US" sz="1000" b="0" i="1" dirty="0">
              <a:cs typeface="Arial" charset="0"/>
            </a:endParaRPr>
          </a:p>
        </p:txBody>
      </p:sp>
      <p:grpSp>
        <p:nvGrpSpPr>
          <p:cNvPr id="170" name="Group 169"/>
          <p:cNvGrpSpPr/>
          <p:nvPr/>
        </p:nvGrpSpPr>
        <p:grpSpPr>
          <a:xfrm>
            <a:off x="4279900" y="160864"/>
            <a:ext cx="2488743" cy="1261081"/>
            <a:chOff x="2888230" y="245530"/>
            <a:chExt cx="806685" cy="1261081"/>
          </a:xfrm>
        </p:grpSpPr>
        <p:sp>
          <p:nvSpPr>
            <p:cNvPr id="171" name="TextBox 17"/>
            <p:cNvSpPr txBox="1">
              <a:spLocks noChangeArrowheads="1"/>
            </p:cNvSpPr>
            <p:nvPr/>
          </p:nvSpPr>
          <p:spPr bwMode="auto">
            <a:xfrm rot="16200000">
              <a:off x="2449013" y="684747"/>
              <a:ext cx="948268" cy="69833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square">
              <a:spAutoFit/>
            </a:bodyPr>
            <a:lstStyle>
              <a:lvl1pPr eaLnBrk="0" hangingPunct="0">
                <a:defRPr sz="13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13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13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13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13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r>
                <a:rPr lang="en-US" altLang="x-none" sz="800" b="0" dirty="0" smtClean="0"/>
                <a:t>Log ratio (M)</a:t>
              </a:r>
              <a:endParaRPr lang="en-US" altLang="x-none" sz="800" b="0" dirty="0"/>
            </a:p>
          </p:txBody>
        </p:sp>
        <p:sp>
          <p:nvSpPr>
            <p:cNvPr id="172" name="TextBox 17"/>
            <p:cNvSpPr txBox="1">
              <a:spLocks noChangeArrowheads="1"/>
            </p:cNvSpPr>
            <p:nvPr/>
          </p:nvSpPr>
          <p:spPr bwMode="auto">
            <a:xfrm>
              <a:off x="3100916" y="1291167"/>
              <a:ext cx="456784" cy="215444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square">
              <a:spAutoFit/>
            </a:bodyPr>
            <a:lstStyle>
              <a:lvl1pPr eaLnBrk="0" hangingPunct="0">
                <a:defRPr sz="13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13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13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13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13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/>
              <a:r>
                <a:rPr lang="en-US" altLang="x-none" sz="800" b="0" dirty="0" smtClean="0"/>
                <a:t>Average log intensity (A)</a:t>
              </a:r>
              <a:endParaRPr lang="en-US" altLang="x-none" sz="800" b="0" dirty="0"/>
            </a:p>
          </p:txBody>
        </p:sp>
        <p:grpSp>
          <p:nvGrpSpPr>
            <p:cNvPr id="173" name="Group 172"/>
            <p:cNvGrpSpPr/>
            <p:nvPr/>
          </p:nvGrpSpPr>
          <p:grpSpPr>
            <a:xfrm>
              <a:off x="2952748" y="313266"/>
              <a:ext cx="742167" cy="1032935"/>
              <a:chOff x="2952750" y="531255"/>
              <a:chExt cx="790834" cy="971326"/>
            </a:xfrm>
          </p:grpSpPr>
          <p:cxnSp>
            <p:nvCxnSpPr>
              <p:cNvPr id="174" name="Straight Connector 173"/>
              <p:cNvCxnSpPr/>
              <p:nvPr/>
            </p:nvCxnSpPr>
            <p:spPr bwMode="auto">
              <a:xfrm>
                <a:off x="2952750" y="531255"/>
                <a:ext cx="0" cy="967345"/>
              </a:xfrm>
              <a:prstGeom prst="line">
                <a:avLst/>
              </a:prstGeom>
              <a:ln w="3175">
                <a:solidFill>
                  <a:schemeClr val="tx1"/>
                </a:solidFill>
                <a:headEnd type="triangl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5" name="Straight Connector 174"/>
              <p:cNvCxnSpPr/>
              <p:nvPr/>
            </p:nvCxnSpPr>
            <p:spPr bwMode="auto">
              <a:xfrm>
                <a:off x="2954338" y="1498600"/>
                <a:ext cx="789246" cy="3981"/>
              </a:xfrm>
              <a:prstGeom prst="line">
                <a:avLst/>
              </a:prstGeom>
              <a:ln w="3175">
                <a:solidFill>
                  <a:schemeClr val="tx1"/>
                </a:solidFill>
                <a:headEnd type="non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cxnSp>
        <p:nvCxnSpPr>
          <p:cNvPr id="176" name="Straight Connector 175"/>
          <p:cNvCxnSpPr/>
          <p:nvPr/>
        </p:nvCxnSpPr>
        <p:spPr>
          <a:xfrm>
            <a:off x="4621365" y="190500"/>
            <a:ext cx="1964905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aphicFrame>
        <p:nvGraphicFramePr>
          <p:cNvPr id="177" name="Table 17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89237326"/>
              </p:ext>
            </p:extLst>
          </p:nvPr>
        </p:nvGraphicFramePr>
        <p:xfrm>
          <a:off x="3124200" y="1550193"/>
          <a:ext cx="1586992" cy="6339813"/>
        </p:xfrm>
        <a:graphic>
          <a:graphicData uri="http://schemas.openxmlformats.org/drawingml/2006/table">
            <a:tbl>
              <a:tblPr/>
              <a:tblGrid>
                <a:gridCol w="1148136"/>
                <a:gridCol w="233736"/>
                <a:gridCol w="205120"/>
              </a:tblGrid>
              <a:tr h="94533">
                <a:tc>
                  <a:txBody>
                    <a:bodyPr/>
                    <a:lstStyle/>
                    <a:p>
                      <a:pPr algn="r" fontAlgn="b"/>
                      <a:endParaRPr lang="en-US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18" marR="8918" marT="891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L4-PDR1</a:t>
                      </a:r>
                      <a:endParaRPr lang="en-US" sz="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18" marR="8918" marT="891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94533"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ONCOGENIC SIGNATURE</a:t>
                      </a:r>
                    </a:p>
                  </a:txBody>
                  <a:tcPr marL="8918" marR="8918" marT="891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CTRL</a:t>
                      </a:r>
                    </a:p>
                  </a:txBody>
                  <a:tcPr marL="8918" marR="8918" marT="891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PD</a:t>
                      </a:r>
                    </a:p>
                  </a:txBody>
                  <a:tcPr marL="8918" marR="8918" marT="891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4533"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LEF1_UP.V1_UP</a:t>
                      </a:r>
                    </a:p>
                  </a:txBody>
                  <a:tcPr marL="8918" marR="8918" marT="891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918" marR="8918" marT="891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AED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918" marR="8918" marT="891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EB0D0"/>
                    </a:solidFill>
                  </a:tcPr>
                </a:tc>
              </a:tr>
              <a:tr h="94533"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P53_DN.V1_DN</a:t>
                      </a:r>
                    </a:p>
                  </a:txBody>
                  <a:tcPr marL="8918" marR="8918" marT="891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918" marR="8918" marT="891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3B5D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918" marR="8918" marT="891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B4D3"/>
                    </a:solidFill>
                  </a:tcPr>
                </a:tc>
              </a:tr>
              <a:tr h="94533"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1" i="0" u="none" strike="noStrike" dirty="0">
                          <a:solidFill>
                            <a:srgbClr val="000090"/>
                          </a:solidFill>
                          <a:effectLst/>
                          <a:latin typeface="Calibri"/>
                        </a:rPr>
                        <a:t>KRAS.AMP.LUNG_UP.V1_UP</a:t>
                      </a:r>
                    </a:p>
                  </a:txBody>
                  <a:tcPr marL="8918" marR="8918" marT="891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918" marR="8918" marT="891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BAD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918" marR="8918" marT="891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B9D6"/>
                    </a:solidFill>
                  </a:tcPr>
                </a:tc>
              </a:tr>
              <a:tr h="94533"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JNK_DN.V1_DN</a:t>
                      </a:r>
                    </a:p>
                  </a:txBody>
                  <a:tcPr marL="8918" marR="8918" marT="891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918" marR="8918" marT="891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7BAD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918" marR="8918" marT="891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8BCD8"/>
                    </a:solidFill>
                  </a:tcPr>
                </a:tc>
              </a:tr>
              <a:tr h="94533"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PTEN_DN.V1_UP</a:t>
                      </a:r>
                    </a:p>
                  </a:txBody>
                  <a:tcPr marL="8918" marR="8918" marT="891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918" marR="8918" marT="891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7BBD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918" marR="8918" marT="891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ABED9"/>
                    </a:solidFill>
                  </a:tcPr>
                </a:tc>
              </a:tr>
              <a:tr h="94533"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MEL18_DN.V1_UP</a:t>
                      </a:r>
                    </a:p>
                  </a:txBody>
                  <a:tcPr marL="8918" marR="8918" marT="891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918" marR="8918" marT="891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7BBD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918" marR="8918" marT="891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8D6"/>
                    </a:solidFill>
                  </a:tcPr>
                </a:tc>
              </a:tr>
              <a:tr h="94533"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ALK_DN.V1_UP</a:t>
                      </a:r>
                    </a:p>
                  </a:txBody>
                  <a:tcPr marL="8918" marR="8918" marT="891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918" marR="8918" marT="891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8BBD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918" marR="8918" marT="891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B7D5"/>
                    </a:solidFill>
                  </a:tcPr>
                </a:tc>
              </a:tr>
              <a:tr h="94533"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SNF5_DN.V1_DN</a:t>
                      </a:r>
                    </a:p>
                  </a:txBody>
                  <a:tcPr marL="8918" marR="8918" marT="891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918" marR="8918" marT="891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8BCD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918" marR="8918" marT="891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8BBD7"/>
                    </a:solidFill>
                  </a:tcPr>
                </a:tc>
              </a:tr>
              <a:tr h="94533"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BMI1_DN_MEL18_DN.V1_UP</a:t>
                      </a:r>
                    </a:p>
                  </a:txBody>
                  <a:tcPr marL="8918" marR="8918" marT="891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918" marR="8918" marT="891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8BCD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918" marR="8918" marT="891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7BBD7"/>
                    </a:solidFill>
                  </a:tcPr>
                </a:tc>
              </a:tr>
              <a:tr h="94533"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1" i="0" u="none" strike="noStrike" dirty="0">
                          <a:solidFill>
                            <a:srgbClr val="000090"/>
                          </a:solidFill>
                          <a:effectLst/>
                          <a:latin typeface="Calibri"/>
                        </a:rPr>
                        <a:t>KRAS.600.LUNG.BREAST_UP.V1_DN</a:t>
                      </a:r>
                    </a:p>
                  </a:txBody>
                  <a:tcPr marL="8918" marR="8918" marT="891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918" marR="8918" marT="891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8BCD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918" marR="8918" marT="891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1DB"/>
                    </a:solidFill>
                  </a:tcPr>
                </a:tc>
              </a:tr>
              <a:tr h="94533"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1" i="0" u="none" strike="noStrike" dirty="0">
                          <a:solidFill>
                            <a:srgbClr val="000090"/>
                          </a:solidFill>
                          <a:effectLst/>
                          <a:latin typeface="Calibri"/>
                        </a:rPr>
                        <a:t>KRAS.50_UP.V1_UP</a:t>
                      </a:r>
                    </a:p>
                  </a:txBody>
                  <a:tcPr marL="8918" marR="8918" marT="891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918" marR="8918" marT="891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9BDD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918" marR="8918" marT="891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1C7DE"/>
                    </a:solidFill>
                  </a:tcPr>
                </a:tc>
              </a:tr>
              <a:tr h="94533"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JNK_DN.V1_UP</a:t>
                      </a:r>
                    </a:p>
                  </a:txBody>
                  <a:tcPr marL="8918" marR="8918" marT="891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918" marR="8918" marT="891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9BE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918" marR="8918" marT="891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</a:tr>
              <a:tr h="94533"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PTEN_DN.V2_UP</a:t>
                      </a:r>
                    </a:p>
                  </a:txBody>
                  <a:tcPr marL="8918" marR="8918" marT="891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918" marR="8918" marT="891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ABE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918" marR="8918" marT="891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C8DF"/>
                    </a:solidFill>
                  </a:tcPr>
                </a:tc>
              </a:tr>
              <a:tr h="94533"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ATF2_S_UP.V1_UP</a:t>
                      </a:r>
                    </a:p>
                  </a:txBody>
                  <a:tcPr marL="8918" marR="8918" marT="891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918" marR="8918" marT="891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ABE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918" marR="8918" marT="891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3B5D4"/>
                    </a:solidFill>
                  </a:tcPr>
                </a:tc>
              </a:tr>
              <a:tr h="94533"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TGFB_UP.V1_UP</a:t>
                      </a:r>
                    </a:p>
                  </a:txBody>
                  <a:tcPr marL="8918" marR="8918" marT="891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918" marR="8918" marT="891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ABE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918" marR="8918" marT="891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1DA"/>
                    </a:solidFill>
                  </a:tcPr>
                </a:tc>
              </a:tr>
              <a:tr h="94533"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CAHOY_ASTROCYTIC</a:t>
                      </a:r>
                    </a:p>
                  </a:txBody>
                  <a:tcPr marL="8918" marR="8918" marT="891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918" marR="8918" marT="891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ABE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918" marR="8918" marT="891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DC2DB"/>
                    </a:solidFill>
                  </a:tcPr>
                </a:tc>
              </a:tr>
              <a:tr h="94533"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1" i="0" u="none" strike="noStrike" dirty="0">
                          <a:solidFill>
                            <a:srgbClr val="000090"/>
                          </a:solidFill>
                          <a:effectLst/>
                          <a:latin typeface="Calibri"/>
                        </a:rPr>
                        <a:t>KRAS.KIDNEY_UP.V1_UP</a:t>
                      </a:r>
                    </a:p>
                  </a:txBody>
                  <a:tcPr marL="8918" marR="8918" marT="891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918" marR="8918" marT="891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ABF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918" marR="8918" marT="891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4CBE0"/>
                    </a:solidFill>
                  </a:tcPr>
                </a:tc>
              </a:tr>
              <a:tr h="94533"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PIGF_UP.V1_DN</a:t>
                      </a:r>
                    </a:p>
                  </a:txBody>
                  <a:tcPr marL="8918" marR="8918" marT="891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918" marR="8918" marT="891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BF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918" marR="8918" marT="891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ABED9"/>
                    </a:solidFill>
                  </a:tcPr>
                </a:tc>
              </a:tr>
              <a:tr h="94533"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1" i="0" u="none" strike="noStrike" dirty="0">
                          <a:solidFill>
                            <a:srgbClr val="000090"/>
                          </a:solidFill>
                          <a:effectLst/>
                          <a:latin typeface="Calibri"/>
                        </a:rPr>
                        <a:t>KRAS.PROSTATE_UP.V1_DN</a:t>
                      </a:r>
                    </a:p>
                  </a:txBody>
                  <a:tcPr marL="8918" marR="8918" marT="891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918" marR="8918" marT="891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BF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918" marR="8918" marT="891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DC2DB"/>
                    </a:solidFill>
                  </a:tcPr>
                </a:tc>
              </a:tr>
              <a:tr h="94533"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PRC2_EDD_UP.V1_DN</a:t>
                      </a:r>
                    </a:p>
                  </a:txBody>
                  <a:tcPr marL="8918" marR="8918" marT="891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918" marR="8918" marT="891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BF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918" marR="8918" marT="891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CBE1"/>
                    </a:solidFill>
                  </a:tcPr>
                </a:tc>
              </a:tr>
              <a:tr h="94533"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BMI1_DN.V1_UP</a:t>
                      </a:r>
                    </a:p>
                  </a:txBody>
                  <a:tcPr marL="8918" marR="8918" marT="891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918" marR="8918" marT="891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C0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918" marR="8918" marT="891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9BDD8"/>
                    </a:solidFill>
                  </a:tcPr>
                </a:tc>
              </a:tr>
              <a:tr h="94533"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1" i="0" u="none" strike="noStrike" dirty="0">
                          <a:solidFill>
                            <a:srgbClr val="000090"/>
                          </a:solidFill>
                          <a:effectLst/>
                          <a:latin typeface="Calibri"/>
                        </a:rPr>
                        <a:t>KRAS.LUNG.BREAST_UP.V1_DN</a:t>
                      </a:r>
                    </a:p>
                  </a:txBody>
                  <a:tcPr marL="8918" marR="8918" marT="891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918" marR="8918" marT="891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C0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918" marR="8918" marT="891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1C7DE"/>
                    </a:solidFill>
                  </a:tcPr>
                </a:tc>
              </a:tr>
              <a:tr h="94533"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ATF2_UP.V1_UP</a:t>
                      </a:r>
                    </a:p>
                  </a:txBody>
                  <a:tcPr marL="8918" marR="8918" marT="891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918" marR="8918" marT="891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C0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918" marR="8918" marT="891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1D2"/>
                    </a:solidFill>
                  </a:tcPr>
                </a:tc>
              </a:tr>
              <a:tr h="94533"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CAHOY_NEURONAL</a:t>
                      </a:r>
                    </a:p>
                  </a:txBody>
                  <a:tcPr marL="8918" marR="8918" marT="891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918" marR="8918" marT="891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1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918" marR="8918" marT="891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1DB"/>
                    </a:solidFill>
                  </a:tcPr>
                </a:tc>
              </a:tr>
              <a:tr h="94533"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IL15_UP.V1_DN</a:t>
                      </a:r>
                    </a:p>
                  </a:txBody>
                  <a:tcPr marL="8918" marR="8918" marT="891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918" marR="8918" marT="891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1DB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918" marR="8918" marT="891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1C7DE"/>
                    </a:solidFill>
                  </a:tcPr>
                </a:tc>
              </a:tr>
              <a:tr h="94533"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SRC_UP.V1_UP</a:t>
                      </a:r>
                    </a:p>
                  </a:txBody>
                  <a:tcPr marL="8918" marR="8918" marT="891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918" marR="8918" marT="891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1DB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918" marR="8918" marT="891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6DE"/>
                    </a:solidFill>
                  </a:tcPr>
                </a:tc>
              </a:tr>
              <a:tr h="94533"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1" i="0" u="none" strike="noStrike" dirty="0">
                          <a:solidFill>
                            <a:srgbClr val="000090"/>
                          </a:solidFill>
                          <a:effectLst/>
                          <a:latin typeface="Calibri"/>
                        </a:rPr>
                        <a:t>KRAS.600.LUNG.BREAST_UP.V1_UP</a:t>
                      </a:r>
                    </a:p>
                  </a:txBody>
                  <a:tcPr marL="8918" marR="8918" marT="891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918" marR="8918" marT="891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DC2DB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918" marR="8918" marT="891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DC2DB"/>
                    </a:solidFill>
                  </a:tcPr>
                </a:tc>
              </a:tr>
              <a:tr h="94533"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1" i="0" u="none" strike="noStrike" dirty="0">
                          <a:solidFill>
                            <a:srgbClr val="000090"/>
                          </a:solidFill>
                          <a:effectLst/>
                          <a:latin typeface="Calibri"/>
                        </a:rPr>
                        <a:t>KRAS.LUNG.BREAST_UP.V1_UP</a:t>
                      </a:r>
                    </a:p>
                  </a:txBody>
                  <a:tcPr marL="8918" marR="8918" marT="891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918" marR="8918" marT="891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EC3D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918" marR="8918" marT="891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1C7DE"/>
                    </a:solidFill>
                  </a:tcPr>
                </a:tc>
              </a:tr>
              <a:tr h="94533"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CYCLIN_D1_KE_.V1_DN</a:t>
                      </a:r>
                    </a:p>
                  </a:txBody>
                  <a:tcPr marL="8918" marR="8918" marT="891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918" marR="8918" marT="891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FC4D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918" marR="8918" marT="891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94533"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1" i="0" u="none" strike="noStrike" dirty="0">
                          <a:solidFill>
                            <a:srgbClr val="000090"/>
                          </a:solidFill>
                          <a:effectLst/>
                          <a:latin typeface="Calibri"/>
                        </a:rPr>
                        <a:t>KRAS.600_UP.V1_DN</a:t>
                      </a:r>
                    </a:p>
                  </a:txBody>
                  <a:tcPr marL="8918" marR="8918" marT="891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918" marR="8918" marT="891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FC4D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918" marR="8918" marT="891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1C7DE"/>
                    </a:solidFill>
                  </a:tcPr>
                </a:tc>
              </a:tr>
              <a:tr h="94533"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1" i="0" u="none" strike="noStrike" dirty="0">
                          <a:solidFill>
                            <a:srgbClr val="000090"/>
                          </a:solidFill>
                          <a:effectLst/>
                          <a:latin typeface="Calibri"/>
                        </a:rPr>
                        <a:t>KRAS.LUNG_UP.V1_DN</a:t>
                      </a:r>
                    </a:p>
                  </a:txBody>
                  <a:tcPr marL="8918" marR="8918" marT="891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918" marR="8918" marT="891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FC4D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918" marR="8918" marT="891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6DE"/>
                    </a:solidFill>
                  </a:tcPr>
                </a:tc>
              </a:tr>
              <a:tr h="94533"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1" i="0" u="none" strike="noStrike" dirty="0">
                          <a:solidFill>
                            <a:srgbClr val="000090"/>
                          </a:solidFill>
                          <a:effectLst/>
                          <a:latin typeface="Calibri"/>
                        </a:rPr>
                        <a:t>KRAS.PROSTATE_UP.V1_UP</a:t>
                      </a:r>
                    </a:p>
                  </a:txBody>
                  <a:tcPr marL="8918" marR="8918" marT="891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918" marR="8918" marT="891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FC4D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918" marR="8918" marT="891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1C7DE"/>
                    </a:solidFill>
                  </a:tcPr>
                </a:tc>
              </a:tr>
              <a:tr h="94533"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JAK2_DN.V1_UP</a:t>
                      </a:r>
                    </a:p>
                  </a:txBody>
                  <a:tcPr marL="8918" marR="8918" marT="891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918" marR="8918" marT="891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FC4D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918" marR="8918" marT="891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BFD9"/>
                    </a:solidFill>
                  </a:tcPr>
                </a:tc>
              </a:tr>
              <a:tr h="94533"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STK33_NOMO_UP</a:t>
                      </a:r>
                    </a:p>
                  </a:txBody>
                  <a:tcPr marL="8918" marR="8918" marT="891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918" marR="8918" marT="891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FC4D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918" marR="8918" marT="891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94533"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WNT_UP.V1_DN</a:t>
                      </a:r>
                    </a:p>
                  </a:txBody>
                  <a:tcPr marL="8918" marR="8918" marT="891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918" marR="8918" marT="891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FC4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918" marR="8918" marT="891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94533"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1" i="0" u="none" strike="noStrike" dirty="0">
                          <a:solidFill>
                            <a:srgbClr val="000090"/>
                          </a:solidFill>
                          <a:effectLst/>
                          <a:latin typeface="Calibri"/>
                        </a:rPr>
                        <a:t>KRAS.300_UP.V1_UP</a:t>
                      </a:r>
                    </a:p>
                  </a:txBody>
                  <a:tcPr marL="8918" marR="8918" marT="891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918" marR="8918" marT="891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FC4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918" marR="8918" marT="891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94533"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1" i="0" u="none" strike="noStrike" dirty="0">
                          <a:solidFill>
                            <a:srgbClr val="000090"/>
                          </a:solidFill>
                          <a:effectLst/>
                          <a:latin typeface="Calibri"/>
                        </a:rPr>
                        <a:t>KRAS.600_UP.V1_UP</a:t>
                      </a:r>
                    </a:p>
                  </a:txBody>
                  <a:tcPr marL="8918" marR="8918" marT="891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918" marR="8918" marT="891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FC4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918" marR="8918" marT="891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C9DF"/>
                    </a:solidFill>
                  </a:tcPr>
                </a:tc>
              </a:tr>
              <a:tr h="94533"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RELA_DN.V1_UP</a:t>
                      </a:r>
                    </a:p>
                  </a:txBody>
                  <a:tcPr marL="8918" marR="8918" marT="891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918" marR="8918" marT="891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FC5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918" marR="8918" marT="891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C9DF"/>
                    </a:solidFill>
                  </a:tcPr>
                </a:tc>
              </a:tr>
              <a:tr h="94533"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1" i="0" u="none" strike="noStrike" dirty="0">
                          <a:solidFill>
                            <a:srgbClr val="000090"/>
                          </a:solidFill>
                          <a:effectLst/>
                          <a:latin typeface="Calibri"/>
                        </a:rPr>
                        <a:t>KRAS.AMP.LUNG_UP.V1_DN</a:t>
                      </a:r>
                    </a:p>
                  </a:txBody>
                  <a:tcPr marL="8918" marR="8918" marT="891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918" marR="8918" marT="891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FC5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918" marR="8918" marT="891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94533"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CRX_DN.V1_DN</a:t>
                      </a:r>
                    </a:p>
                  </a:txBody>
                  <a:tcPr marL="8918" marR="8918" marT="891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918" marR="8918" marT="891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FC5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918" marR="8918" marT="891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1DB"/>
                    </a:solidFill>
                  </a:tcPr>
                </a:tc>
              </a:tr>
              <a:tr h="94533"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1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E2F3_UP.V1_UP</a:t>
                      </a:r>
                    </a:p>
                  </a:txBody>
                  <a:tcPr marL="8918" marR="8918" marT="891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918" marR="8918" marT="891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FC5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918" marR="8918" marT="891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A7CC"/>
                    </a:solidFill>
                  </a:tcPr>
                </a:tc>
              </a:tr>
              <a:tr h="94533"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IL2_UP.V1_DN</a:t>
                      </a:r>
                    </a:p>
                  </a:txBody>
                  <a:tcPr marL="8918" marR="8918" marT="891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918" marR="8918" marT="891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FC5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918" marR="8918" marT="891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4CAE0"/>
                    </a:solidFill>
                  </a:tcPr>
                </a:tc>
              </a:tr>
              <a:tr h="94533"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ESC_J1_UP_EARLY.V1_DN</a:t>
                      </a:r>
                    </a:p>
                  </a:txBody>
                  <a:tcPr marL="8918" marR="8918" marT="891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918" marR="8918" marT="891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5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918" marR="8918" marT="891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BFDA"/>
                    </a:solidFill>
                  </a:tcPr>
                </a:tc>
              </a:tr>
              <a:tr h="94533"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PRC2_SUZ12_UP.V1_UP</a:t>
                      </a:r>
                    </a:p>
                  </a:txBody>
                  <a:tcPr marL="8918" marR="8918" marT="891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918" marR="8918" marT="891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5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918" marR="8918" marT="891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EC3DC"/>
                    </a:solidFill>
                  </a:tcPr>
                </a:tc>
              </a:tr>
              <a:tr h="94533"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P53_DN.V2_UP</a:t>
                      </a:r>
                    </a:p>
                  </a:txBody>
                  <a:tcPr marL="8918" marR="8918" marT="891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918" marR="8918" marT="891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6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918" marR="8918" marT="891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C8DF"/>
                    </a:solidFill>
                  </a:tcPr>
                </a:tc>
              </a:tr>
              <a:tr h="94533"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NOTCH_DN.V1_UP</a:t>
                      </a:r>
                    </a:p>
                  </a:txBody>
                  <a:tcPr marL="8918" marR="8918" marT="891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918" marR="8918" marT="891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6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918" marR="8918" marT="891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C7DE"/>
                    </a:solidFill>
                  </a:tcPr>
                </a:tc>
              </a:tr>
              <a:tr h="94533"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NOTCH_DN.V1_DN</a:t>
                      </a:r>
                    </a:p>
                  </a:txBody>
                  <a:tcPr marL="8918" marR="8918" marT="891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918" marR="8918" marT="891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6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918" marR="8918" marT="891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94533"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PTEN_DN.V2_DN</a:t>
                      </a:r>
                    </a:p>
                  </a:txBody>
                  <a:tcPr marL="8918" marR="8918" marT="891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918" marR="8918" marT="891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1C6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918" marR="8918" marT="891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C0DA"/>
                    </a:solidFill>
                  </a:tcPr>
                </a:tc>
              </a:tr>
              <a:tr h="94533"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PRC2_EZH2_UP.V1_DN</a:t>
                      </a:r>
                    </a:p>
                  </a:txBody>
                  <a:tcPr marL="8918" marR="8918" marT="891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918" marR="8918" marT="891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1C7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918" marR="8918" marT="891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CAE0"/>
                    </a:solidFill>
                  </a:tcPr>
                </a:tc>
              </a:tr>
              <a:tr h="94533"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MEL18_DN.V1_DN</a:t>
                      </a:r>
                    </a:p>
                  </a:txBody>
                  <a:tcPr marL="8918" marR="8918" marT="891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918" marR="8918" marT="891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1C7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918" marR="8918" marT="891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4CAE0"/>
                    </a:solidFill>
                  </a:tcPr>
                </a:tc>
              </a:tr>
              <a:tr h="94533"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CAHOY_OLIGODENDROCUTIC</a:t>
                      </a:r>
                    </a:p>
                  </a:txBody>
                  <a:tcPr marL="8918" marR="8918" marT="891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918" marR="8918" marT="891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1C7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918" marR="8918" marT="891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1C7DE"/>
                    </a:solidFill>
                  </a:tcPr>
                </a:tc>
              </a:tr>
              <a:tr h="94533"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IL21_UP.V1_UP</a:t>
                      </a:r>
                    </a:p>
                  </a:txBody>
                  <a:tcPr marL="8918" marR="8918" marT="891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918" marR="8918" marT="891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C8D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918" marR="8918" marT="891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4CAE0"/>
                    </a:solidFill>
                  </a:tcPr>
                </a:tc>
              </a:tr>
              <a:tr h="94533"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1" i="0" u="none" strike="noStrike" dirty="0">
                          <a:solidFill>
                            <a:srgbClr val="000090"/>
                          </a:solidFill>
                          <a:effectLst/>
                          <a:latin typeface="Calibri"/>
                        </a:rPr>
                        <a:t>KRAS.300_UP.V1_DN</a:t>
                      </a:r>
                    </a:p>
                  </a:txBody>
                  <a:tcPr marL="8918" marR="8918" marT="891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918" marR="8918" marT="891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C8D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918" marR="8918" marT="891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94533"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GCNP_SHH_UP_EARLY.V1_DN</a:t>
                      </a:r>
                    </a:p>
                  </a:txBody>
                  <a:tcPr marL="8918" marR="8918" marT="891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918" marR="8918" marT="891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C8D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918" marR="8918" marT="891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94533"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BMI1_DN_MEL18_DN.V1_DN</a:t>
                      </a:r>
                    </a:p>
                  </a:txBody>
                  <a:tcPr marL="8918" marR="8918" marT="891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918" marR="8918" marT="891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C9D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918" marR="8918" marT="891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94533"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ATM_DN.V1_UP</a:t>
                      </a:r>
                    </a:p>
                  </a:txBody>
                  <a:tcPr marL="8918" marR="8918" marT="891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918" marR="8918" marT="891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C9D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918" marR="8918" marT="891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ABFD9"/>
                    </a:solidFill>
                  </a:tcPr>
                </a:tc>
              </a:tr>
              <a:tr h="94533"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PTEN_DN.V1_DN</a:t>
                      </a:r>
                    </a:p>
                  </a:txBody>
                  <a:tcPr marL="8918" marR="8918" marT="891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918" marR="8918" marT="891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C9D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918" marR="8918" marT="891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94533"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DCA_UP.V1_UP</a:t>
                      </a:r>
                    </a:p>
                  </a:txBody>
                  <a:tcPr marL="8918" marR="8918" marT="891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918" marR="8918" marT="891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C9E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918" marR="8918" marT="891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17617"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IL21_UP.V1_DN</a:t>
                      </a:r>
                    </a:p>
                  </a:txBody>
                  <a:tcPr marL="8918" marR="8918" marT="891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918" marR="8918" marT="891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CAE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918" marR="8918" marT="891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CBE1"/>
                    </a:solidFill>
                  </a:tcPr>
                </a:tc>
              </a:tr>
              <a:tr h="76200"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ALK_DN.V1_DN</a:t>
                      </a:r>
                    </a:p>
                  </a:txBody>
                  <a:tcPr marL="8918" marR="8918" marT="891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918" marR="8918" marT="891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4CAE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918" marR="8918" marT="891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4CBE0"/>
                    </a:solidFill>
                  </a:tcPr>
                </a:tc>
              </a:tr>
              <a:tr h="94533"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AKT_UP_MTOR_DN.V1_UP</a:t>
                      </a:r>
                    </a:p>
                  </a:txBody>
                  <a:tcPr marL="8918" marR="8918" marT="891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918" marR="8918" marT="891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4CAE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918" marR="8918" marT="891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1C7DE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78" name="Table 17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564255"/>
              </p:ext>
            </p:extLst>
          </p:nvPr>
        </p:nvGraphicFramePr>
        <p:xfrm>
          <a:off x="4876800" y="1473993"/>
          <a:ext cx="1844781" cy="6534051"/>
        </p:xfrm>
        <a:graphic>
          <a:graphicData uri="http://schemas.openxmlformats.org/drawingml/2006/table">
            <a:tbl>
              <a:tblPr/>
              <a:tblGrid>
                <a:gridCol w="1414176"/>
                <a:gridCol w="233076"/>
                <a:gridCol w="197529"/>
              </a:tblGrid>
              <a:tr h="132259"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588" marR="8588" marT="85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L4-PDR1</a:t>
                      </a:r>
                      <a:endParaRPr lang="en-US" sz="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588" marR="8588" marT="85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91035"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ONCOGENIC SIGNATURE</a:t>
                      </a:r>
                    </a:p>
                  </a:txBody>
                  <a:tcPr marL="8588" marR="8588" marT="858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CTRL</a:t>
                      </a:r>
                    </a:p>
                  </a:txBody>
                  <a:tcPr marL="8588" marR="8588" marT="858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PD</a:t>
                      </a:r>
                    </a:p>
                  </a:txBody>
                  <a:tcPr marL="8588" marR="8588" marT="858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1035"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1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RB_P107_DN.V1_UP</a:t>
                      </a:r>
                    </a:p>
                  </a:txBody>
                  <a:tcPr marL="8588" marR="8588" marT="858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588" marR="8588" marT="858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588" marR="8588" marT="858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1A0C7"/>
                    </a:solidFill>
                  </a:tcPr>
                </a:tc>
              </a:tr>
              <a:tr h="91035"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CSR_LATE_UP.V1_UP</a:t>
                      </a:r>
                    </a:p>
                  </a:txBody>
                  <a:tcPr marL="8588" marR="8588" marT="858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588" marR="8588" marT="858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588" marR="8588" marT="858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CADCF"/>
                    </a:solidFill>
                  </a:tcPr>
                </a:tc>
              </a:tr>
              <a:tr h="91035"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1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RB_DN.V1_UP</a:t>
                      </a:r>
                    </a:p>
                  </a:txBody>
                  <a:tcPr marL="8588" marR="8588" marT="858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588" marR="8588" marT="858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588" marR="8588" marT="858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EB0D1"/>
                    </a:solidFill>
                  </a:tcPr>
                </a:tc>
              </a:tr>
              <a:tr h="91035"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PRC2_EZH2_UP.V1_UP</a:t>
                      </a:r>
                    </a:p>
                  </a:txBody>
                  <a:tcPr marL="8588" marR="8588" marT="858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588" marR="8588" marT="858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588" marR="8588" marT="858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EB0D1"/>
                    </a:solidFill>
                  </a:tcPr>
                </a:tc>
              </a:tr>
              <a:tr h="91035"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1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E2F1_UP.V1_UP</a:t>
                      </a:r>
                    </a:p>
                  </a:txBody>
                  <a:tcPr marL="8588" marR="8588" marT="858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588" marR="8588" marT="858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588" marR="8588" marT="858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3B5D4"/>
                    </a:solidFill>
                  </a:tcPr>
                </a:tc>
              </a:tr>
              <a:tr h="91035"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GCNP_SHH_UP_LATE.V1_UP</a:t>
                      </a:r>
                    </a:p>
                  </a:txBody>
                  <a:tcPr marL="8588" marR="8588" marT="858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588" marR="8588" marT="858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588" marR="8588" marT="858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3B6D4"/>
                    </a:solidFill>
                  </a:tcPr>
                </a:tc>
              </a:tr>
              <a:tr h="91035"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MTOR_UP.V1_UP</a:t>
                      </a:r>
                    </a:p>
                  </a:txBody>
                  <a:tcPr marL="8588" marR="8588" marT="858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588" marR="8588" marT="858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588" marR="8588" marT="858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8D6"/>
                    </a:solidFill>
                  </a:tcPr>
                </a:tc>
              </a:tr>
              <a:tr h="91035"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1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RB_P130_DN.V1_UP</a:t>
                      </a:r>
                    </a:p>
                  </a:txBody>
                  <a:tcPr marL="8588" marR="8588" marT="858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588" marR="8588" marT="858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588" marR="8588" marT="858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B9D6"/>
                    </a:solidFill>
                  </a:tcPr>
                </a:tc>
              </a:tr>
              <a:tr h="91035"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ESC_J1_UP_LATE.V1_DN</a:t>
                      </a:r>
                    </a:p>
                  </a:txBody>
                  <a:tcPr marL="8588" marR="8588" marT="858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588" marR="8588" marT="858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588" marR="8588" marT="858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7BBD7"/>
                    </a:solidFill>
                  </a:tcPr>
                </a:tc>
              </a:tr>
              <a:tr h="91035"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GCNP_SHH_UP_EARLY.V1_UP</a:t>
                      </a:r>
                    </a:p>
                  </a:txBody>
                  <a:tcPr marL="8588" marR="8588" marT="858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588" marR="8588" marT="858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588" marR="8588" marT="858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8BCD8"/>
                    </a:solidFill>
                  </a:tcPr>
                </a:tc>
              </a:tr>
              <a:tr h="91035"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CORDENONSI_YAP_CONSERVED_SIGNATURE</a:t>
                      </a:r>
                    </a:p>
                  </a:txBody>
                  <a:tcPr marL="8588" marR="8588" marT="858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588" marR="8588" marT="858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588" marR="8588" marT="858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8BCD8"/>
                    </a:solidFill>
                  </a:tcPr>
                </a:tc>
              </a:tr>
              <a:tr h="91035"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P53_DN.V2_DN</a:t>
                      </a:r>
                    </a:p>
                  </a:txBody>
                  <a:tcPr marL="8588" marR="8588" marT="858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588" marR="8588" marT="858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588" marR="8588" marT="858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9BDD8"/>
                    </a:solidFill>
                  </a:tcPr>
                </a:tc>
              </a:tr>
              <a:tr h="91035"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BRCA1_DN.V1_DN</a:t>
                      </a:r>
                    </a:p>
                  </a:txBody>
                  <a:tcPr marL="8588" marR="8588" marT="858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588" marR="8588" marT="858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588" marR="8588" marT="858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C0DA"/>
                    </a:solidFill>
                  </a:tcPr>
                </a:tc>
              </a:tr>
              <a:tr h="91035"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CYCLIN_D1_KE_.V1_UP</a:t>
                      </a:r>
                    </a:p>
                  </a:txBody>
                  <a:tcPr marL="8588" marR="8588" marT="858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588" marR="8588" marT="858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588" marR="8588" marT="858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1DB"/>
                    </a:solidFill>
                  </a:tcPr>
                </a:tc>
              </a:tr>
              <a:tr h="91035"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SNF5_DN.V1_UP</a:t>
                      </a:r>
                    </a:p>
                  </a:txBody>
                  <a:tcPr marL="8588" marR="8588" marT="858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588" marR="8588" marT="858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588" marR="8588" marT="858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EC3DC"/>
                    </a:solidFill>
                  </a:tcPr>
                </a:tc>
              </a:tr>
              <a:tr h="91035"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ATF2_S_UP.V1_DN</a:t>
                      </a:r>
                    </a:p>
                  </a:txBody>
                  <a:tcPr marL="8588" marR="8588" marT="858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588" marR="8588" marT="858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588" marR="8588" marT="858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EC3DC"/>
                    </a:solidFill>
                  </a:tcPr>
                </a:tc>
              </a:tr>
              <a:tr h="91035"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NFE2L2.V2</a:t>
                      </a:r>
                    </a:p>
                  </a:txBody>
                  <a:tcPr marL="8588" marR="8588" marT="858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588" marR="8588" marT="858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588" marR="8588" marT="858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EC3DC"/>
                    </a:solidFill>
                  </a:tcPr>
                </a:tc>
              </a:tr>
              <a:tr h="91035"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CRX_NRL_DN.V1_UP</a:t>
                      </a:r>
                    </a:p>
                  </a:txBody>
                  <a:tcPr marL="8588" marR="8588" marT="858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588" marR="8588" marT="858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588" marR="8588" marT="858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5DD"/>
                    </a:solidFill>
                  </a:tcPr>
                </a:tc>
              </a:tr>
              <a:tr h="91035"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CRX_DN.V1_UP</a:t>
                      </a:r>
                    </a:p>
                  </a:txBody>
                  <a:tcPr marL="8588" marR="8588" marT="858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588" marR="8588" marT="858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588" marR="8588" marT="858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5DD"/>
                    </a:solidFill>
                  </a:tcPr>
                </a:tc>
              </a:tr>
              <a:tr h="91035"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1" i="0" u="none" strike="noStrike" dirty="0">
                          <a:solidFill>
                            <a:srgbClr val="000090"/>
                          </a:solidFill>
                          <a:effectLst/>
                          <a:latin typeface="Calibri"/>
                        </a:rPr>
                        <a:t>KRAS.BREAST_UP.V1_UP</a:t>
                      </a:r>
                    </a:p>
                  </a:txBody>
                  <a:tcPr marL="8588" marR="8588" marT="858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588" marR="8588" marT="858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588" marR="8588" marT="858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6DD"/>
                    </a:solidFill>
                  </a:tcPr>
                </a:tc>
              </a:tr>
              <a:tr h="91035"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SRC_UP.V1_DN</a:t>
                      </a:r>
                    </a:p>
                  </a:txBody>
                  <a:tcPr marL="8588" marR="8588" marT="858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588" marR="8588" marT="858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588" marR="8588" marT="858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6DE"/>
                    </a:solidFill>
                  </a:tcPr>
                </a:tc>
              </a:tr>
              <a:tr h="91035"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PDGF_UP.V1_DN</a:t>
                      </a:r>
                    </a:p>
                  </a:txBody>
                  <a:tcPr marL="8588" marR="8588" marT="858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588" marR="8588" marT="858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588" marR="8588" marT="858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1C6DE"/>
                    </a:solidFill>
                  </a:tcPr>
                </a:tc>
              </a:tr>
              <a:tr h="91035"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IL15_UP.V1_UP</a:t>
                      </a:r>
                    </a:p>
                  </a:txBody>
                  <a:tcPr marL="8588" marR="8588" marT="858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588" marR="8588" marT="858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588" marR="8588" marT="858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1C7DE"/>
                    </a:solidFill>
                  </a:tcPr>
                </a:tc>
              </a:tr>
              <a:tr h="91035"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ESC_V6.5_UP_EARLY.V1_DN</a:t>
                      </a:r>
                    </a:p>
                  </a:txBody>
                  <a:tcPr marL="8588" marR="8588" marT="858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588" marR="8588" marT="858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588" marR="8588" marT="858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C8DF"/>
                    </a:solidFill>
                  </a:tcPr>
                </a:tc>
              </a:tr>
              <a:tr h="91035"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MTOR_UP.V1_DN</a:t>
                      </a:r>
                    </a:p>
                  </a:txBody>
                  <a:tcPr marL="8588" marR="8588" marT="858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588" marR="8588" marT="858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588" marR="8588" marT="858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C8DF"/>
                    </a:solidFill>
                  </a:tcPr>
                </a:tc>
              </a:tr>
              <a:tr h="91035"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PRC1_BMI_UP.V1_UP</a:t>
                      </a:r>
                    </a:p>
                  </a:txBody>
                  <a:tcPr marL="8588" marR="8588" marT="858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588" marR="8588" marT="858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588" marR="8588" marT="858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C9DF"/>
                    </a:solidFill>
                  </a:tcPr>
                </a:tc>
              </a:tr>
              <a:tr h="91035"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BCAT_GDS748_UP</a:t>
                      </a:r>
                    </a:p>
                  </a:txBody>
                  <a:tcPr marL="8588" marR="8588" marT="858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588" marR="8588" marT="858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588" marR="8588" marT="858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C9E0"/>
                    </a:solidFill>
                  </a:tcPr>
                </a:tc>
              </a:tr>
              <a:tr h="91035"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ESC_V6.5_UP_LATE.V1_DN</a:t>
                      </a:r>
                    </a:p>
                  </a:txBody>
                  <a:tcPr marL="8588" marR="8588" marT="858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588" marR="8588" marT="858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588" marR="8588" marT="858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4CAE0"/>
                    </a:solidFill>
                  </a:tcPr>
                </a:tc>
              </a:tr>
              <a:tr h="91035"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P53_DN.V1_UP</a:t>
                      </a:r>
                    </a:p>
                  </a:txBody>
                  <a:tcPr marL="8588" marR="8588" marT="858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588" marR="8588" marT="858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588" marR="8588" marT="858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4CAE0"/>
                    </a:solidFill>
                  </a:tcPr>
                </a:tc>
              </a:tr>
              <a:tr h="91035"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AKT_UP.V1_UP</a:t>
                      </a:r>
                    </a:p>
                  </a:txBody>
                  <a:tcPr marL="8588" marR="8588" marT="858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588" marR="8588" marT="858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588" marR="8588" marT="858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4CAE0"/>
                    </a:solidFill>
                  </a:tcPr>
                </a:tc>
              </a:tr>
              <a:tr h="91035"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CTIP_DN.V1_DN</a:t>
                      </a:r>
                    </a:p>
                  </a:txBody>
                  <a:tcPr marL="8588" marR="8588" marT="858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588" marR="8588" marT="858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588" marR="8588" marT="858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4CBE0"/>
                    </a:solidFill>
                  </a:tcPr>
                </a:tc>
              </a:tr>
              <a:tr h="91035"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TBK1.DN.48HRS_UP</a:t>
                      </a:r>
                    </a:p>
                  </a:txBody>
                  <a:tcPr marL="8588" marR="8588" marT="858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588" marR="8588" marT="858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588" marR="8588" marT="858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4CBE1"/>
                    </a:solidFill>
                  </a:tcPr>
                </a:tc>
              </a:tr>
              <a:tr h="91035"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BCAT.100_UP.V1_DN</a:t>
                      </a:r>
                    </a:p>
                  </a:txBody>
                  <a:tcPr marL="8588" marR="8588" marT="858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588" marR="8588" marT="858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588" marR="8588" marT="858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DD9E4"/>
                    </a:solidFill>
                  </a:tcPr>
                </a:tc>
              </a:tr>
              <a:tr h="91035"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1" i="0" u="none" strike="noStrike" dirty="0">
                          <a:solidFill>
                            <a:srgbClr val="000090"/>
                          </a:solidFill>
                          <a:effectLst/>
                          <a:latin typeface="Calibri"/>
                        </a:rPr>
                        <a:t>RAF_UP.V1_DN</a:t>
                      </a:r>
                    </a:p>
                  </a:txBody>
                  <a:tcPr marL="8588" marR="8588" marT="858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588" marR="8588" marT="858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588" marR="8588" marT="858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CD9E4"/>
                    </a:solidFill>
                  </a:tcPr>
                </a:tc>
              </a:tr>
              <a:tr h="91035"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1" i="0" u="none" strike="noStrike" dirty="0">
                          <a:solidFill>
                            <a:srgbClr val="000090"/>
                          </a:solidFill>
                          <a:effectLst/>
                          <a:latin typeface="Calibri"/>
                        </a:rPr>
                        <a:t>KRAS.LUNG_UP.V1_UP</a:t>
                      </a:r>
                    </a:p>
                  </a:txBody>
                  <a:tcPr marL="8588" marR="8588" marT="858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588" marR="8588" marT="858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588" marR="8588" marT="858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BD8E4"/>
                    </a:solidFill>
                  </a:tcPr>
                </a:tc>
              </a:tr>
              <a:tr h="91035"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ATM_DN.V1_DN</a:t>
                      </a:r>
                    </a:p>
                  </a:txBody>
                  <a:tcPr marL="8588" marR="8588" marT="858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588" marR="8588" marT="858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588" marR="8588" marT="858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AD8E3"/>
                    </a:solidFill>
                  </a:tcPr>
                </a:tc>
              </a:tr>
              <a:tr h="91035"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CSR_LATE_UP.V1_DN</a:t>
                      </a:r>
                    </a:p>
                  </a:txBody>
                  <a:tcPr marL="8588" marR="8588" marT="858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588" marR="8588" marT="858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588" marR="8588" marT="858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D6E2"/>
                    </a:solidFill>
                  </a:tcPr>
                </a:tc>
              </a:tr>
              <a:tr h="91035"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HOXA9_DN.V1_UP</a:t>
                      </a:r>
                    </a:p>
                  </a:txBody>
                  <a:tcPr marL="8588" marR="8588" marT="858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588" marR="8588" marT="858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588" marR="8588" marT="858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FD3E0"/>
                    </a:solidFill>
                  </a:tcPr>
                </a:tc>
              </a:tr>
              <a:tr h="91035"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CSR_EARLY_UP.V1_DN</a:t>
                      </a:r>
                    </a:p>
                  </a:txBody>
                  <a:tcPr marL="8588" marR="8588" marT="858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588" marR="8588" marT="858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ED9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588" marR="8588" marT="858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4CEDC"/>
                    </a:solidFill>
                  </a:tcPr>
                </a:tc>
              </a:tr>
              <a:tr h="91035"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ESC_J1_UP_EARLY.V1_UP</a:t>
                      </a:r>
                    </a:p>
                  </a:txBody>
                  <a:tcPr marL="8588" marR="8588" marT="858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588" marR="8588" marT="858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DD9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588" marR="8588" marT="858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BD8E4"/>
                    </a:solidFill>
                  </a:tcPr>
                </a:tc>
              </a:tr>
              <a:tr h="91035"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1" i="0" u="none" strike="noStrike" dirty="0">
                          <a:solidFill>
                            <a:srgbClr val="000090"/>
                          </a:solidFill>
                          <a:effectLst/>
                          <a:latin typeface="Calibri"/>
                        </a:rPr>
                        <a:t>PDGF_ERK_DN.V1_UP</a:t>
                      </a:r>
                    </a:p>
                  </a:txBody>
                  <a:tcPr marL="8588" marR="8588" marT="858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588" marR="8588" marT="858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DD9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588" marR="8588" marT="858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91035"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EGFR_UP.V1_DN</a:t>
                      </a:r>
                    </a:p>
                  </a:txBody>
                  <a:tcPr marL="8588" marR="8588" marT="858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588" marR="8588" marT="858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CD9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588" marR="8588" marT="858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91035"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ESC_V6.5_UP_LATE.V1_UP</a:t>
                      </a:r>
                    </a:p>
                  </a:txBody>
                  <a:tcPr marL="8588" marR="8588" marT="858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588" marR="8588" marT="858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CD8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588" marR="8588" marT="858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4D5E1"/>
                    </a:solidFill>
                  </a:tcPr>
                </a:tc>
              </a:tr>
              <a:tr h="91035"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RAPA_EARLY_UP.V1_UP</a:t>
                      </a:r>
                    </a:p>
                  </a:txBody>
                  <a:tcPr marL="8588" marR="8588" marT="858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588" marR="8588" marT="858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BD8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588" marR="8588" marT="858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D6E2"/>
                    </a:solidFill>
                  </a:tcPr>
                </a:tc>
              </a:tr>
              <a:tr h="91035"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TBK1.DF_DN</a:t>
                      </a:r>
                    </a:p>
                  </a:txBody>
                  <a:tcPr marL="8588" marR="8588" marT="858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588" marR="8588" marT="858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AD8E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588" marR="8588" marT="858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4D5E2"/>
                    </a:solidFill>
                  </a:tcPr>
                </a:tc>
              </a:tr>
              <a:tr h="91035"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VEGF_A_UP.V1_DN</a:t>
                      </a:r>
                    </a:p>
                  </a:txBody>
                  <a:tcPr marL="8588" marR="8588" marT="858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588" marR="8588" marT="858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AD8E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588" marR="8588" marT="858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6DD"/>
                    </a:solidFill>
                  </a:tcPr>
                </a:tc>
              </a:tr>
              <a:tr h="91035"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BRCA1_DN.V1_UP</a:t>
                      </a:r>
                    </a:p>
                  </a:txBody>
                  <a:tcPr marL="8588" marR="8588" marT="858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588" marR="8588" marT="858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8E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588" marR="8588" marT="858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91035"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1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RB_P130_DN.V1_DN</a:t>
                      </a:r>
                    </a:p>
                  </a:txBody>
                  <a:tcPr marL="8588" marR="8588" marT="858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588" marR="8588" marT="858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8D7E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588" marR="8588" marT="858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FD3E0"/>
                    </a:solidFill>
                  </a:tcPr>
                </a:tc>
              </a:tr>
              <a:tr h="91035"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ERB2_UP.V1_DN</a:t>
                      </a:r>
                    </a:p>
                  </a:txBody>
                  <a:tcPr marL="8588" marR="8588" marT="858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588" marR="8588" marT="858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D6E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588" marR="8588" marT="858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91035"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STK33_DN</a:t>
                      </a:r>
                    </a:p>
                  </a:txBody>
                  <a:tcPr marL="8588" marR="8588" marT="858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588" marR="8588" marT="858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D6E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588" marR="8588" marT="858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91035"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1" i="0" u="none" strike="noStrike" dirty="0">
                          <a:solidFill>
                            <a:srgbClr val="000090"/>
                          </a:solidFill>
                          <a:effectLst/>
                          <a:latin typeface="Calibri"/>
                        </a:rPr>
                        <a:t>RAF_UP.V1_UP</a:t>
                      </a:r>
                    </a:p>
                  </a:txBody>
                  <a:tcPr marL="8588" marR="8588" marT="858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588" marR="8588" marT="858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D6E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588" marR="8588" marT="858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91035"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PRC2_EDD_UP.V1_UP</a:t>
                      </a:r>
                    </a:p>
                  </a:txBody>
                  <a:tcPr marL="8588" marR="8588" marT="858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588" marR="8588" marT="858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4D5E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588" marR="8588" marT="858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C0DA"/>
                    </a:solidFill>
                  </a:tcPr>
                </a:tc>
              </a:tr>
              <a:tr h="91035"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RPS14_DN.V1_DN</a:t>
                      </a:r>
                    </a:p>
                  </a:txBody>
                  <a:tcPr marL="8588" marR="8588" marT="858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588" marR="8588" marT="858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4D5E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588" marR="8588" marT="858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B4D3"/>
                    </a:solidFill>
                  </a:tcPr>
                </a:tc>
              </a:tr>
              <a:tr h="91035"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EIF4E_DN</a:t>
                      </a:r>
                    </a:p>
                  </a:txBody>
                  <a:tcPr marL="8588" marR="8588" marT="858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588" marR="8588" marT="858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3D5E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588" marR="8588" marT="858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3CDDC"/>
                    </a:solidFill>
                  </a:tcPr>
                </a:tc>
              </a:tr>
              <a:tr h="91035"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CAMP_UP.V1_UP</a:t>
                      </a:r>
                    </a:p>
                  </a:txBody>
                  <a:tcPr marL="8588" marR="8588" marT="858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588" marR="8588" marT="858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2D4E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588" marR="8588" marT="858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91035"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HOXA9_DN.V1_DN</a:t>
                      </a:r>
                    </a:p>
                  </a:txBody>
                  <a:tcPr marL="8588" marR="8588" marT="858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588" marR="8588" marT="858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2D4E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588" marR="8588" marT="858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6DD"/>
                    </a:solidFill>
                  </a:tcPr>
                </a:tc>
              </a:tr>
              <a:tr h="91035"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1" i="0" u="none" strike="noStrike" dirty="0">
                          <a:solidFill>
                            <a:srgbClr val="000090"/>
                          </a:solidFill>
                          <a:effectLst/>
                          <a:latin typeface="Calibri"/>
                        </a:rPr>
                        <a:t>MEK_UP.V1_UP</a:t>
                      </a:r>
                    </a:p>
                  </a:txBody>
                  <a:tcPr marL="8588" marR="8588" marT="858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588" marR="8588" marT="858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1D4E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588" marR="8588" marT="858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91035"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GLI1_UP.V1_UP</a:t>
                      </a:r>
                    </a:p>
                  </a:txBody>
                  <a:tcPr marL="8588" marR="8588" marT="858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588" marR="8588" marT="858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DD2D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588" marR="8588" marT="858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88660"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1" i="0" u="none" strike="noStrike" dirty="0">
                          <a:solidFill>
                            <a:srgbClr val="000090"/>
                          </a:solidFill>
                          <a:effectLst/>
                          <a:latin typeface="Calibri"/>
                        </a:rPr>
                        <a:t>KRAS.DF.V1_UP</a:t>
                      </a:r>
                    </a:p>
                  </a:txBody>
                  <a:tcPr marL="8588" marR="8588" marT="858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588" marR="8588" marT="858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DD2D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588" marR="8588" marT="858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CD9E4"/>
                    </a:solidFill>
                  </a:tcPr>
                </a:tc>
              </a:tr>
              <a:tr h="64832"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PIGF_UP.V1_UP</a:t>
                      </a:r>
                    </a:p>
                  </a:txBody>
                  <a:tcPr marL="8588" marR="8588" marT="858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588" marR="8588" marT="858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CD1D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588" marR="8588" marT="858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6CFDD"/>
                    </a:solidFill>
                  </a:tcPr>
                </a:tc>
              </a:tr>
              <a:tr h="91035"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LEF1_UP.V1_DN</a:t>
                      </a:r>
                    </a:p>
                  </a:txBody>
                  <a:tcPr marL="8588" marR="8588" marT="858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588" marR="8588" marT="858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AD0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588" marR="8588" marT="858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7CFDD"/>
                    </a:solidFill>
                  </a:tcPr>
                </a:tc>
              </a:tr>
              <a:tr h="91035"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ERB2_UP.V1_UP</a:t>
                      </a:r>
                    </a:p>
                  </a:txBody>
                  <a:tcPr marL="8588" marR="8588" marT="858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588" marR="8588" marT="858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3CDD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588" marR="8588" marT="858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ED2DF"/>
                    </a:solidFill>
                  </a:tcPr>
                </a:tc>
              </a:tr>
              <a:tr h="91035"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LTE2_UP.V1_UP</a:t>
                      </a:r>
                    </a:p>
                  </a:txBody>
                  <a:tcPr marL="8588" marR="8588" marT="858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588" marR="8588" marT="858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CDD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588" marR="8588" marT="858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CD1DF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79" name="Table 17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31708200"/>
              </p:ext>
            </p:extLst>
          </p:nvPr>
        </p:nvGraphicFramePr>
        <p:xfrm>
          <a:off x="304800" y="3769048"/>
          <a:ext cx="1930672" cy="4419613"/>
        </p:xfrm>
        <a:graphic>
          <a:graphicData uri="http://schemas.openxmlformats.org/drawingml/2006/table">
            <a:tbl>
              <a:tblPr/>
              <a:tblGrid>
                <a:gridCol w="1346472"/>
                <a:gridCol w="292100"/>
                <a:gridCol w="292100"/>
              </a:tblGrid>
              <a:tr h="119449">
                <a:tc>
                  <a:txBody>
                    <a:bodyPr/>
                    <a:lstStyle/>
                    <a:p>
                      <a:pPr algn="r" fontAlgn="b"/>
                      <a:endParaRPr lang="en-US" sz="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L4-PDR1</a:t>
                      </a:r>
                      <a:endParaRPr lang="en-US" sz="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9449"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HALLMARK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CTRL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PD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9449"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INFLAMMATORY_RESPONSE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3A2C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ACCD"/>
                    </a:solidFill>
                  </a:tcPr>
                </a:tc>
              </a:tr>
              <a:tr h="119449"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1" i="0" u="none" strike="noStrike" dirty="0">
                          <a:solidFill>
                            <a:srgbClr val="000090"/>
                          </a:solidFill>
                          <a:effectLst/>
                          <a:latin typeface="Calibri"/>
                        </a:rPr>
                        <a:t>KRAS_SIGNALING_DN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5A4C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09EC5"/>
                    </a:solidFill>
                  </a:tcPr>
                </a:tc>
              </a:tr>
              <a:tr h="119449"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1" i="0" u="none" strike="noStrike" dirty="0">
                          <a:solidFill>
                            <a:srgbClr val="000090"/>
                          </a:solidFill>
                          <a:effectLst/>
                          <a:latin typeface="Calibri"/>
                        </a:rPr>
                        <a:t>KRAS_SIGNALING_UP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A9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0D0"/>
                    </a:solidFill>
                  </a:tcPr>
                </a:tc>
              </a:tr>
              <a:tr h="119449"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MYOGENESIS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A9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A9CC"/>
                    </a:solidFill>
                  </a:tcPr>
                </a:tc>
              </a:tr>
              <a:tr h="119449"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ALLOGRAFT_REJECTION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ACC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A9CC"/>
                    </a:solidFill>
                  </a:tcPr>
                </a:tc>
              </a:tr>
              <a:tr h="119449"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1" i="0" u="none" strike="noStrike" dirty="0">
                          <a:solidFill>
                            <a:srgbClr val="FF03ED"/>
                          </a:solidFill>
                          <a:effectLst/>
                          <a:latin typeface="Calibri"/>
                        </a:rPr>
                        <a:t>EPITHELIAL_MESENCHYMAL_TRANSITION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CAD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AABCD"/>
                    </a:solidFill>
                  </a:tcPr>
                </a:tc>
              </a:tr>
              <a:tr h="119449"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TNFA_SIGNALING_VIA_NFKB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EB0D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A7CA"/>
                    </a:solidFill>
                  </a:tcPr>
                </a:tc>
              </a:tr>
              <a:tr h="119449"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HEDGEHOG_SIGNALING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B2D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ACCD"/>
                    </a:solidFill>
                  </a:tcPr>
                </a:tc>
              </a:tr>
              <a:tr h="119449"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CHOLESTEROL_HOMEOSTASIS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1BDD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0CCDC"/>
                    </a:solidFill>
                  </a:tcPr>
                </a:tc>
              </a:tr>
              <a:tr h="119449"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ANDROGEN_RESPONSE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1BDD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AC2D5"/>
                    </a:solidFill>
                  </a:tcPr>
                </a:tc>
              </a:tr>
              <a:tr h="119449"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OXIDATIVE_PHOSPHORYLATION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3BED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4D5E2"/>
                    </a:solidFill>
                  </a:tcPr>
                </a:tc>
              </a:tr>
              <a:tr h="119449"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MYC_TARGETS_V1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7C0D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9449"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MTORC1_SIGNALING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C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AD8E4"/>
                    </a:solidFill>
                  </a:tcPr>
                </a:tc>
              </a:tr>
              <a:tr h="119449"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1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G2M_CHECKPOINT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1C5D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7EB2"/>
                    </a:solidFill>
                  </a:tcPr>
                </a:tc>
              </a:tr>
              <a:tr h="119449"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ADIPOGENESIS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7C7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0CBDB"/>
                    </a:solidFill>
                  </a:tcPr>
                </a:tc>
              </a:tr>
              <a:tr h="119449"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PROTEIN_SECRETION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BC9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DC3D6"/>
                    </a:solidFill>
                  </a:tcPr>
                </a:tc>
              </a:tr>
              <a:tr h="119449"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PEROXISOME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4CDD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0CCDB"/>
                    </a:solidFill>
                  </a:tcPr>
                </a:tc>
              </a:tr>
              <a:tr h="119449"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FATTY_ACID_METABOLISM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6CED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2D4E1"/>
                    </a:solidFill>
                  </a:tcPr>
                </a:tc>
              </a:tr>
              <a:tr h="119449"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UNFOLDED_PROTEIN_RESPONSE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7CFD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9449"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1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E2F_TARGETS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8CFD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266A3"/>
                    </a:solidFill>
                  </a:tcPr>
                </a:tc>
              </a:tr>
              <a:tr h="119449"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INTERFERON_ALPHA_RESPONSE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D0D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ED2E0"/>
                    </a:solidFill>
                  </a:tcPr>
                </a:tc>
              </a:tr>
              <a:tr h="119449"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DNA_REPAIR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D0D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9449"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PI3K_AKT_MTOR_SIGNALING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DD1E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D6E2"/>
                    </a:solidFill>
                  </a:tcPr>
                </a:tc>
              </a:tr>
              <a:tr h="119449"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BILE_ACID_METABOLISM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ED2E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D0DE"/>
                    </a:solidFill>
                  </a:tcPr>
                </a:tc>
              </a:tr>
              <a:tr h="119449"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APICAL_SURFACE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ED2E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9449"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HEME_METABOLISM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4D5E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DD9E5"/>
                    </a:solidFill>
                  </a:tcPr>
                </a:tc>
              </a:tr>
              <a:tr h="119449"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ESTROGEN_RESPONSE_EARLY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D6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EAFCF"/>
                    </a:solidFill>
                  </a:tcPr>
                </a:tc>
              </a:tr>
              <a:tr h="119449"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NOTCH_SIGNALING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D6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9449"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ESTROGEN_RESPONSE_LATE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BD8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9449"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GLYCOLYSIS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ED9E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9449"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APOPTOSIS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ED9E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9449"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SPERMATOGENESIS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2A1C7"/>
                    </a:solidFill>
                  </a:tcPr>
                </a:tc>
              </a:tr>
              <a:tr h="119449"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UV_RESPONSE_UP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3A3C8"/>
                    </a:solidFill>
                  </a:tcPr>
                </a:tc>
              </a:tr>
              <a:tr h="119449"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MITOTIC_SPINDLE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AACC"/>
                    </a:solidFill>
                  </a:tcPr>
                </a:tc>
              </a:tr>
              <a:tr h="119449"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IL6_JAK_STAT3_SIGNALING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EB0D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80" name="Table 17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48223250"/>
              </p:ext>
            </p:extLst>
          </p:nvPr>
        </p:nvGraphicFramePr>
        <p:xfrm>
          <a:off x="2438400" y="4808140"/>
          <a:ext cx="241300" cy="1456458"/>
        </p:xfrm>
        <a:graphic>
          <a:graphicData uri="http://schemas.openxmlformats.org/drawingml/2006/table">
            <a:tbl>
              <a:tblPr/>
              <a:tblGrid>
                <a:gridCol w="241300"/>
              </a:tblGrid>
              <a:tr h="113935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NES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3935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2.5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4036"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64A2"/>
                    </a:solidFill>
                  </a:tcPr>
                </a:tc>
              </a:tr>
              <a:tr h="94036"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A83B5"/>
                    </a:solidFill>
                  </a:tcPr>
                </a:tc>
              </a:tr>
              <a:tr h="94036"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3A2C8"/>
                    </a:solidFill>
                  </a:tcPr>
                </a:tc>
              </a:tr>
              <a:tr h="94036"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DC2DA"/>
                    </a:solidFill>
                  </a:tcPr>
                </a:tc>
              </a:tr>
              <a:tr h="94036"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6E1ED"/>
                    </a:solidFill>
                  </a:tcPr>
                </a:tc>
              </a:tr>
              <a:tr h="94036"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94036"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BEEF3"/>
                    </a:solidFill>
                  </a:tcPr>
                </a:tc>
              </a:tr>
              <a:tr h="94036"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7DDE8"/>
                    </a:solidFill>
                  </a:tcPr>
                </a:tc>
              </a:tr>
              <a:tr h="94036"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3CDDC"/>
                    </a:solidFill>
                  </a:tcPr>
                </a:tc>
              </a:tr>
              <a:tr h="94036"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FBCD1"/>
                    </a:solidFill>
                  </a:tcPr>
                </a:tc>
              </a:tr>
              <a:tr h="112238"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BACC6"/>
                    </a:solidFill>
                  </a:tcPr>
                </a:tc>
              </a:tr>
              <a:tr h="113935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-</a:t>
                      </a:r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2.5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181" name="TextBox 180"/>
          <p:cNvSpPr txBox="1">
            <a:spLocks noChangeArrowheads="1"/>
          </p:cNvSpPr>
          <p:nvPr/>
        </p:nvSpPr>
        <p:spPr bwMode="auto">
          <a:xfrm>
            <a:off x="12700" y="8229600"/>
            <a:ext cx="6858000" cy="9694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3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13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13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13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13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3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3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3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3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just" eaLnBrk="1" hangingPunct="1"/>
            <a:r>
              <a:rPr lang="en-US" altLang="x-none" sz="700" dirty="0" smtClean="0"/>
              <a:t>Supplementary Figure 3: </a:t>
            </a:r>
            <a:r>
              <a:rPr lang="en-US" altLang="x-none" sz="700" dirty="0"/>
              <a:t>Acquired CDK4/6 inhibitor resistance is associated with rewired transcriptional programs including RB function. A</a:t>
            </a:r>
            <a:r>
              <a:rPr lang="en-US" altLang="x-none" sz="700" dirty="0" smtClean="0"/>
              <a:t>. </a:t>
            </a:r>
            <a:r>
              <a:rPr lang="en-US" altLang="x-none" sz="700" b="0" dirty="0" err="1" smtClean="0"/>
              <a:t>RNAseq</a:t>
            </a:r>
            <a:r>
              <a:rPr lang="en-US" altLang="x-none" sz="700" b="0" dirty="0" smtClean="0"/>
              <a:t> was performed on PDR1</a:t>
            </a:r>
            <a:r>
              <a:rPr lang="en-US" altLang="x-none" sz="700" b="0" dirty="0"/>
              <a:t> </a:t>
            </a:r>
            <a:r>
              <a:rPr lang="en-US" altLang="x-none" sz="700" b="0" dirty="0" smtClean="0"/>
              <a:t>and parental LAPC4 cells treated 24h with 0.5</a:t>
            </a:r>
            <a:r>
              <a:rPr lang="en-US" sz="700" b="0" dirty="0"/>
              <a:t>µ</a:t>
            </a:r>
            <a:r>
              <a:rPr lang="en-US" altLang="x-none" sz="700" b="0" dirty="0" smtClean="0"/>
              <a:t>M PD or vehicle (CTRL). MA plots were generated as per Figure 2, again revealing a set of </a:t>
            </a:r>
            <a:r>
              <a:rPr lang="en-US" altLang="x-none" sz="700" b="0" dirty="0" err="1"/>
              <a:t>downregulated</a:t>
            </a:r>
            <a:r>
              <a:rPr lang="en-US" altLang="x-none" sz="700" b="0" dirty="0"/>
              <a:t> </a:t>
            </a:r>
            <a:r>
              <a:rPr lang="en-US" altLang="x-none" sz="700" b="0" dirty="0" smtClean="0"/>
              <a:t>genes </a:t>
            </a:r>
            <a:r>
              <a:rPr lang="en-US" altLang="x-none" sz="700" b="0" dirty="0"/>
              <a:t>set in </a:t>
            </a:r>
            <a:r>
              <a:rPr lang="en-US" altLang="x-none" sz="700" b="0" dirty="0" smtClean="0"/>
              <a:t>the parental cells (indicated with a blue arrow) that was not observed in the PDR cells (q-value&lt;0.1; red dots and inset number represent significant hits). </a:t>
            </a:r>
            <a:r>
              <a:rPr lang="en-US" altLang="x-none" sz="700" dirty="0" smtClean="0"/>
              <a:t>B. </a:t>
            </a:r>
            <a:r>
              <a:rPr lang="en-US" altLang="x-none" sz="700" b="0" dirty="0" smtClean="0"/>
              <a:t>MA </a:t>
            </a:r>
            <a:r>
              <a:rPr lang="en-US" altLang="x-none" sz="700" b="0" dirty="0"/>
              <a:t>plots </a:t>
            </a:r>
            <a:r>
              <a:rPr lang="en-US" altLang="x-none" sz="700" b="0" dirty="0" smtClean="0"/>
              <a:t>show vastly </a:t>
            </a:r>
            <a:r>
              <a:rPr lang="en-US" altLang="x-none" sz="700" b="0" dirty="0"/>
              <a:t>different gene expression in </a:t>
            </a:r>
            <a:r>
              <a:rPr lang="en-US" altLang="x-none" sz="700" b="0" dirty="0" smtClean="0"/>
              <a:t>PDR1 compared </a:t>
            </a:r>
            <a:r>
              <a:rPr lang="en-US" altLang="x-none" sz="700" b="0" dirty="0"/>
              <a:t>to parental </a:t>
            </a:r>
            <a:r>
              <a:rPr lang="en-US" altLang="x-none" sz="700" b="0" dirty="0" smtClean="0"/>
              <a:t>cells (left, q-value&lt;0.1; number represents hits). </a:t>
            </a:r>
            <a:r>
              <a:rPr lang="en-US" altLang="x-none" sz="700" dirty="0"/>
              <a:t>C</a:t>
            </a:r>
            <a:r>
              <a:rPr lang="en-US" altLang="x-none" sz="700" dirty="0" smtClean="0"/>
              <a:t>. </a:t>
            </a:r>
            <a:r>
              <a:rPr lang="en-US" altLang="x-none" sz="700" b="0" dirty="0" smtClean="0"/>
              <a:t>RT-PCR and </a:t>
            </a:r>
            <a:r>
              <a:rPr lang="en-US" altLang="x-none" sz="700" b="0" dirty="0" err="1" smtClean="0"/>
              <a:t>immunoblotting</a:t>
            </a:r>
            <a:r>
              <a:rPr lang="en-US" altLang="x-none" sz="700" b="0" dirty="0" smtClean="0"/>
              <a:t> shows that RB mRNA and protein expression are reduced, and remaining RB protein is </a:t>
            </a:r>
            <a:r>
              <a:rPr lang="en-US" altLang="x-none" sz="700" b="0" dirty="0" err="1" smtClean="0"/>
              <a:t>hyperphosphorylated</a:t>
            </a:r>
            <a:r>
              <a:rPr lang="en-US" altLang="x-none" sz="700" b="0" dirty="0" smtClean="0"/>
              <a:t> (upper band </a:t>
            </a:r>
            <a:r>
              <a:rPr lang="en-US" altLang="x-none" sz="700" b="0" dirty="0" err="1" smtClean="0"/>
              <a:t>tRB</a:t>
            </a:r>
            <a:r>
              <a:rPr lang="en-US" altLang="x-none" sz="700" b="0" dirty="0" smtClean="0"/>
              <a:t>) in </a:t>
            </a:r>
            <a:r>
              <a:rPr lang="en-US" altLang="x-none" sz="700" b="0" dirty="0"/>
              <a:t>PDR </a:t>
            </a:r>
            <a:r>
              <a:rPr lang="en-US" altLang="x-none" sz="700" b="0" dirty="0" smtClean="0"/>
              <a:t>cells under CTRL conditions or after 24h CDK4</a:t>
            </a:r>
            <a:r>
              <a:rPr lang="en-US" altLang="x-none" sz="700" b="0" dirty="0"/>
              <a:t>/</a:t>
            </a:r>
            <a:r>
              <a:rPr lang="en-US" altLang="x-none" sz="700" b="0" dirty="0" smtClean="0"/>
              <a:t>6 </a:t>
            </a:r>
            <a:r>
              <a:rPr lang="en-US" altLang="x-none" sz="700" b="0" dirty="0"/>
              <a:t>inhibitor treatment (</a:t>
            </a:r>
            <a:r>
              <a:rPr lang="en-US" altLang="x-none" sz="700" b="0" dirty="0" smtClean="0"/>
              <a:t>0.5µM PD </a:t>
            </a:r>
            <a:r>
              <a:rPr lang="en-US" altLang="x-none" sz="700" b="0" dirty="0"/>
              <a:t>or LEE).</a:t>
            </a:r>
            <a:r>
              <a:rPr lang="en-US" altLang="x-none" sz="700" dirty="0"/>
              <a:t> </a:t>
            </a:r>
            <a:r>
              <a:rPr lang="en-US" altLang="x-none" sz="700" b="0" dirty="0"/>
              <a:t>Numbers reflect relative total-RB </a:t>
            </a:r>
            <a:r>
              <a:rPr lang="en-US" altLang="x-none" sz="700" b="0" dirty="0" smtClean="0"/>
              <a:t>protein, controlled for loading (</a:t>
            </a:r>
            <a:r>
              <a:rPr lang="en-US" altLang="x-none" sz="700" b="0" dirty="0" err="1" smtClean="0"/>
              <a:t>Lamin</a:t>
            </a:r>
            <a:r>
              <a:rPr lang="en-US" altLang="x-none" sz="700" b="0" dirty="0" smtClean="0"/>
              <a:t> B). </a:t>
            </a:r>
            <a:r>
              <a:rPr lang="en-US" altLang="x-none" sz="700" dirty="0" smtClean="0"/>
              <a:t>D. </a:t>
            </a:r>
            <a:r>
              <a:rPr lang="en-US" altLang="x-none" sz="700" b="0" dirty="0" smtClean="0"/>
              <a:t>GSEA analyses were performed as per Figure 1 </a:t>
            </a:r>
            <a:r>
              <a:rPr lang="en-US" altLang="x-none" sz="700" b="0" dirty="0"/>
              <a:t>(FDR&lt;0.25)</a:t>
            </a:r>
            <a:r>
              <a:rPr lang="en-US" altLang="x-none" sz="700" b="0" dirty="0" smtClean="0"/>
              <a:t>, revealing enrichment of Oncogenic Signatures for RB knockdown in </a:t>
            </a:r>
            <a:r>
              <a:rPr lang="en-US" altLang="x-none" sz="700" b="0" dirty="0"/>
              <a:t>PDR </a:t>
            </a:r>
            <a:r>
              <a:rPr lang="en-US" altLang="x-none" sz="700" b="0" dirty="0" smtClean="0"/>
              <a:t>cells (indicated with pink arrows). </a:t>
            </a:r>
            <a:r>
              <a:rPr lang="en-US" altLang="x-none" sz="700" dirty="0" smtClean="0"/>
              <a:t>E. </a:t>
            </a:r>
            <a:r>
              <a:rPr lang="en-US" altLang="x-none" sz="700" b="0" dirty="0" smtClean="0"/>
              <a:t>GSEA Hallmark </a:t>
            </a:r>
            <a:r>
              <a:rPr lang="en-US" altLang="x-none" sz="700" b="0" dirty="0"/>
              <a:t>enrichments (FDR&lt;0.25) </a:t>
            </a:r>
            <a:r>
              <a:rPr lang="en-US" altLang="x-none" sz="700" b="0" dirty="0" smtClean="0"/>
              <a:t>include G2M checkpoint and E2F targets, indicated with orange arrows. NES = Normalized Enrichment Score.</a:t>
            </a:r>
            <a:endParaRPr lang="en-US" altLang="x-none" sz="700" u="sng" dirty="0"/>
          </a:p>
        </p:txBody>
      </p:sp>
      <p:sp>
        <p:nvSpPr>
          <p:cNvPr id="182" name="TextBox 17"/>
          <p:cNvSpPr txBox="1">
            <a:spLocks noChangeArrowheads="1"/>
          </p:cNvSpPr>
          <p:nvPr/>
        </p:nvSpPr>
        <p:spPr bwMode="auto">
          <a:xfrm>
            <a:off x="2895600" y="1420454"/>
            <a:ext cx="457200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3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3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3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3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3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3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3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3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3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000" dirty="0">
                <a:cs typeface="Arial" charset="0"/>
              </a:rPr>
              <a:t>D</a:t>
            </a:r>
            <a:endParaRPr lang="en-US" sz="1000" b="0" i="1" dirty="0">
              <a:cs typeface="Arial" charset="0"/>
            </a:endParaRPr>
          </a:p>
        </p:txBody>
      </p:sp>
      <p:sp>
        <p:nvSpPr>
          <p:cNvPr id="183" name="TextBox 17"/>
          <p:cNvSpPr txBox="1">
            <a:spLocks noChangeArrowheads="1"/>
          </p:cNvSpPr>
          <p:nvPr/>
        </p:nvSpPr>
        <p:spPr bwMode="auto">
          <a:xfrm>
            <a:off x="0" y="3733800"/>
            <a:ext cx="457200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3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3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3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3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3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3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3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3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3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000" dirty="0">
                <a:cs typeface="Arial" charset="0"/>
              </a:rPr>
              <a:t>E</a:t>
            </a:r>
            <a:endParaRPr lang="en-US" sz="1000" b="0" i="1" dirty="0">
              <a:cs typeface="Arial" charset="0"/>
            </a:endParaRPr>
          </a:p>
        </p:txBody>
      </p:sp>
      <p:cxnSp>
        <p:nvCxnSpPr>
          <p:cNvPr id="184" name="Straight Arrow Connector 183"/>
          <p:cNvCxnSpPr/>
          <p:nvPr/>
        </p:nvCxnSpPr>
        <p:spPr>
          <a:xfrm flipV="1">
            <a:off x="2209800" y="897467"/>
            <a:ext cx="152400" cy="152400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8" name="TextBox 17"/>
          <p:cNvSpPr txBox="1">
            <a:spLocks noChangeArrowheads="1"/>
          </p:cNvSpPr>
          <p:nvPr/>
        </p:nvSpPr>
        <p:spPr bwMode="auto">
          <a:xfrm>
            <a:off x="4203700" y="0"/>
            <a:ext cx="368300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3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13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13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13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13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3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3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3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3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sz="1000" dirty="0"/>
              <a:t>B</a:t>
            </a:r>
            <a:r>
              <a:rPr lang="en-US" altLang="x-none" sz="1000" dirty="0" smtClean="0"/>
              <a:t> </a:t>
            </a:r>
            <a:endParaRPr lang="en-US" altLang="x-none" sz="1000" b="0" i="1" dirty="0"/>
          </a:p>
        </p:txBody>
      </p:sp>
      <p:sp>
        <p:nvSpPr>
          <p:cNvPr id="150" name="TextBox 12"/>
          <p:cNvSpPr txBox="1">
            <a:spLocks noChangeArrowheads="1"/>
          </p:cNvSpPr>
          <p:nvPr/>
        </p:nvSpPr>
        <p:spPr bwMode="auto">
          <a:xfrm>
            <a:off x="258499" y="2966506"/>
            <a:ext cx="2238375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3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13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13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13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13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3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3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3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3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sz="800" b="0" i="1" dirty="0"/>
              <a:t>0.5µM PD   </a:t>
            </a:r>
            <a:r>
              <a:rPr lang="en-US" altLang="x-none" sz="800" b="0" dirty="0"/>
              <a:t>-     +     -  </a:t>
            </a:r>
            <a:r>
              <a:rPr lang="en-US" altLang="x-none" sz="800" b="0" dirty="0" smtClean="0"/>
              <a:t>   </a:t>
            </a:r>
            <a:r>
              <a:rPr lang="en-US" altLang="x-none" sz="800" b="0" dirty="0"/>
              <a:t>- </a:t>
            </a:r>
            <a:r>
              <a:rPr lang="en-US" altLang="x-none" sz="800" b="0" dirty="0" smtClean="0"/>
              <a:t>    </a:t>
            </a:r>
            <a:r>
              <a:rPr lang="en-US" altLang="x-none" sz="800" b="0" dirty="0"/>
              <a:t>+  </a:t>
            </a:r>
            <a:r>
              <a:rPr lang="en-US" altLang="x-none" sz="800" b="0" dirty="0" smtClean="0"/>
              <a:t>   </a:t>
            </a:r>
            <a:r>
              <a:rPr lang="en-US" altLang="x-none" sz="800" b="0" dirty="0"/>
              <a:t>-   </a:t>
            </a:r>
          </a:p>
        </p:txBody>
      </p:sp>
      <p:sp>
        <p:nvSpPr>
          <p:cNvPr id="151" name="TextBox 12"/>
          <p:cNvSpPr txBox="1">
            <a:spLocks noChangeArrowheads="1"/>
          </p:cNvSpPr>
          <p:nvPr/>
        </p:nvSpPr>
        <p:spPr bwMode="auto">
          <a:xfrm>
            <a:off x="212462" y="3077631"/>
            <a:ext cx="2360612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3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13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13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13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13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3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3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3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3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sz="800" b="0" i="1" dirty="0"/>
              <a:t>0.5µM LEE   </a:t>
            </a:r>
            <a:r>
              <a:rPr lang="en-US" altLang="x-none" sz="800" b="0" dirty="0"/>
              <a:t>-     -     +  </a:t>
            </a:r>
            <a:r>
              <a:rPr lang="en-US" altLang="x-none" sz="800" b="0" dirty="0" smtClean="0"/>
              <a:t>   </a:t>
            </a:r>
            <a:r>
              <a:rPr lang="en-US" altLang="x-none" sz="800" b="0" dirty="0"/>
              <a:t>-     -     +  </a:t>
            </a:r>
          </a:p>
        </p:txBody>
      </p:sp>
      <p:pic>
        <p:nvPicPr>
          <p:cNvPr id="159" name="Picture 15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38200" y="3269646"/>
            <a:ext cx="1074474" cy="12153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62" name="Picture 16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38200" y="3433630"/>
            <a:ext cx="1074474" cy="97934"/>
          </a:xfrm>
          <a:prstGeom prst="rect">
            <a:avLst/>
          </a:prstGeom>
          <a:ln>
            <a:solidFill>
              <a:schemeClr val="tx1"/>
            </a:solidFill>
          </a:ln>
        </p:spPr>
      </p:pic>
      <p:graphicFrame>
        <p:nvGraphicFramePr>
          <p:cNvPr id="158" name="Chart 15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817832"/>
              </p:ext>
            </p:extLst>
          </p:nvPr>
        </p:nvGraphicFramePr>
        <p:xfrm>
          <a:off x="304800" y="1143000"/>
          <a:ext cx="1905000" cy="17438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  <p:sp>
        <p:nvSpPr>
          <p:cNvPr id="165" name="TextBox 12"/>
          <p:cNvSpPr txBox="1">
            <a:spLocks noChangeArrowheads="1"/>
          </p:cNvSpPr>
          <p:nvPr/>
        </p:nvSpPr>
        <p:spPr bwMode="auto">
          <a:xfrm>
            <a:off x="825952" y="3505200"/>
            <a:ext cx="1187676" cy="200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3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3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3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3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3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3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3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3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3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700" b="0" dirty="0" smtClean="0">
                <a:latin typeface="Arial Narrow"/>
                <a:cs typeface="Arial Narrow"/>
              </a:rPr>
              <a:t>1    0.58  0.88  0.56  0.44  0.55</a:t>
            </a:r>
            <a:endParaRPr lang="en-US" sz="700" b="0" dirty="0">
              <a:latin typeface="Arial Narrow"/>
              <a:cs typeface="Arial Narrow"/>
            </a:endParaRPr>
          </a:p>
        </p:txBody>
      </p:sp>
    </p:spTree>
    <p:extLst>
      <p:ext uri="{BB962C8B-B14F-4D97-AF65-F5344CB8AC3E}">
        <p14:creationId xmlns:p14="http://schemas.microsoft.com/office/powerpoint/2010/main" val="21755761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lnDef>
      <a:spPr>
        <a:ln w="12700">
          <a:solidFill>
            <a:schemeClr val="tx1"/>
          </a:solidFill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193769</TotalTime>
  <Words>617</Words>
  <Application>Microsoft Macintosh PowerPoint</Application>
  <PresentationFormat>On-screen Show (4:3)</PresentationFormat>
  <Paragraphs>575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Thomas Jefferson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BAF57 dysregulation: Genomic analyses and  implications for prostate cancer progression</dc:title>
  <dc:creator>Thomas Jefferson</dc:creator>
  <cp:lastModifiedBy>Renee de Leeuw</cp:lastModifiedBy>
  <cp:revision>4833</cp:revision>
  <cp:lastPrinted>2017-03-21T20:57:44Z</cp:lastPrinted>
  <dcterms:created xsi:type="dcterms:W3CDTF">2013-11-22T20:07:06Z</dcterms:created>
  <dcterms:modified xsi:type="dcterms:W3CDTF">2018-04-06T19:14:34Z</dcterms:modified>
</cp:coreProperties>
</file>