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97" r:id="rId2"/>
  </p:sldIdLst>
  <p:sldSz cx="6858000" cy="9144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79413" indent="777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60413" indent="1539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41413" indent="2301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22413" indent="306388" algn="l" rtl="0" fontAlgn="base">
      <a:spcBef>
        <a:spcPct val="0"/>
      </a:spcBef>
      <a:spcAft>
        <a:spcPct val="0"/>
      </a:spcAft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300" b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064">
          <p15:clr>
            <a:srgbClr val="A4A3A4"/>
          </p15:clr>
        </p15:guide>
        <p15:guide id="2" pos="2927">
          <p15:clr>
            <a:srgbClr val="A4A3A4"/>
          </p15:clr>
        </p15:guide>
        <p15:guide id="3" orient="horz" pos="3780">
          <p15:clr>
            <a:srgbClr val="A4A3A4"/>
          </p15:clr>
        </p15:guide>
        <p15:guide id="4" pos="1792">
          <p15:clr>
            <a:srgbClr val="A4A3A4"/>
          </p15:clr>
        </p15:guide>
        <p15:guide id="5" orient="horz" pos="2234">
          <p15:clr>
            <a:srgbClr val="A4A3A4"/>
          </p15:clr>
        </p15:guide>
        <p15:guide id="6" pos="4319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nee de Leeuw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C66"/>
    <a:srgbClr val="FF66CC"/>
    <a:srgbClr val="FAFAFA"/>
    <a:srgbClr val="FEFEFE"/>
    <a:srgbClr val="FFFF99"/>
    <a:srgbClr val="FFA902"/>
    <a:srgbClr val="FF9D35"/>
    <a:srgbClr val="FF03ED"/>
    <a:srgbClr val="D5CD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6" autoAdjust="0"/>
    <p:restoredTop sz="94674"/>
  </p:normalViewPr>
  <p:slideViewPr>
    <p:cSldViewPr>
      <p:cViewPr>
        <p:scale>
          <a:sx n="150" d="100"/>
          <a:sy n="150" d="100"/>
        </p:scale>
        <p:origin x="-496" y="4928"/>
      </p:cViewPr>
      <p:guideLst>
        <p:guide orient="horz" pos="1824"/>
        <p:guide orient="horz" pos="3924"/>
        <p:guide orient="horz" pos="938"/>
        <p:guide pos="2927"/>
        <p:guide pos="21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6" d="100"/>
          <a:sy n="106" d="100"/>
        </p:scale>
        <p:origin x="-3376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commentAuthors" Target="commentAuthors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eneedeleeuw:Documents:work:clonogenic:colony%20macro:clonogenics%20unbiased%201601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eneedeleeuw:Documents:work:CDK46i%20manuscript:CV%20and%20Fluroblok%20data:L4%20PDR%20migration%20invasion%2096h%2017101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eneedeleeuw:Documents:work:CDK46i%20manuscript:CV%20and%20Fluroblok%20data:L4%20PDR%20migration%20invasion%2096h%2017101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008000"/>
              </a:solidFill>
              <a:ln>
                <a:noFill/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('clonogenics unbiased 160112.txt'!$P$6,'clonogenics unbiased 160112.txt'!$P$11,'clonogenics unbiased 160112.txt'!$P$16)</c:f>
                <c:numCache>
                  <c:formatCode>General</c:formatCode>
                  <c:ptCount val="3"/>
                  <c:pt idx="0">
                    <c:v>5.196152422706632</c:v>
                  </c:pt>
                  <c:pt idx="1">
                    <c:v>8.736894948054083</c:v>
                  </c:pt>
                  <c:pt idx="2">
                    <c:v>6.0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('clonogenics unbiased 160112.txt'!$J$2,'clonogenics unbiased 160112.txt'!$J$7,'clonogenics unbiased 160112.txt'!$J$12)</c:f>
              <c:strCache>
                <c:ptCount val="3"/>
                <c:pt idx="0">
                  <c:v>LNCaP</c:v>
                </c:pt>
                <c:pt idx="1">
                  <c:v>LN-PDR1</c:v>
                </c:pt>
                <c:pt idx="2">
                  <c:v>LN-PDR2</c:v>
                </c:pt>
              </c:strCache>
            </c:strRef>
          </c:cat>
          <c:val>
            <c:numRef>
              <c:f>('clonogenics unbiased 160112.txt'!$O$6,'clonogenics unbiased 160112.txt'!$O$11,'clonogenics unbiased 160112.txt'!$O$16)</c:f>
              <c:numCache>
                <c:formatCode>General</c:formatCode>
                <c:ptCount val="3"/>
                <c:pt idx="0">
                  <c:v>55.0</c:v>
                </c:pt>
                <c:pt idx="1">
                  <c:v>63.66666666666634</c:v>
                </c:pt>
                <c:pt idx="2">
                  <c:v>49.0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011198504"/>
        <c:axId val="-2011207688"/>
      </c:barChart>
      <c:catAx>
        <c:axId val="-2011198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011207688"/>
        <c:crosses val="autoZero"/>
        <c:auto val="1"/>
        <c:lblAlgn val="ctr"/>
        <c:lblOffset val="100"/>
        <c:noMultiLvlLbl val="0"/>
      </c:catAx>
      <c:valAx>
        <c:axId val="-20112076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Number</a:t>
                </a:r>
                <a:r>
                  <a:rPr lang="en-US" baseline="0" dirty="0"/>
                  <a:t> of colonies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11198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US" sz="1000"/>
              <a:t>Invasion</a:t>
            </a:r>
          </a:p>
          <a:p>
            <a:pPr>
              <a:defRPr sz="1000"/>
            </a:pPr>
            <a:r>
              <a:rPr lang="en-US" sz="1000" b="0"/>
              <a:t>96h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FF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('Plate 2 - Sheet1'!$D$33,'Plate 2 - Sheet1'!$G$33)</c:f>
                <c:numCache>
                  <c:formatCode>General</c:formatCode>
                  <c:ptCount val="2"/>
                  <c:pt idx="0">
                    <c:v>0.155263997437721</c:v>
                  </c:pt>
                  <c:pt idx="1">
                    <c:v>0.424930568794387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'Plate 1 - Sheet1'!$H$43:$H$44</c:f>
              <c:strCache>
                <c:ptCount val="2"/>
                <c:pt idx="0">
                  <c:v>LAPC4</c:v>
                </c:pt>
                <c:pt idx="1">
                  <c:v>L4-PDR1</c:v>
                </c:pt>
              </c:strCache>
            </c:strRef>
          </c:cat>
          <c:val>
            <c:numRef>
              <c:f>('Plate 2 - Sheet1'!$C$33,'Plate 2 - Sheet1'!$F$33)</c:f>
              <c:numCache>
                <c:formatCode>General</c:formatCode>
                <c:ptCount val="2"/>
                <c:pt idx="0">
                  <c:v>1.0</c:v>
                </c:pt>
                <c:pt idx="1">
                  <c:v>2.91588785046729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11451880"/>
        <c:axId val="-2011454808"/>
      </c:barChart>
      <c:catAx>
        <c:axId val="-2011451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crossAx val="-2011454808"/>
        <c:crosses val="autoZero"/>
        <c:auto val="1"/>
        <c:lblAlgn val="ctr"/>
        <c:lblOffset val="100"/>
        <c:noMultiLvlLbl val="0"/>
      </c:catAx>
      <c:valAx>
        <c:axId val="-2011454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11451880"/>
        <c:crosses val="autoZero"/>
        <c:crossBetween val="between"/>
        <c:majorUnit val="0.5"/>
      </c:val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US" sz="1000"/>
              <a:t>Migration</a:t>
            </a:r>
          </a:p>
          <a:p>
            <a:pPr>
              <a:defRPr sz="1000"/>
            </a:pPr>
            <a:r>
              <a:rPr lang="en-US" sz="1000" b="0"/>
              <a:t>96h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FF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</c:dPt>
          <c:errBars>
            <c:errBarType val="plus"/>
            <c:errValType val="cust"/>
            <c:noEndCap val="0"/>
            <c:plus>
              <c:numRef>
                <c:f>('Plate 1 - Sheet1'!$D$33,'Plate 1 - Sheet1'!$G$33)</c:f>
                <c:numCache>
                  <c:formatCode>General</c:formatCode>
                  <c:ptCount val="2"/>
                  <c:pt idx="0">
                    <c:v>0.209867221814684</c:v>
                  </c:pt>
                  <c:pt idx="1">
                    <c:v>0.158265911323913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'Plate 1 - Sheet1'!$H$43:$H$44</c:f>
              <c:strCache>
                <c:ptCount val="2"/>
                <c:pt idx="0">
                  <c:v>LAPC4</c:v>
                </c:pt>
                <c:pt idx="1">
                  <c:v>L4-PDR1</c:v>
                </c:pt>
              </c:strCache>
            </c:strRef>
          </c:cat>
          <c:val>
            <c:numRef>
              <c:f>('Plate 1 - Sheet1'!$C$33,'Plate 1 - Sheet1'!$F$33)</c:f>
              <c:numCache>
                <c:formatCode>General</c:formatCode>
                <c:ptCount val="2"/>
                <c:pt idx="0">
                  <c:v>1.0</c:v>
                </c:pt>
                <c:pt idx="1">
                  <c:v>1.694148936170213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11512840"/>
        <c:axId val="-2011514120"/>
      </c:barChart>
      <c:catAx>
        <c:axId val="-201151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crossAx val="-2011514120"/>
        <c:crosses val="autoZero"/>
        <c:auto val="1"/>
        <c:lblAlgn val="ctr"/>
        <c:lblOffset val="100"/>
        <c:noMultiLvlLbl val="0"/>
      </c:catAx>
      <c:valAx>
        <c:axId val="-20115141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011512840"/>
        <c:crosses val="autoZero"/>
        <c:crossBetween val="between"/>
        <c:majorUnit val="0.5"/>
      </c:valAx>
    </c:plotArea>
    <c:legend>
      <c:legendPos val="r"/>
      <c:layout/>
      <c:overlay val="0"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1746D6BE-7E5F-CB47-8F8B-0700998E3902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8292392-173E-2A48-9075-3CEFCB621075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915308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charset="0"/>
              </a:defRPr>
            </a:lvl1pPr>
          </a:lstStyle>
          <a:p>
            <a:fld id="{9351813F-008C-A447-A8DE-C66DEB864EFD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Calibri" charset="0"/>
              </a:defRPr>
            </a:lvl1pPr>
          </a:lstStyle>
          <a:p>
            <a:fld id="{8BC19FA8-3E30-3E40-88EF-8B735CA2A4D1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96645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379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760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141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52241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1904924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909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893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878" algn="l" defTabSz="76197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C19FA8-3E30-3E40-88EF-8B735CA2A4D1}" type="slidenum">
              <a:rPr lang="en-US" altLang="x-none" smtClean="0"/>
              <a:pPr/>
              <a:t>1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207450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1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2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3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4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6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7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ECC528-51DB-AE43-B673-F31291805EEB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671D0-CA6B-3B4E-9593-28FEC7959A78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5138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FE5D70-F32C-DC46-A2CB-C0D1613A29B6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4F6878-A91F-6E42-86C1-DFE5B06BCC6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6909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433F12-00B0-7F43-B581-02CBBA1F0670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4B3A3-8957-2340-BA72-C9DD67FC2F2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7248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7AFEC4-1A5A-3B43-85E3-0B57BD26EDD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226D1-8034-FA4B-B203-31C400707FF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16238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E3A45F-97A5-9C4B-9B29-6AD00B210B5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B875C-EE91-D244-A0C1-C244300BBCA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88418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D65BE3-A28B-DD49-AFDF-37613AD4C8CE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E539FA-9D5E-7744-A603-574A602696D4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79198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700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00" b="1"/>
            </a:lvl4pPr>
            <a:lvl5pPr marL="1523939" indent="0">
              <a:buNone/>
              <a:defRPr sz="1300" b="1"/>
            </a:lvl5pPr>
            <a:lvl6pPr marL="1904924" indent="0">
              <a:buNone/>
              <a:defRPr sz="1300" b="1"/>
            </a:lvl6pPr>
            <a:lvl7pPr marL="2285909" indent="0">
              <a:buNone/>
              <a:defRPr sz="1300" b="1"/>
            </a:lvl7pPr>
            <a:lvl8pPr marL="2666893" indent="0">
              <a:buNone/>
              <a:defRPr sz="1300" b="1"/>
            </a:lvl8pPr>
            <a:lvl9pPr marL="3047878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511A5D-ADC3-D444-B7C2-09665942078D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BE419-C5D9-1C4E-A166-BF925E900C26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10133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475EB6-67B2-604B-97E6-72EDB1E5D672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014A6-01A5-7C46-9F47-1C5CE60EE0CE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68970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E8EA8E-8977-9149-964C-9700628D16CE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AB77-5D8D-8844-B158-6991E47EE31D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345170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0"/>
            <a:ext cx="2256235" cy="6254751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E57E81-3C54-D641-BACF-6863B85A908B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5E3893-5211-1B4E-80EB-3B2A17AFAC1C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33431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5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2700"/>
            </a:lvl1pPr>
            <a:lvl2pPr marL="380985" indent="0">
              <a:buNone/>
              <a:defRPr sz="2300"/>
            </a:lvl2pPr>
            <a:lvl3pPr marL="761970" indent="0">
              <a:buNone/>
              <a:defRPr sz="2000"/>
            </a:lvl3pPr>
            <a:lvl4pPr marL="1142954" indent="0">
              <a:buNone/>
              <a:defRPr sz="1700"/>
            </a:lvl4pPr>
            <a:lvl5pPr marL="1523939" indent="0">
              <a:buNone/>
              <a:defRPr sz="1700"/>
            </a:lvl5pPr>
            <a:lvl6pPr marL="1904924" indent="0">
              <a:buNone/>
              <a:defRPr sz="1700"/>
            </a:lvl6pPr>
            <a:lvl7pPr marL="2285909" indent="0">
              <a:buNone/>
              <a:defRPr sz="1700"/>
            </a:lvl7pPr>
            <a:lvl8pPr marL="2666893" indent="0">
              <a:buNone/>
              <a:defRPr sz="1700"/>
            </a:lvl8pPr>
            <a:lvl9pPr marL="3047878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200"/>
            </a:lvl1pPr>
            <a:lvl2pPr marL="380985" indent="0">
              <a:buNone/>
              <a:defRPr sz="1000"/>
            </a:lvl2pPr>
            <a:lvl3pPr marL="761970" indent="0">
              <a:buNone/>
              <a:defRPr sz="800"/>
            </a:lvl3pPr>
            <a:lvl4pPr marL="1142954" indent="0">
              <a:buNone/>
              <a:defRPr sz="700"/>
            </a:lvl4pPr>
            <a:lvl5pPr marL="1523939" indent="0">
              <a:buNone/>
              <a:defRPr sz="700"/>
            </a:lvl5pPr>
            <a:lvl6pPr marL="1904924" indent="0">
              <a:buNone/>
              <a:defRPr sz="700"/>
            </a:lvl6pPr>
            <a:lvl7pPr marL="2285909" indent="0">
              <a:buNone/>
              <a:defRPr sz="700"/>
            </a:lvl7pPr>
            <a:lvl8pPr marL="2666893" indent="0">
              <a:buNone/>
              <a:defRPr sz="700"/>
            </a:lvl8pPr>
            <a:lvl9pPr marL="3047878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27F687-FDFF-0842-9140-CF4BBD7D73AF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82D15-C6C4-A242-95F3-432981669C2A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808826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D509F49-C28A-7E47-8DC2-5534A653792C}" type="datetime1">
              <a:rPr lang="en-US" altLang="x-none"/>
              <a:pPr/>
              <a:t>4/6/18</a:t>
            </a:fld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98989"/>
                </a:solidFill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76197" tIns="38098" rIns="76197" bIns="38098" numCol="1" anchor="ctr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54B3625A-F8EB-9B48-83BC-9240AD56A0D3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  <a:ea typeface="ＭＳ Ｐゴシック" pitchFamily="-106" charset="-128"/>
          <a:cs typeface="ＭＳ Ｐゴシック" pitchFamily="-106" charset="-128"/>
        </a:defRPr>
      </a:lvl5pPr>
      <a:lvl6pPr marL="380985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6pPr>
      <a:lvl7pPr marL="761970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7pPr>
      <a:lvl8pPr marL="1142954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8pPr>
      <a:lvl9pPr marL="1523939" algn="ctr" rtl="0" fontAlgn="base"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Calibri" pitchFamily="34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17538" indent="-23653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950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331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7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1712913" indent="-1889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7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09541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png"/><Relationship Id="rId1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chart" Target="../charts/chart2.xml"/><Relationship Id="rId9" Type="http://schemas.openxmlformats.org/officeDocument/2006/relationships/chart" Target="../charts/chart3.xml"/><Relationship Id="rId10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0"/>
          <p:cNvSpPr txBox="1">
            <a:spLocks noChangeArrowheads="1"/>
          </p:cNvSpPr>
          <p:nvPr/>
        </p:nvSpPr>
        <p:spPr bwMode="auto">
          <a:xfrm>
            <a:off x="76200" y="7924800"/>
            <a:ext cx="67818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just" eaLnBrk="1" hangingPunct="1"/>
            <a:r>
              <a:rPr lang="en-US" altLang="x-none" sz="700" dirty="0"/>
              <a:t>Supplementary Figure </a:t>
            </a:r>
            <a:r>
              <a:rPr lang="en-US" altLang="x-none" sz="700" dirty="0" smtClean="0"/>
              <a:t>5: </a:t>
            </a:r>
            <a:r>
              <a:rPr lang="en-US" altLang="x-none" sz="700" dirty="0"/>
              <a:t>Acquired CDK4/6 inhibitor resistance promotes aggressive phenotypes. A</a:t>
            </a:r>
            <a:r>
              <a:rPr lang="en-US" altLang="x-none" sz="700" dirty="0" smtClean="0"/>
              <a:t>. </a:t>
            </a:r>
            <a:r>
              <a:rPr lang="en-US" altLang="x-none" sz="700" b="0" dirty="0" smtClean="0"/>
              <a:t>LAPC4 PDR </a:t>
            </a:r>
            <a:r>
              <a:rPr lang="en-US" altLang="x-none" sz="700" b="0" dirty="0"/>
              <a:t>and parental cells were treated for 24h with 0.5</a:t>
            </a:r>
            <a:r>
              <a:rPr lang="en-US" sz="700" b="0" dirty="0"/>
              <a:t>µ</a:t>
            </a:r>
            <a:r>
              <a:rPr lang="en-US" altLang="x-none" sz="700" b="0" dirty="0"/>
              <a:t>M </a:t>
            </a:r>
            <a:r>
              <a:rPr lang="en-US" altLang="x-none" sz="700" b="0" dirty="0" smtClean="0"/>
              <a:t>PD, LEE </a:t>
            </a:r>
            <a:r>
              <a:rPr lang="en-US" altLang="x-none" sz="700" b="0" dirty="0"/>
              <a:t>or CTRL, lysed and </a:t>
            </a:r>
            <a:r>
              <a:rPr lang="en-US" altLang="x-none" sz="700" b="0" dirty="0" err="1"/>
              <a:t>immunoblotted</a:t>
            </a:r>
            <a:r>
              <a:rPr lang="en-US" altLang="x-none" sz="700" b="0" dirty="0"/>
              <a:t> for </a:t>
            </a:r>
            <a:r>
              <a:rPr lang="en-US" altLang="x-none" sz="700" b="0" dirty="0" smtClean="0"/>
              <a:t>phosphorylated ERK1/2 (p-</a:t>
            </a:r>
            <a:r>
              <a:rPr lang="en-US" altLang="x-none" sz="700" b="0" dirty="0"/>
              <a:t>ERK1/</a:t>
            </a:r>
            <a:r>
              <a:rPr lang="en-US" altLang="x-none" sz="700" b="0" dirty="0" smtClean="0"/>
              <a:t>2) </a:t>
            </a:r>
            <a:r>
              <a:rPr lang="en-US" altLang="x-none" sz="700" b="0" dirty="0"/>
              <a:t>and total ERK1/2 (t-ERK1/2</a:t>
            </a:r>
            <a:r>
              <a:rPr lang="en-US" altLang="x-none" sz="700" b="0" dirty="0" smtClean="0"/>
              <a:t>), showing </a:t>
            </a:r>
            <a:r>
              <a:rPr lang="en-US" altLang="x-none" sz="700" b="0" dirty="0" err="1"/>
              <a:t>hyperphosphorylation</a:t>
            </a:r>
            <a:r>
              <a:rPr lang="en-US" altLang="x-none" sz="700" b="0" dirty="0"/>
              <a:t> of ERK1/</a:t>
            </a:r>
            <a:r>
              <a:rPr lang="en-US" altLang="x-none" sz="700" b="0" dirty="0" smtClean="0"/>
              <a:t>2 (p-ERK1/2) </a:t>
            </a:r>
            <a:r>
              <a:rPr lang="en-US" altLang="x-none" sz="700" b="0" dirty="0"/>
              <a:t>in the PDR lines compared to parental cells, while total protein </a:t>
            </a:r>
            <a:r>
              <a:rPr lang="en-US" altLang="x-none" sz="700" b="0" dirty="0" smtClean="0"/>
              <a:t>levels </a:t>
            </a:r>
            <a:r>
              <a:rPr lang="en-US" altLang="x-none" sz="700" b="0" dirty="0"/>
              <a:t>are unchanged across the different models and </a:t>
            </a:r>
            <a:r>
              <a:rPr lang="en-US" altLang="x-none" sz="700" b="0" dirty="0" smtClean="0"/>
              <a:t>conditions, further suggesting that MAPK activation is likely to contribute to broad CDK4/6 inhibitor resistance. </a:t>
            </a:r>
            <a:r>
              <a:rPr lang="en-US" sz="700" dirty="0"/>
              <a:t>B. </a:t>
            </a:r>
            <a:r>
              <a:rPr lang="en-US" sz="700" b="0" dirty="0"/>
              <a:t>EGF </a:t>
            </a:r>
            <a:r>
              <a:rPr lang="en-US" sz="700" b="0" dirty="0" smtClean="0"/>
              <a:t>transcript level fold </a:t>
            </a:r>
            <a:r>
              <a:rPr lang="en-US" sz="700" b="0" dirty="0"/>
              <a:t>changes of </a:t>
            </a:r>
            <a:r>
              <a:rPr lang="en-US" sz="700" b="0" dirty="0" smtClean="0"/>
              <a:t>L4-PDR1 </a:t>
            </a:r>
            <a:r>
              <a:rPr lang="en-US" sz="700" b="0" dirty="0"/>
              <a:t>relative to parental </a:t>
            </a:r>
            <a:r>
              <a:rPr lang="en-US" sz="700" b="0" dirty="0" smtClean="0"/>
              <a:t>cells from </a:t>
            </a:r>
            <a:r>
              <a:rPr lang="en-US" sz="700" b="0" dirty="0" err="1"/>
              <a:t>RNAseq</a:t>
            </a:r>
            <a:r>
              <a:rPr lang="en-US" sz="700" b="0" dirty="0"/>
              <a:t> data (top, *q-value&lt;</a:t>
            </a:r>
            <a:r>
              <a:rPr lang="en-US" sz="700" b="0" dirty="0" smtClean="0"/>
              <a:t>0.1; error </a:t>
            </a:r>
            <a:r>
              <a:rPr lang="en-US" sz="700" b="0" dirty="0"/>
              <a:t>bars: standard </a:t>
            </a:r>
            <a:r>
              <a:rPr lang="en-US" sz="700" b="0" dirty="0" smtClean="0"/>
              <a:t>error) </a:t>
            </a:r>
            <a:r>
              <a:rPr lang="en-US" sz="700" b="0" dirty="0"/>
              <a:t>show elevated EGF </a:t>
            </a:r>
            <a:r>
              <a:rPr lang="en-US" sz="700" b="0" dirty="0" smtClean="0"/>
              <a:t>mRNA, resulting in increased EGF protein via Western blotting (bottom, numbers represent EGF quantification normalized to GAPDH, relative to parental CTRL). </a:t>
            </a:r>
            <a:r>
              <a:rPr lang="en-US" sz="700" dirty="0" smtClean="0">
                <a:latin typeface="Arial"/>
                <a:cs typeface="Arial"/>
              </a:rPr>
              <a:t>C</a:t>
            </a:r>
            <a:r>
              <a:rPr lang="en-US" altLang="x-none" sz="700" dirty="0" smtClean="0">
                <a:latin typeface="Arial"/>
                <a:cs typeface="Arial"/>
              </a:rPr>
              <a:t>. </a:t>
            </a:r>
            <a:r>
              <a:rPr lang="en-US" altLang="x-none" sz="700" b="0" dirty="0" smtClean="0">
                <a:latin typeface="Arial"/>
                <a:cs typeface="Arial"/>
              </a:rPr>
              <a:t>Cells were seeded in 6 replicates in serum-free media in a </a:t>
            </a:r>
            <a:r>
              <a:rPr lang="en-US" altLang="x-none" sz="700" b="0" dirty="0" err="1" smtClean="0">
                <a:latin typeface="Arial"/>
                <a:cs typeface="Arial"/>
              </a:rPr>
              <a:t>Fluoroblok</a:t>
            </a:r>
            <a:r>
              <a:rPr lang="en-US" altLang="x-none" sz="700" b="0" dirty="0" smtClean="0">
                <a:latin typeface="Arial"/>
                <a:cs typeface="Arial"/>
              </a:rPr>
              <a:t> </a:t>
            </a:r>
            <a:r>
              <a:rPr lang="en-US" altLang="x-none" sz="700" b="0" dirty="0" err="1" smtClean="0">
                <a:latin typeface="Arial"/>
                <a:cs typeface="Arial"/>
              </a:rPr>
              <a:t>transwell</a:t>
            </a:r>
            <a:r>
              <a:rPr lang="en-US" altLang="x-none" sz="700" b="0" dirty="0" smtClean="0">
                <a:latin typeface="Arial"/>
                <a:cs typeface="Arial"/>
              </a:rPr>
              <a:t> migration (without </a:t>
            </a:r>
            <a:r>
              <a:rPr lang="en-US" altLang="x-none" sz="700" b="0" dirty="0" err="1" smtClean="0">
                <a:latin typeface="Arial"/>
                <a:cs typeface="Arial"/>
              </a:rPr>
              <a:t>matrigel</a:t>
            </a:r>
            <a:r>
              <a:rPr lang="en-US" altLang="x-none" sz="700" b="0" dirty="0" smtClean="0">
                <a:latin typeface="Arial"/>
                <a:cs typeface="Arial"/>
              </a:rPr>
              <a:t>) or invasion (with </a:t>
            </a:r>
            <a:r>
              <a:rPr lang="en-US" altLang="x-none" sz="700" b="0" dirty="0" err="1" smtClean="0">
                <a:latin typeface="Arial"/>
                <a:cs typeface="Arial"/>
              </a:rPr>
              <a:t>matrigel</a:t>
            </a:r>
            <a:r>
              <a:rPr lang="en-US" altLang="x-none" sz="700" b="0" dirty="0" smtClean="0">
                <a:latin typeface="Arial"/>
                <a:cs typeface="Arial"/>
              </a:rPr>
              <a:t>) plates and allowed to migrate or invade for 96h </a:t>
            </a:r>
            <a:r>
              <a:rPr lang="en-US" altLang="x-none" sz="700" b="0" dirty="0">
                <a:latin typeface="Arial"/>
                <a:cs typeface="Arial"/>
              </a:rPr>
              <a:t>to serum-rich (20%) media in the bottom of the well.  PDR cells display enhanced migration capacity and invasion through </a:t>
            </a:r>
            <a:r>
              <a:rPr lang="en-US" altLang="x-none" sz="700" b="0" dirty="0" err="1">
                <a:latin typeface="Arial"/>
                <a:cs typeface="Arial"/>
              </a:rPr>
              <a:t>matrigel</a:t>
            </a:r>
            <a:r>
              <a:rPr lang="en-US" altLang="x-none" sz="700" b="0" dirty="0">
                <a:latin typeface="Arial"/>
                <a:cs typeface="Arial"/>
              </a:rPr>
              <a:t> (*Student’s t-test: p&lt;0.05 </a:t>
            </a:r>
            <a:r>
              <a:rPr lang="en-US" altLang="x-none" sz="700" b="0" dirty="0" err="1">
                <a:latin typeface="Arial"/>
                <a:cs typeface="Arial"/>
              </a:rPr>
              <a:t>vs</a:t>
            </a:r>
            <a:r>
              <a:rPr lang="en-US" altLang="x-none" sz="700" b="0" dirty="0">
                <a:latin typeface="Arial"/>
                <a:cs typeface="Arial"/>
              </a:rPr>
              <a:t> parental). </a:t>
            </a:r>
            <a:r>
              <a:rPr lang="en-US" altLang="x-none" sz="700" dirty="0"/>
              <a:t>D</a:t>
            </a:r>
            <a:r>
              <a:rPr lang="en-US" altLang="x-none" sz="700" dirty="0" smtClean="0"/>
              <a:t>. </a:t>
            </a:r>
            <a:r>
              <a:rPr lang="en-US" altLang="x-none" sz="700" b="0" dirty="0" smtClean="0"/>
              <a:t>Supplement to Figure 4D, while the </a:t>
            </a:r>
            <a:r>
              <a:rPr lang="en-US" altLang="x-none" sz="700" b="0" dirty="0" err="1" smtClean="0"/>
              <a:t>LNCaP</a:t>
            </a:r>
            <a:r>
              <a:rPr lang="en-US" altLang="x-none" sz="700" b="0" dirty="0" smtClean="0"/>
              <a:t> PDR lines have the ability to grow larger colonies, no significant </a:t>
            </a:r>
            <a:r>
              <a:rPr lang="en-US" altLang="x-none" sz="700" b="0" dirty="0"/>
              <a:t>difference was observed in total number of colonies in PDR lines </a:t>
            </a:r>
            <a:r>
              <a:rPr lang="en-US" altLang="x-none" sz="700" b="0" dirty="0" smtClean="0"/>
              <a:t>compared to the parental cells, as counted with FIJI (</a:t>
            </a:r>
            <a:r>
              <a:rPr lang="en-US" altLang="x-none" sz="700" b="0" dirty="0" err="1" smtClean="0"/>
              <a:t>ImageJ</a:t>
            </a:r>
            <a:r>
              <a:rPr lang="en-US" altLang="x-none" sz="700" b="0" dirty="0" smtClean="0"/>
              <a:t>).</a:t>
            </a:r>
            <a:endParaRPr lang="en-US" altLang="x-none" sz="700" u="sng" dirty="0"/>
          </a:p>
          <a:p>
            <a:pPr algn="just" eaLnBrk="1" hangingPunct="1"/>
            <a:endParaRPr lang="en-US" altLang="x-none" sz="7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564965"/>
              </p:ext>
            </p:extLst>
          </p:nvPr>
        </p:nvGraphicFramePr>
        <p:xfrm>
          <a:off x="228600" y="4719467"/>
          <a:ext cx="2057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99" y="964928"/>
            <a:ext cx="1121337" cy="1065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299" y="1115652"/>
            <a:ext cx="1121337" cy="905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389467" y="904611"/>
            <a:ext cx="7232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0" dirty="0"/>
              <a:t>p</a:t>
            </a:r>
            <a:r>
              <a:rPr lang="en-US" sz="800" b="0" dirty="0" smtClean="0"/>
              <a:t>-ERK1/2 =</a:t>
            </a:r>
            <a:endParaRPr lang="en-US" sz="800" b="0" dirty="0"/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482346" y="1032664"/>
            <a:ext cx="6335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0" dirty="0" err="1" smtClean="0"/>
              <a:t>Lamin</a:t>
            </a:r>
            <a:r>
              <a:rPr lang="en-US" sz="800" b="0" dirty="0" smtClean="0"/>
              <a:t> B -</a:t>
            </a:r>
            <a:endParaRPr lang="en-US" sz="800" b="0" dirty="0"/>
          </a:p>
        </p:txBody>
      </p:sp>
      <p:sp>
        <p:nvSpPr>
          <p:cNvPr id="12" name="TextBox 22"/>
          <p:cNvSpPr txBox="1">
            <a:spLocks noChangeArrowheads="1"/>
          </p:cNvSpPr>
          <p:nvPr/>
        </p:nvSpPr>
        <p:spPr bwMode="auto">
          <a:xfrm>
            <a:off x="929776" y="487290"/>
            <a:ext cx="6953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800" b="0" dirty="0" smtClean="0">
                <a:solidFill>
                  <a:srgbClr val="000000"/>
                </a:solidFill>
                <a:cs typeface="Arial" charset="0"/>
              </a:rPr>
              <a:t>LAPC4</a:t>
            </a:r>
            <a:endParaRPr lang="en-US" sz="800" b="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3" name="TextBox 23"/>
          <p:cNvSpPr txBox="1">
            <a:spLocks noChangeArrowheads="1"/>
          </p:cNvSpPr>
          <p:nvPr/>
        </p:nvSpPr>
        <p:spPr bwMode="auto">
          <a:xfrm>
            <a:off x="1550963" y="483057"/>
            <a:ext cx="6066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800" b="0" dirty="0" smtClean="0">
                <a:solidFill>
                  <a:srgbClr val="000000"/>
                </a:solidFill>
                <a:cs typeface="Arial" charset="0"/>
              </a:rPr>
              <a:t>L4-PDR1</a:t>
            </a:r>
            <a:endParaRPr lang="en-US" sz="800" b="0" dirty="0">
              <a:solidFill>
                <a:srgbClr val="000000"/>
              </a:solidFill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648037" y="685800"/>
            <a:ext cx="425797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065083" y="685800"/>
            <a:ext cx="45800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2"/>
          <p:cNvSpPr txBox="1">
            <a:spLocks noChangeArrowheads="1"/>
          </p:cNvSpPr>
          <p:nvPr/>
        </p:nvSpPr>
        <p:spPr bwMode="auto">
          <a:xfrm>
            <a:off x="469372" y="651932"/>
            <a:ext cx="22383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i="1" dirty="0"/>
              <a:t>0.5µM PD   </a:t>
            </a:r>
            <a:r>
              <a:rPr lang="en-US" altLang="x-none" sz="800" b="0" dirty="0"/>
              <a:t>-     +     -  </a:t>
            </a:r>
            <a:r>
              <a:rPr lang="en-US" altLang="x-none" sz="800" b="0" dirty="0" smtClean="0"/>
              <a:t>   </a:t>
            </a:r>
            <a:r>
              <a:rPr lang="en-US" altLang="x-none" sz="800" b="0" dirty="0"/>
              <a:t>- </a:t>
            </a:r>
            <a:r>
              <a:rPr lang="en-US" altLang="x-none" sz="800" b="0" dirty="0" smtClean="0"/>
              <a:t>    </a:t>
            </a:r>
            <a:r>
              <a:rPr lang="en-US" altLang="x-none" sz="800" b="0" dirty="0"/>
              <a:t>+  </a:t>
            </a:r>
            <a:r>
              <a:rPr lang="en-US" altLang="x-none" sz="800" b="0" dirty="0" smtClean="0"/>
              <a:t>   </a:t>
            </a:r>
            <a:r>
              <a:rPr lang="en-US" altLang="x-none" sz="800" b="0" dirty="0"/>
              <a:t>-   </a:t>
            </a:r>
          </a:p>
        </p:txBody>
      </p:sp>
      <p:sp>
        <p:nvSpPr>
          <p:cNvPr id="19" name="TextBox 12"/>
          <p:cNvSpPr txBox="1">
            <a:spLocks noChangeArrowheads="1"/>
          </p:cNvSpPr>
          <p:nvPr/>
        </p:nvSpPr>
        <p:spPr bwMode="auto">
          <a:xfrm>
            <a:off x="423335" y="763057"/>
            <a:ext cx="23606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800" b="0" i="1" dirty="0"/>
              <a:t>0.5µM LEE   </a:t>
            </a:r>
            <a:r>
              <a:rPr lang="en-US" altLang="x-none" sz="800" b="0" dirty="0"/>
              <a:t>-     -     +  </a:t>
            </a:r>
            <a:r>
              <a:rPr lang="en-US" altLang="x-none" sz="800" b="0" dirty="0" smtClean="0"/>
              <a:t>   </a:t>
            </a:r>
            <a:r>
              <a:rPr lang="en-US" altLang="x-none" sz="800" b="0" dirty="0"/>
              <a:t>-     -     +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01" y="1468512"/>
            <a:ext cx="1121337" cy="834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501" y="1326213"/>
            <a:ext cx="1121337" cy="961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TextBox 12"/>
          <p:cNvSpPr txBox="1">
            <a:spLocks noChangeArrowheads="1"/>
          </p:cNvSpPr>
          <p:nvPr/>
        </p:nvSpPr>
        <p:spPr bwMode="auto">
          <a:xfrm>
            <a:off x="419472" y="1261535"/>
            <a:ext cx="69762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0" dirty="0" smtClean="0"/>
              <a:t>t-ERK1/2 =</a:t>
            </a:r>
            <a:endParaRPr lang="en-US" sz="800" b="0" dirty="0"/>
          </a:p>
        </p:txBody>
      </p:sp>
      <p:sp>
        <p:nvSpPr>
          <p:cNvPr id="22" name="TextBox 12"/>
          <p:cNvSpPr txBox="1">
            <a:spLocks noChangeArrowheads="1"/>
          </p:cNvSpPr>
          <p:nvPr/>
        </p:nvSpPr>
        <p:spPr bwMode="auto">
          <a:xfrm>
            <a:off x="499032" y="1388534"/>
            <a:ext cx="607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0" dirty="0" err="1" smtClean="0"/>
              <a:t>Vinculin</a:t>
            </a:r>
            <a:r>
              <a:rPr lang="en-US" sz="800" b="0" dirty="0" smtClean="0"/>
              <a:t> -</a:t>
            </a:r>
            <a:endParaRPr lang="en-US" sz="800" b="0" dirty="0"/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12700" y="152400"/>
            <a:ext cx="27443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000" dirty="0" smtClean="0"/>
              <a:t>A</a:t>
            </a:r>
            <a:endParaRPr lang="en-US" altLang="x-none" sz="1000" dirty="0"/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3937069"/>
              </p:ext>
            </p:extLst>
          </p:nvPr>
        </p:nvGraphicFramePr>
        <p:xfrm>
          <a:off x="2448977" y="1824236"/>
          <a:ext cx="1894423" cy="2456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902497"/>
              </p:ext>
            </p:extLst>
          </p:nvPr>
        </p:nvGraphicFramePr>
        <p:xfrm>
          <a:off x="277277" y="1824235"/>
          <a:ext cx="2008723" cy="2473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2819400" y="22860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 smtClean="0"/>
              <a:t>*p=</a:t>
            </a:r>
            <a:r>
              <a:rPr lang="en-US" sz="800" b="0" dirty="0"/>
              <a:t>3.3803E-05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85800" y="2281067"/>
            <a:ext cx="9412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 smtClean="0"/>
              <a:t>*p=</a:t>
            </a:r>
            <a:r>
              <a:rPr lang="en-US" sz="800" b="0" dirty="0"/>
              <a:t>9.99011E-05 </a:t>
            </a:r>
          </a:p>
        </p:txBody>
      </p:sp>
      <p:sp>
        <p:nvSpPr>
          <p:cNvPr id="40" name="TextBox 3"/>
          <p:cNvSpPr txBox="1">
            <a:spLocks noChangeArrowheads="1"/>
          </p:cNvSpPr>
          <p:nvPr/>
        </p:nvSpPr>
        <p:spPr bwMode="auto">
          <a:xfrm>
            <a:off x="0" y="1811179"/>
            <a:ext cx="2772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000" dirty="0" smtClean="0"/>
              <a:t>C</a:t>
            </a:r>
            <a:endParaRPr lang="en-US" altLang="x-none" sz="1000" dirty="0"/>
          </a:p>
        </p:txBody>
      </p:sp>
      <p:sp>
        <p:nvSpPr>
          <p:cNvPr id="41" name="TextBox 3"/>
          <p:cNvSpPr txBox="1">
            <a:spLocks noChangeArrowheads="1"/>
          </p:cNvSpPr>
          <p:nvPr/>
        </p:nvSpPr>
        <p:spPr bwMode="auto">
          <a:xfrm>
            <a:off x="0" y="4719467"/>
            <a:ext cx="2772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000" dirty="0"/>
              <a:t>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0158" y="4645169"/>
            <a:ext cx="12458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/>
              <a:t>Colony formation</a:t>
            </a:r>
            <a:endParaRPr lang="en-US" sz="100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402880" y="3146080"/>
            <a:ext cx="13260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Rel. migratory capacity</a:t>
            </a:r>
            <a:endParaRPr lang="en-US" sz="8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1762780" y="3147536"/>
            <a:ext cx="12618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Rel. invasion capacity</a:t>
            </a:r>
            <a:endParaRPr lang="en-US" sz="800" dirty="0"/>
          </a:p>
        </p:txBody>
      </p:sp>
      <p:sp>
        <p:nvSpPr>
          <p:cNvPr id="28" name="TextBox 3"/>
          <p:cNvSpPr txBox="1">
            <a:spLocks noChangeArrowheads="1"/>
          </p:cNvSpPr>
          <p:nvPr/>
        </p:nvSpPr>
        <p:spPr bwMode="auto">
          <a:xfrm>
            <a:off x="2342654" y="152400"/>
            <a:ext cx="27727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1000" dirty="0" smtClean="0"/>
              <a:t>B</a:t>
            </a:r>
            <a:endParaRPr lang="en-US" altLang="x-none" sz="10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714287" y="304800"/>
            <a:ext cx="2573676" cy="1196778"/>
            <a:chOff x="2714287" y="304800"/>
            <a:chExt cx="2573676" cy="119677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10"/>
            <a:srcRect l="2" r="43019"/>
            <a:stretch/>
          </p:blipFill>
          <p:spPr>
            <a:xfrm>
              <a:off x="2714287" y="304800"/>
              <a:ext cx="1019513" cy="1196778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3314700" y="533400"/>
              <a:ext cx="249544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*</a:t>
              </a:r>
              <a:endParaRPr lang="en-US" dirty="0"/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305543" y="869920"/>
              <a:ext cx="842477" cy="13358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310020" y="1047721"/>
              <a:ext cx="842477" cy="1065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3" name="TextBox 22"/>
            <p:cNvSpPr txBox="1">
              <a:spLocks noChangeArrowheads="1"/>
            </p:cNvSpPr>
            <p:nvPr/>
          </p:nvSpPr>
          <p:spPr bwMode="auto">
            <a:xfrm>
              <a:off x="4212710" y="535489"/>
              <a:ext cx="57464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800" b="0" dirty="0" smtClean="0">
                  <a:solidFill>
                    <a:srgbClr val="000000"/>
                  </a:solidFill>
                  <a:cs typeface="Arial" charset="0"/>
                </a:rPr>
                <a:t>LAPC4</a:t>
              </a:r>
              <a:endParaRPr lang="en-US" sz="800" b="0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34" name="TextBox 23"/>
            <p:cNvSpPr txBox="1">
              <a:spLocks noChangeArrowheads="1"/>
            </p:cNvSpPr>
            <p:nvPr/>
          </p:nvSpPr>
          <p:spPr bwMode="auto">
            <a:xfrm>
              <a:off x="4686830" y="542416"/>
              <a:ext cx="55146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800" b="0" dirty="0" smtClean="0">
                  <a:solidFill>
                    <a:srgbClr val="000000"/>
                  </a:solidFill>
                  <a:cs typeface="Arial" charset="0"/>
                </a:rPr>
                <a:t>L4-PDR1</a:t>
              </a:r>
              <a:endParaRPr lang="en-US" sz="800" b="0" dirty="0">
                <a:solidFill>
                  <a:srgbClr val="000000"/>
                </a:solidFill>
                <a:cs typeface="Arial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4762985" y="721754"/>
              <a:ext cx="387088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4318184" y="721754"/>
              <a:ext cx="3785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12"/>
            <p:cNvSpPr txBox="1">
              <a:spLocks noChangeArrowheads="1"/>
            </p:cNvSpPr>
            <p:nvPr/>
          </p:nvSpPr>
          <p:spPr bwMode="auto">
            <a:xfrm>
              <a:off x="3733800" y="682595"/>
              <a:ext cx="155416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x-none" sz="800" b="0" i="1" dirty="0"/>
                <a:t>0.5µM PD  </a:t>
              </a:r>
              <a:r>
                <a:rPr lang="en-US" altLang="x-none" sz="800" b="0" i="1" dirty="0" smtClean="0"/>
                <a:t>  </a:t>
              </a:r>
              <a:r>
                <a:rPr lang="en-US" altLang="x-none" sz="800" b="0" dirty="0"/>
                <a:t>-    </a:t>
              </a:r>
              <a:r>
                <a:rPr lang="en-US" altLang="x-none" sz="800" b="0" dirty="0" smtClean="0"/>
                <a:t>  </a:t>
              </a:r>
              <a:r>
                <a:rPr lang="en-US" altLang="x-none" sz="800" b="0" dirty="0"/>
                <a:t>+   </a:t>
              </a:r>
              <a:r>
                <a:rPr lang="en-US" altLang="x-none" sz="800" b="0" dirty="0" smtClean="0"/>
                <a:t>   </a:t>
              </a:r>
              <a:r>
                <a:rPr lang="en-US" altLang="x-none" sz="800" b="0" dirty="0"/>
                <a:t>-  </a:t>
              </a:r>
              <a:r>
                <a:rPr lang="en-US" altLang="x-none" sz="800" b="0" dirty="0" smtClean="0"/>
                <a:t>    </a:t>
              </a:r>
              <a:r>
                <a:rPr lang="en-US" altLang="x-none" sz="800" b="0" dirty="0"/>
                <a:t>+</a:t>
              </a:r>
              <a:r>
                <a:rPr lang="en-US" altLang="x-none" sz="800" b="0" dirty="0" smtClean="0"/>
                <a:t>      </a:t>
              </a:r>
              <a:endParaRPr lang="en-US" altLang="x-none" sz="800" b="0" dirty="0"/>
            </a:p>
          </p:txBody>
        </p:sp>
        <p:sp>
          <p:nvSpPr>
            <p:cNvPr id="44" name="TextBox 12"/>
            <p:cNvSpPr txBox="1">
              <a:spLocks noChangeArrowheads="1"/>
            </p:cNvSpPr>
            <p:nvPr/>
          </p:nvSpPr>
          <p:spPr bwMode="auto">
            <a:xfrm>
              <a:off x="3940637" y="815343"/>
              <a:ext cx="46679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x-none" sz="800" b="0" dirty="0" smtClean="0"/>
                <a:t>EGF -</a:t>
              </a:r>
              <a:endParaRPr lang="en-US" altLang="x-none" sz="800" b="0" dirty="0"/>
            </a:p>
          </p:txBody>
        </p:sp>
        <p:sp>
          <p:nvSpPr>
            <p:cNvPr id="45" name="TextBox 12"/>
            <p:cNvSpPr txBox="1">
              <a:spLocks noChangeArrowheads="1"/>
            </p:cNvSpPr>
            <p:nvPr/>
          </p:nvSpPr>
          <p:spPr bwMode="auto">
            <a:xfrm>
              <a:off x="3789364" y="976210"/>
              <a:ext cx="62068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x-none" sz="800" b="0" dirty="0" smtClean="0"/>
                <a:t>GAPDH -</a:t>
              </a:r>
              <a:endParaRPr lang="en-US" altLang="x-none" sz="800" b="0" dirty="0"/>
            </a:p>
          </p:txBody>
        </p:sp>
        <p:sp>
          <p:nvSpPr>
            <p:cNvPr id="46" name="TextBox 12"/>
            <p:cNvSpPr txBox="1">
              <a:spLocks noChangeArrowheads="1"/>
            </p:cNvSpPr>
            <p:nvPr/>
          </p:nvSpPr>
          <p:spPr bwMode="auto">
            <a:xfrm>
              <a:off x="4263497" y="1136620"/>
              <a:ext cx="92157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700" b="0" dirty="0" smtClean="0">
                  <a:latin typeface="Arial Narrow"/>
                  <a:cs typeface="Arial Narrow"/>
                </a:rPr>
                <a:t>1.0      1.8     5.0     4.4</a:t>
              </a:r>
              <a:endParaRPr lang="en-US" sz="700" b="0" dirty="0">
                <a:latin typeface="Arial Narrow"/>
                <a:cs typeface="Arial Narrow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04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193769</TotalTime>
  <Words>391</Words>
  <Application>Microsoft Macintosh PowerPoint</Application>
  <PresentationFormat>On-screen Show (4:3)</PresentationFormat>
  <Paragraphs>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Thomas Jefferson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BAF57 dysregulation: Genomic analyses and  implications for prostate cancer progression</dc:title>
  <dc:creator>Thomas Jefferson</dc:creator>
  <cp:lastModifiedBy>Renee de Leeuw</cp:lastModifiedBy>
  <cp:revision>4833</cp:revision>
  <cp:lastPrinted>2017-03-21T20:57:44Z</cp:lastPrinted>
  <dcterms:created xsi:type="dcterms:W3CDTF">2013-11-22T20:07:06Z</dcterms:created>
  <dcterms:modified xsi:type="dcterms:W3CDTF">2018-04-06T19:15:47Z</dcterms:modified>
</cp:coreProperties>
</file>