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98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79413" indent="777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60413" indent="1539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41413" indent="2301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22413" indent="3063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64">
          <p15:clr>
            <a:srgbClr val="A4A3A4"/>
          </p15:clr>
        </p15:guide>
        <p15:guide id="2" pos="2927">
          <p15:clr>
            <a:srgbClr val="A4A3A4"/>
          </p15:clr>
        </p15:guide>
        <p15:guide id="3" orient="horz" pos="3780">
          <p15:clr>
            <a:srgbClr val="A4A3A4"/>
          </p15:clr>
        </p15:guide>
        <p15:guide id="4" pos="1792">
          <p15:clr>
            <a:srgbClr val="A4A3A4"/>
          </p15:clr>
        </p15:guide>
        <p15:guide id="5" orient="horz" pos="2234">
          <p15:clr>
            <a:srgbClr val="A4A3A4"/>
          </p15:clr>
        </p15:guide>
        <p15:guide id="6" pos="431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nee de Leeuw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C66"/>
    <a:srgbClr val="FF66CC"/>
    <a:srgbClr val="FAFAFA"/>
    <a:srgbClr val="FEFEFE"/>
    <a:srgbClr val="FFFF99"/>
    <a:srgbClr val="FFA902"/>
    <a:srgbClr val="FF9D35"/>
    <a:srgbClr val="FF03ED"/>
    <a:srgbClr val="D5C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6" autoAdjust="0"/>
    <p:restoredTop sz="94674"/>
  </p:normalViewPr>
  <p:slideViewPr>
    <p:cSldViewPr>
      <p:cViewPr>
        <p:scale>
          <a:sx n="150" d="100"/>
          <a:sy n="150" d="100"/>
        </p:scale>
        <p:origin x="-496" y="-80"/>
      </p:cViewPr>
      <p:guideLst>
        <p:guide orient="horz" pos="1824"/>
        <p:guide orient="horz" pos="3924"/>
        <p:guide orient="horz" pos="938"/>
        <p:guide pos="2927"/>
        <p:guide pos="21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6" d="100"/>
          <a:sy n="106" d="100"/>
        </p:scale>
        <p:origin x="-3376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746D6BE-7E5F-CB47-8F8B-0700998E3902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8292392-173E-2A48-9075-3CEFCB62107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91530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charset="0"/>
              </a:defRPr>
            </a:lvl1pPr>
          </a:lstStyle>
          <a:p>
            <a:fld id="{9351813F-008C-A447-A8DE-C66DEB864EFD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charset="0"/>
              </a:defRPr>
            </a:lvl1pPr>
          </a:lstStyle>
          <a:p>
            <a:fld id="{8BC19FA8-3E30-3E40-88EF-8B735CA2A4D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96645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379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760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141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522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1904924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909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893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878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ECC528-51DB-AE43-B673-F31291805EEB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671D0-CA6B-3B4E-9593-28FEC7959A7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5138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E5D70-F32C-DC46-A2CB-C0D1613A29B6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F6878-A91F-6E42-86C1-DFE5B06BCC6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909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433F12-00B0-7F43-B581-02CBBA1F0670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4B3A3-8957-2340-BA72-C9DD67FC2F2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7248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AFEC4-1A5A-3B43-85E3-0B57BD26EDD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226D1-8034-FA4B-B203-31C400707FF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1623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E3A45F-97A5-9C4B-9B29-6AD00B210B5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B875C-EE91-D244-A0C1-C244300BBCA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8841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D65BE3-A28B-DD49-AFDF-37613AD4C8CE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39FA-9D5E-7744-A603-574A602696D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919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11A5D-ADC3-D444-B7C2-09665942078D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BE419-C5D9-1C4E-A166-BF925E900C2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10133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475EB6-67B2-604B-97E6-72EDB1E5D672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014A6-01A5-7C46-9F47-1C5CE60EE0C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6897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E8EA8E-8977-9149-964C-9700628D16CE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AB77-5D8D-8844-B158-6991E47EE31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517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0"/>
            <a:ext cx="2256235" cy="6254751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E57E81-3C54-D641-BACF-6863B85A908B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E3893-5211-1B4E-80EB-3B2A17AFAC1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3343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5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0985" indent="0">
              <a:buNone/>
              <a:defRPr sz="2300"/>
            </a:lvl2pPr>
            <a:lvl3pPr marL="761970" indent="0">
              <a:buNone/>
              <a:defRPr sz="2000"/>
            </a:lvl3pPr>
            <a:lvl4pPr marL="1142954" indent="0">
              <a:buNone/>
              <a:defRPr sz="1700"/>
            </a:lvl4pPr>
            <a:lvl5pPr marL="1523939" indent="0">
              <a:buNone/>
              <a:defRPr sz="1700"/>
            </a:lvl5pPr>
            <a:lvl6pPr marL="1904924" indent="0">
              <a:buNone/>
              <a:defRPr sz="1700"/>
            </a:lvl6pPr>
            <a:lvl7pPr marL="2285909" indent="0">
              <a:buNone/>
              <a:defRPr sz="1700"/>
            </a:lvl7pPr>
            <a:lvl8pPr marL="2666893" indent="0">
              <a:buNone/>
              <a:defRPr sz="1700"/>
            </a:lvl8pPr>
            <a:lvl9pPr marL="3047878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27F687-FDFF-0842-9140-CF4BBD7D73AF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82D15-C6C4-A242-95F3-432981669C2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08826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6197" tIns="38098" rIns="76197" bIns="380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D509F49-C28A-7E47-8DC2-5534A653792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98989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4B3625A-F8EB-9B48-83BC-9240AD56A0D3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5pPr>
      <a:lvl6pPr marL="380985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6pPr>
      <a:lvl7pPr marL="761970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7pPr>
      <a:lvl8pPr marL="1142954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8pPr>
      <a:lvl9pPr marL="1523939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17538" indent="-2365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950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331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1712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09541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48373" y="-2532"/>
            <a:ext cx="312136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dirty="0" smtClean="0"/>
              <a:t>Primary </a:t>
            </a:r>
            <a:r>
              <a:rPr lang="en-US" altLang="x-none" sz="800" dirty="0" err="1" smtClean="0"/>
              <a:t>PCa</a:t>
            </a:r>
            <a:r>
              <a:rPr lang="en-US" altLang="x-none" sz="800" dirty="0" smtClean="0"/>
              <a:t> (TCGA)</a:t>
            </a:r>
            <a:r>
              <a:rPr lang="en-US" altLang="x-none" sz="800" b="0" dirty="0" smtClean="0"/>
              <a:t>: alterations in 38% of patients (128/333) </a:t>
            </a:r>
            <a:endParaRPr lang="en-US" altLang="x-none" sz="8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33" y="1321152"/>
            <a:ext cx="5339467" cy="9217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28" y="166799"/>
            <a:ext cx="5331805" cy="920459"/>
          </a:xfrm>
          <a:prstGeom prst="rect">
            <a:avLst/>
          </a:prstGeom>
        </p:spPr>
      </p:pic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341020" y="2359668"/>
            <a:ext cx="387131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dirty="0" smtClean="0"/>
              <a:t>Metastatic CRPC (SU2C/PCF)</a:t>
            </a:r>
            <a:r>
              <a:rPr lang="en-US" altLang="x-none" sz="800" b="0" dirty="0" smtClean="0"/>
              <a:t>: alterations in 47% of patients (</a:t>
            </a:r>
            <a:r>
              <a:rPr lang="en-US" altLang="x-none" sz="800" b="0" dirty="0"/>
              <a:t>71/150) </a:t>
            </a:r>
            <a:endParaRPr lang="en-US" altLang="x-none" sz="800" b="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2519899"/>
            <a:ext cx="5943600" cy="92499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0" y="2566481"/>
            <a:ext cx="660400" cy="938719"/>
            <a:chOff x="0" y="2163178"/>
            <a:chExt cx="660400" cy="938719"/>
          </a:xfrm>
        </p:grpSpPr>
        <p:sp>
          <p:nvSpPr>
            <p:cNvPr id="10" name="TextBox 9"/>
            <p:cNvSpPr txBox="1"/>
            <p:nvPr/>
          </p:nvSpPr>
          <p:spPr>
            <a:xfrm>
              <a:off x="189611" y="2163179"/>
              <a:ext cx="470789" cy="9387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550" dirty="0">
                  <a:solidFill>
                    <a:srgbClr val="000000"/>
                  </a:solidFill>
                </a:rPr>
                <a:t>KRAS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NRAS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HRAS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RAF1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ARAF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BRAF</a:t>
              </a:r>
            </a:p>
            <a:p>
              <a:r>
                <a:rPr lang="da-DK" sz="550" dirty="0" smtClean="0">
                  <a:solidFill>
                    <a:srgbClr val="000000"/>
                  </a:solidFill>
                </a:rPr>
                <a:t>MAP2K1</a:t>
              </a:r>
            </a:p>
            <a:p>
              <a:r>
                <a:rPr lang="da-DK" sz="550" dirty="0" smtClean="0">
                  <a:solidFill>
                    <a:srgbClr val="000000"/>
                  </a:solidFill>
                </a:rPr>
                <a:t>MAP2K2</a:t>
              </a:r>
              <a:endParaRPr lang="da-DK" sz="550" dirty="0">
                <a:solidFill>
                  <a:srgbClr val="000000"/>
                </a:solidFill>
              </a:endParaRPr>
            </a:p>
            <a:p>
              <a:r>
                <a:rPr lang="da-DK" sz="550" dirty="0">
                  <a:solidFill>
                    <a:srgbClr val="000000"/>
                  </a:solidFill>
                </a:rPr>
                <a:t>MAPK3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MAPK1 </a:t>
              </a:r>
              <a:endParaRPr lang="en-US" sz="55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0" y="2163178"/>
              <a:ext cx="324127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8%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6%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6%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7%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16%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4%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535" y="202039"/>
            <a:ext cx="626448" cy="939092"/>
            <a:chOff x="47535" y="3445505"/>
            <a:chExt cx="626448" cy="939092"/>
          </a:xfrm>
        </p:grpSpPr>
        <p:sp>
          <p:nvSpPr>
            <p:cNvPr id="13" name="TextBox 12"/>
            <p:cNvSpPr txBox="1"/>
            <p:nvPr/>
          </p:nvSpPr>
          <p:spPr>
            <a:xfrm>
              <a:off x="203194" y="3445879"/>
              <a:ext cx="470789" cy="9387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550" dirty="0">
                  <a:solidFill>
                    <a:srgbClr val="000000"/>
                  </a:solidFill>
                </a:rPr>
                <a:t>KRAS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NRAS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HRAS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RAF1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ARAF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BRAF</a:t>
              </a:r>
            </a:p>
            <a:p>
              <a:r>
                <a:rPr lang="da-DK" sz="550" dirty="0" smtClean="0">
                  <a:solidFill>
                    <a:srgbClr val="000000"/>
                  </a:solidFill>
                </a:rPr>
                <a:t>MAP2K1</a:t>
              </a:r>
            </a:p>
            <a:p>
              <a:r>
                <a:rPr lang="da-DK" sz="550" dirty="0" smtClean="0">
                  <a:solidFill>
                    <a:srgbClr val="000000"/>
                  </a:solidFill>
                </a:rPr>
                <a:t>MAP2K2</a:t>
              </a:r>
              <a:endParaRPr lang="da-DK" sz="550" dirty="0">
                <a:solidFill>
                  <a:srgbClr val="000000"/>
                </a:solidFill>
              </a:endParaRPr>
            </a:p>
            <a:p>
              <a:r>
                <a:rPr lang="da-DK" sz="550" dirty="0">
                  <a:solidFill>
                    <a:srgbClr val="000000"/>
                  </a:solidFill>
                </a:rPr>
                <a:t>MAPK3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MAPK1 </a:t>
              </a:r>
              <a:endParaRPr lang="en-US" sz="55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535" y="3445505"/>
              <a:ext cx="285655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6%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3%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9%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9%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3%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7%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6%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5210" y="1362029"/>
            <a:ext cx="628773" cy="939091"/>
            <a:chOff x="45210" y="4605495"/>
            <a:chExt cx="628773" cy="939091"/>
          </a:xfrm>
        </p:grpSpPr>
        <p:sp>
          <p:nvSpPr>
            <p:cNvPr id="16" name="TextBox 15"/>
            <p:cNvSpPr txBox="1"/>
            <p:nvPr/>
          </p:nvSpPr>
          <p:spPr>
            <a:xfrm>
              <a:off x="203194" y="4605868"/>
              <a:ext cx="470789" cy="9387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550" dirty="0">
                  <a:solidFill>
                    <a:srgbClr val="000000"/>
                  </a:solidFill>
                </a:rPr>
                <a:t>KRAS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NRAS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HRAS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RAF1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ARAF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BRAF</a:t>
              </a:r>
            </a:p>
            <a:p>
              <a:r>
                <a:rPr lang="da-DK" sz="550" dirty="0" smtClean="0">
                  <a:solidFill>
                    <a:srgbClr val="000000"/>
                  </a:solidFill>
                </a:rPr>
                <a:t>MAP2K1</a:t>
              </a:r>
            </a:p>
            <a:p>
              <a:r>
                <a:rPr lang="da-DK" sz="550" dirty="0" smtClean="0">
                  <a:solidFill>
                    <a:srgbClr val="000000"/>
                  </a:solidFill>
                </a:rPr>
                <a:t>MAP2K2</a:t>
              </a:r>
              <a:endParaRPr lang="da-DK" sz="550" dirty="0">
                <a:solidFill>
                  <a:srgbClr val="000000"/>
                </a:solidFill>
              </a:endParaRPr>
            </a:p>
            <a:p>
              <a:r>
                <a:rPr lang="da-DK" sz="550" dirty="0">
                  <a:solidFill>
                    <a:srgbClr val="000000"/>
                  </a:solidFill>
                </a:rPr>
                <a:t>MAPK3</a:t>
              </a:r>
            </a:p>
            <a:p>
              <a:r>
                <a:rPr lang="da-DK" sz="550" dirty="0">
                  <a:solidFill>
                    <a:srgbClr val="000000"/>
                  </a:solidFill>
                </a:rPr>
                <a:t>MAPK1 </a:t>
              </a:r>
              <a:endParaRPr lang="en-US" sz="55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210" y="4605495"/>
              <a:ext cx="285655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6%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3%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9%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9%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3%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5%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7%</a:t>
              </a:r>
            </a:p>
            <a:p>
              <a:pPr algn="r"/>
              <a:r>
                <a:rPr lang="da-DK" sz="550" b="0" dirty="0" smtClean="0">
                  <a:solidFill>
                    <a:srgbClr val="000000"/>
                  </a:solidFill>
                </a:rPr>
                <a:t>6%</a:t>
              </a:r>
            </a:p>
          </p:txBody>
        </p:sp>
      </p:grp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364232" y="1151258"/>
            <a:ext cx="10150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b="0" smtClean="0"/>
              <a:t>(TCGA continued)</a:t>
            </a:r>
            <a:endParaRPr lang="en-US" altLang="x-none" sz="800" b="0" dirty="0"/>
          </a:p>
        </p:txBody>
      </p: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0" y="7750314"/>
            <a:ext cx="67056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700" dirty="0"/>
              <a:t>Supplementary Figure </a:t>
            </a:r>
            <a:r>
              <a:rPr lang="en-US" altLang="x-none" sz="700" dirty="0" smtClean="0"/>
              <a:t>7: </a:t>
            </a:r>
            <a:r>
              <a:rPr lang="en-US" sz="800" dirty="0" err="1" smtClean="0"/>
              <a:t>Cbioportal</a:t>
            </a:r>
            <a:r>
              <a:rPr lang="en-US" sz="800" dirty="0" smtClean="0"/>
              <a:t> </a:t>
            </a:r>
            <a:r>
              <a:rPr lang="en-US" sz="800" dirty="0"/>
              <a:t>analyses of </a:t>
            </a:r>
            <a:r>
              <a:rPr lang="en-US" sz="800" dirty="0" smtClean="0"/>
              <a:t>MAPK alterations in clinical cohorts. </a:t>
            </a:r>
            <a:r>
              <a:rPr lang="en-US" sz="800" b="0" dirty="0" smtClean="0"/>
              <a:t>Tables represent all alterations observed per patients (numbered </a:t>
            </a:r>
            <a:r>
              <a:rPr lang="en-US" sz="800" b="0" dirty="0" err="1" smtClean="0"/>
              <a:t>colums</a:t>
            </a:r>
            <a:r>
              <a:rPr lang="en-US" sz="800" b="0" dirty="0" smtClean="0"/>
              <a:t>) for each kinase in the MAPK family in the TCGA and SU2C/PCF cohorts.</a:t>
            </a:r>
            <a:endParaRPr lang="en-US" altLang="x-none" sz="700" b="0" u="sng" dirty="0"/>
          </a:p>
          <a:p>
            <a:pPr eaLnBrk="1" hangingPunct="1"/>
            <a:endParaRPr lang="en-US" altLang="x-none" sz="7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/>
          <a:srcRect l="41798" t="31488" r="15032" b="5785"/>
          <a:stretch/>
        </p:blipFill>
        <p:spPr>
          <a:xfrm>
            <a:off x="381000" y="3505200"/>
            <a:ext cx="1677644" cy="162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28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193775</TotalTime>
  <Words>170</Words>
  <Application>Microsoft Macintosh PowerPoint</Application>
  <PresentationFormat>On-screen Show (4:3)</PresentationFormat>
  <Paragraphs>64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Thomas Jefferson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BAF57 dysregulation: Genomic analyses and  implications for prostate cancer progression</dc:title>
  <dc:creator>Thomas Jefferson</dc:creator>
  <cp:lastModifiedBy>Renee de Leeuw</cp:lastModifiedBy>
  <cp:revision>4833</cp:revision>
  <cp:lastPrinted>2017-03-21T20:57:44Z</cp:lastPrinted>
  <dcterms:created xsi:type="dcterms:W3CDTF">2013-11-22T20:07:06Z</dcterms:created>
  <dcterms:modified xsi:type="dcterms:W3CDTF">2018-04-06T19:11:31Z</dcterms:modified>
</cp:coreProperties>
</file>