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 varScale="1">
        <p:scale>
          <a:sx n="93" d="100"/>
          <a:sy n="93" d="100"/>
        </p:scale>
        <p:origin x="114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77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946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21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219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941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86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714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481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702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59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562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4290D-3648-4F7A-B3DD-1B72233BD422}" type="datetimeFigureOut">
              <a:rPr lang="en-US" smtClean="0"/>
              <a:t>7/2/2018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82A34-DC48-43CE-B1C8-E82F71D5DC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06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emf"/><Relationship Id="rId11" Type="http://schemas.openxmlformats.org/officeDocument/2006/relationships/image" Target="../media/image11.png"/><Relationship Id="rId5" Type="http://schemas.openxmlformats.org/officeDocument/2006/relationships/image" Target="../media/image5.tif"/><Relationship Id="rId10" Type="http://schemas.openxmlformats.org/officeDocument/2006/relationships/image" Target="../media/image10.png"/><Relationship Id="rId4" Type="http://schemas.openxmlformats.org/officeDocument/2006/relationships/image" Target="../media/image4.emf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8B2F7EDE-5A9D-1D42-8E4B-C46BE8A701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213" y="823912"/>
            <a:ext cx="6642100" cy="51780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2742" y="113016"/>
            <a:ext cx="1553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data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31906" y="1118170"/>
            <a:ext cx="872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Subjects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226085" y="1092770"/>
            <a:ext cx="592818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13385" y="5537770"/>
            <a:ext cx="592818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175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="" xmlns:a16="http://schemas.microsoft.com/office/drawing/2014/main" id="{4A604E23-A890-2F42-A502-64A262336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483" y="703830"/>
            <a:ext cx="1549400" cy="27432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="" xmlns:a16="http://schemas.microsoft.com/office/drawing/2014/main" id="{045EAC44-C20F-B444-839C-6358D7C8F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9386" y="703830"/>
            <a:ext cx="1536700" cy="274320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="" xmlns:a16="http://schemas.microsoft.com/office/drawing/2014/main" id="{06CC0F2B-A6EA-734D-AEB6-1F1A58B9AA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9025" y="704802"/>
            <a:ext cx="1549400" cy="274320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="" xmlns:a16="http://schemas.microsoft.com/office/drawing/2014/main" id="{74ADA3D9-8107-A049-B652-FC53E804B695}"/>
              </a:ext>
            </a:extLst>
          </p:cNvPr>
          <p:cNvSpPr txBox="1"/>
          <p:nvPr/>
        </p:nvSpPr>
        <p:spPr>
          <a:xfrm>
            <a:off x="1935183" y="33279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="" xmlns:a16="http://schemas.microsoft.com/office/drawing/2014/main" id="{2AD83D5F-0CA0-7F49-91B1-C89A1AA7A8C1}"/>
              </a:ext>
            </a:extLst>
          </p:cNvPr>
          <p:cNvSpPr txBox="1"/>
          <p:nvPr/>
        </p:nvSpPr>
        <p:spPr>
          <a:xfrm>
            <a:off x="3393192" y="332794"/>
            <a:ext cx="882894" cy="246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CDKN1A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="" xmlns:a16="http://schemas.microsoft.com/office/drawing/2014/main" id="{FEBD6F32-523B-7F40-8E1B-7E3EE4EB0CEE}"/>
              </a:ext>
            </a:extLst>
          </p:cNvPr>
          <p:cNvSpPr txBox="1"/>
          <p:nvPr/>
        </p:nvSpPr>
        <p:spPr>
          <a:xfrm>
            <a:off x="4882116" y="333766"/>
            <a:ext cx="882894" cy="246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CDKN2A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="" xmlns:a16="http://schemas.microsoft.com/office/drawing/2014/main" id="{206F559B-BC0E-2340-86B0-8BF18F115CBD}"/>
              </a:ext>
            </a:extLst>
          </p:cNvPr>
          <p:cNvSpPr txBox="1"/>
          <p:nvPr/>
        </p:nvSpPr>
        <p:spPr>
          <a:xfrm>
            <a:off x="0" y="91644"/>
            <a:ext cx="685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Fig.S1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="" xmlns:a16="http://schemas.microsoft.com/office/drawing/2014/main" id="{05501D94-E164-184F-8380-3714BB4E97D9}"/>
              </a:ext>
            </a:extLst>
          </p:cNvPr>
          <p:cNvSpPr txBox="1"/>
          <p:nvPr/>
        </p:nvSpPr>
        <p:spPr>
          <a:xfrm>
            <a:off x="1066556" y="160606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="" xmlns:a16="http://schemas.microsoft.com/office/drawing/2014/main" id="{264D7ADC-FBBF-4749-A929-27991A62A1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4235751"/>
            <a:ext cx="2138656" cy="189992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="" xmlns:a16="http://schemas.microsoft.com/office/drawing/2014/main" id="{1E71EBA7-C000-4F4A-9DE7-214188CD42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9336" y="4235751"/>
            <a:ext cx="2260638" cy="1921936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="" xmlns:a16="http://schemas.microsoft.com/office/drawing/2014/main" id="{9E555534-876C-1F48-936A-0F0226516553}"/>
              </a:ext>
            </a:extLst>
          </p:cNvPr>
          <p:cNvSpPr txBox="1"/>
          <p:nvPr/>
        </p:nvSpPr>
        <p:spPr>
          <a:xfrm>
            <a:off x="1270000" y="3913115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D)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="" xmlns:a16="http://schemas.microsoft.com/office/drawing/2014/main" id="{1E1388B4-8308-9946-8B9B-46B0CEEB5FE6}"/>
              </a:ext>
            </a:extLst>
          </p:cNvPr>
          <p:cNvGrpSpPr/>
          <p:nvPr/>
        </p:nvGrpSpPr>
        <p:grpSpPr>
          <a:xfrm>
            <a:off x="8842416" y="942090"/>
            <a:ext cx="2035782" cy="1801908"/>
            <a:chOff x="8406675" y="3684072"/>
            <a:chExt cx="2035782" cy="1801908"/>
          </a:xfrm>
        </p:grpSpPr>
        <p:pic>
          <p:nvPicPr>
            <p:cNvPr id="61" name="Picture 60">
              <a:extLst>
                <a:ext uri="{FF2B5EF4-FFF2-40B4-BE49-F238E27FC236}">
                  <a16:creationId xmlns="" xmlns:a16="http://schemas.microsoft.com/office/drawing/2014/main" id="{153B88C0-2198-1F43-A4D1-4D233C3E13F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30508" y="4982766"/>
              <a:ext cx="753415" cy="486074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62" name="Picture 61">
              <a:extLst>
                <a:ext uri="{FF2B5EF4-FFF2-40B4-BE49-F238E27FC236}">
                  <a16:creationId xmlns="" xmlns:a16="http://schemas.microsoft.com/office/drawing/2014/main" id="{9222BBE8-5733-7C48-A518-F93B029BF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29729" y="4492595"/>
              <a:ext cx="753415" cy="413163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63" name="Picture 62">
              <a:extLst>
                <a:ext uri="{FF2B5EF4-FFF2-40B4-BE49-F238E27FC236}">
                  <a16:creationId xmlns="" xmlns:a16="http://schemas.microsoft.com/office/drawing/2014/main" id="{516F7616-A922-2643-8DAE-A05A6D9A8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829730" y="3996260"/>
              <a:ext cx="753415" cy="423796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sp>
          <p:nvSpPr>
            <p:cNvPr id="64" name="TextBox 63">
              <a:extLst>
                <a:ext uri="{FF2B5EF4-FFF2-40B4-BE49-F238E27FC236}">
                  <a16:creationId xmlns="" xmlns:a16="http://schemas.microsoft.com/office/drawing/2014/main" id="{B623931D-594D-DA4F-BF2A-71D90D83BEAF}"/>
                </a:ext>
              </a:extLst>
            </p:cNvPr>
            <p:cNvSpPr txBox="1"/>
            <p:nvPr/>
          </p:nvSpPr>
          <p:spPr>
            <a:xfrm>
              <a:off x="9589789" y="4069658"/>
              <a:ext cx="81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charset="0"/>
                  <a:ea typeface="Times New Roman" charset="0"/>
                  <a:cs typeface="Times New Roman" charset="0"/>
                </a:rPr>
                <a:t>p21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="" xmlns:a16="http://schemas.microsoft.com/office/drawing/2014/main" id="{8C3D63DC-3F6E-014A-B102-5E2173320787}"/>
                </a:ext>
              </a:extLst>
            </p:cNvPr>
            <p:cNvSpPr txBox="1"/>
            <p:nvPr/>
          </p:nvSpPr>
          <p:spPr>
            <a:xfrm>
              <a:off x="9583144" y="4552389"/>
              <a:ext cx="81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Symbol" pitchFamily="2" charset="2"/>
                  <a:ea typeface="Times New Roman" charset="0"/>
                  <a:cs typeface="Times New Roman" charset="0"/>
                </a:rPr>
                <a:t>g</a:t>
              </a:r>
              <a:r>
                <a:rPr lang="en-US" sz="1200" dirty="0">
                  <a:latin typeface="Times New Roman" charset="0"/>
                  <a:ea typeface="Times New Roman" charset="0"/>
                  <a:cs typeface="Times New Roman" charset="0"/>
                </a:rPr>
                <a:t>H2AX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="" xmlns:a16="http://schemas.microsoft.com/office/drawing/2014/main" id="{A53AB559-613F-744B-9A28-4EB3C41A65AC}"/>
                </a:ext>
              </a:extLst>
            </p:cNvPr>
            <p:cNvSpPr txBox="1"/>
            <p:nvPr/>
          </p:nvSpPr>
          <p:spPr>
            <a:xfrm>
              <a:off x="9623657" y="5074621"/>
              <a:ext cx="81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charset="0"/>
                  <a:ea typeface="Times New Roman" charset="0"/>
                  <a:cs typeface="Times New Roman" charset="0"/>
                </a:rPr>
                <a:t>GAPDH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="" xmlns:a16="http://schemas.microsoft.com/office/drawing/2014/main" id="{A346BE92-608A-C446-8E3B-7F22BCA07782}"/>
                </a:ext>
              </a:extLst>
            </p:cNvPr>
            <p:cNvSpPr txBox="1"/>
            <p:nvPr/>
          </p:nvSpPr>
          <p:spPr>
            <a:xfrm>
              <a:off x="8834808" y="3694867"/>
              <a:ext cx="1027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Times New Roman" charset="0"/>
                  <a:ea typeface="Times New Roman" charset="0"/>
                  <a:cs typeface="Times New Roman" charset="0"/>
                </a:rPr>
                <a:t> HS    HCV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="" xmlns:a16="http://schemas.microsoft.com/office/drawing/2014/main" id="{C2520E89-EF5B-7C41-B5B8-F13D8E1EDD95}"/>
                </a:ext>
              </a:extLst>
            </p:cNvPr>
            <p:cNvSpPr txBox="1"/>
            <p:nvPr/>
          </p:nvSpPr>
          <p:spPr>
            <a:xfrm>
              <a:off x="8448235" y="3684072"/>
              <a:ext cx="8427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>
                  <a:latin typeface="Times New Roman" charset="0"/>
                  <a:ea typeface="Times New Roman" charset="0"/>
                  <a:cs typeface="Times New Roman" charset="0"/>
                </a:rPr>
                <a:t>kDa</a:t>
              </a:r>
              <a:endParaRPr lang="en-US" sz="10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="" xmlns:a16="http://schemas.microsoft.com/office/drawing/2014/main" id="{87A1ED91-D384-C943-A553-46C57FD8A8F3}"/>
                </a:ext>
              </a:extLst>
            </p:cNvPr>
            <p:cNvGrpSpPr/>
            <p:nvPr/>
          </p:nvGrpSpPr>
          <p:grpSpPr>
            <a:xfrm>
              <a:off x="8408370" y="5270536"/>
              <a:ext cx="842717" cy="215444"/>
              <a:chOff x="193094" y="3379761"/>
              <a:chExt cx="842717" cy="215444"/>
            </a:xfrm>
          </p:grpSpPr>
          <p:cxnSp>
            <p:nvCxnSpPr>
              <p:cNvPr id="76" name="Straight Connector 75">
                <a:extLst>
                  <a:ext uri="{FF2B5EF4-FFF2-40B4-BE49-F238E27FC236}">
                    <a16:creationId xmlns="" xmlns:a16="http://schemas.microsoft.com/office/drawing/2014/main" id="{A590896C-7A1C-1641-AB86-99A4C0D2C742}"/>
                  </a:ext>
                </a:extLst>
              </p:cNvPr>
              <p:cNvCxnSpPr/>
              <p:nvPr/>
            </p:nvCxnSpPr>
            <p:spPr>
              <a:xfrm>
                <a:off x="422451" y="3482490"/>
                <a:ext cx="1247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7" name="TextBox 76">
                <a:extLst>
                  <a:ext uri="{FF2B5EF4-FFF2-40B4-BE49-F238E27FC236}">
                    <a16:creationId xmlns="" xmlns:a16="http://schemas.microsoft.com/office/drawing/2014/main" id="{EE11F2CA-DBD4-1E47-B988-7C0110CFE185}"/>
                  </a:ext>
                </a:extLst>
              </p:cNvPr>
              <p:cNvSpPr txBox="1"/>
              <p:nvPr/>
            </p:nvSpPr>
            <p:spPr>
              <a:xfrm>
                <a:off x="193094" y="3379761"/>
                <a:ext cx="8427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Times New Roman" charset="0"/>
                    <a:ea typeface="Times New Roman" charset="0"/>
                    <a:cs typeface="Times New Roman" charset="0"/>
                  </a:rPr>
                  <a:t>34</a:t>
                </a:r>
              </a:p>
            </p:txBody>
          </p:sp>
        </p:grpSp>
        <p:grpSp>
          <p:nvGrpSpPr>
            <p:cNvPr id="70" name="Group 69">
              <a:extLst>
                <a:ext uri="{FF2B5EF4-FFF2-40B4-BE49-F238E27FC236}">
                  <a16:creationId xmlns="" xmlns:a16="http://schemas.microsoft.com/office/drawing/2014/main" id="{24722790-C3F5-DE40-8566-2AC157E01C89}"/>
                </a:ext>
              </a:extLst>
            </p:cNvPr>
            <p:cNvGrpSpPr/>
            <p:nvPr/>
          </p:nvGrpSpPr>
          <p:grpSpPr>
            <a:xfrm>
              <a:off x="8408370" y="4744604"/>
              <a:ext cx="842717" cy="215444"/>
              <a:chOff x="193094" y="3379761"/>
              <a:chExt cx="842717" cy="215444"/>
            </a:xfrm>
          </p:grpSpPr>
          <p:cxnSp>
            <p:nvCxnSpPr>
              <p:cNvPr id="74" name="Straight Connector 73">
                <a:extLst>
                  <a:ext uri="{FF2B5EF4-FFF2-40B4-BE49-F238E27FC236}">
                    <a16:creationId xmlns="" xmlns:a16="http://schemas.microsoft.com/office/drawing/2014/main" id="{730B62A1-167B-C349-93C6-8C0300B3BA6D}"/>
                  </a:ext>
                </a:extLst>
              </p:cNvPr>
              <p:cNvCxnSpPr/>
              <p:nvPr/>
            </p:nvCxnSpPr>
            <p:spPr>
              <a:xfrm>
                <a:off x="422451" y="3482490"/>
                <a:ext cx="1247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5" name="TextBox 74">
                <a:extLst>
                  <a:ext uri="{FF2B5EF4-FFF2-40B4-BE49-F238E27FC236}">
                    <a16:creationId xmlns="" xmlns:a16="http://schemas.microsoft.com/office/drawing/2014/main" id="{D6D7BE39-5184-8440-9032-F66E95BB0B3E}"/>
                  </a:ext>
                </a:extLst>
              </p:cNvPr>
              <p:cNvSpPr txBox="1"/>
              <p:nvPr/>
            </p:nvSpPr>
            <p:spPr>
              <a:xfrm>
                <a:off x="193094" y="3379761"/>
                <a:ext cx="8427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Times New Roman" charset="0"/>
                    <a:ea typeface="Times New Roman" charset="0"/>
                    <a:cs typeface="Times New Roman" charset="0"/>
                  </a:rPr>
                  <a:t>17</a:t>
                </a:r>
              </a:p>
            </p:txBody>
          </p:sp>
        </p:grpSp>
        <p:grpSp>
          <p:nvGrpSpPr>
            <p:cNvPr id="71" name="Group 70">
              <a:extLst>
                <a:ext uri="{FF2B5EF4-FFF2-40B4-BE49-F238E27FC236}">
                  <a16:creationId xmlns="" xmlns:a16="http://schemas.microsoft.com/office/drawing/2014/main" id="{8D73A29F-FF71-0F45-BA2B-ECDF8ADF04B2}"/>
                </a:ext>
              </a:extLst>
            </p:cNvPr>
            <p:cNvGrpSpPr/>
            <p:nvPr/>
          </p:nvGrpSpPr>
          <p:grpSpPr>
            <a:xfrm>
              <a:off x="8406675" y="4279318"/>
              <a:ext cx="842717" cy="215444"/>
              <a:chOff x="193094" y="3379761"/>
              <a:chExt cx="842717" cy="215444"/>
            </a:xfrm>
          </p:grpSpPr>
          <p:cxnSp>
            <p:nvCxnSpPr>
              <p:cNvPr id="72" name="Straight Connector 71">
                <a:extLst>
                  <a:ext uri="{FF2B5EF4-FFF2-40B4-BE49-F238E27FC236}">
                    <a16:creationId xmlns="" xmlns:a16="http://schemas.microsoft.com/office/drawing/2014/main" id="{799F81FE-690F-7943-A3B0-F1302740DE7C}"/>
                  </a:ext>
                </a:extLst>
              </p:cNvPr>
              <p:cNvCxnSpPr/>
              <p:nvPr/>
            </p:nvCxnSpPr>
            <p:spPr>
              <a:xfrm>
                <a:off x="422451" y="3482490"/>
                <a:ext cx="1247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3" name="TextBox 72">
                <a:extLst>
                  <a:ext uri="{FF2B5EF4-FFF2-40B4-BE49-F238E27FC236}">
                    <a16:creationId xmlns="" xmlns:a16="http://schemas.microsoft.com/office/drawing/2014/main" id="{01FFB845-2440-E24F-915E-5398E4F7625F}"/>
                  </a:ext>
                </a:extLst>
              </p:cNvPr>
              <p:cNvSpPr txBox="1"/>
              <p:nvPr/>
            </p:nvSpPr>
            <p:spPr>
              <a:xfrm>
                <a:off x="193094" y="3379761"/>
                <a:ext cx="8427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Times New Roman" charset="0"/>
                    <a:ea typeface="Times New Roman" charset="0"/>
                    <a:cs typeface="Times New Roman" charset="0"/>
                  </a:rPr>
                  <a:t>17</a:t>
                </a:r>
              </a:p>
            </p:txBody>
          </p:sp>
        </p:grpSp>
      </p:grpSp>
      <p:grpSp>
        <p:nvGrpSpPr>
          <p:cNvPr id="78" name="Group 77">
            <a:extLst>
              <a:ext uri="{FF2B5EF4-FFF2-40B4-BE49-F238E27FC236}">
                <a16:creationId xmlns="" xmlns:a16="http://schemas.microsoft.com/office/drawing/2014/main" id="{2A5CF411-88A5-2C49-A198-820DFAD9BF50}"/>
              </a:ext>
            </a:extLst>
          </p:cNvPr>
          <p:cNvGrpSpPr/>
          <p:nvPr/>
        </p:nvGrpSpPr>
        <p:grpSpPr>
          <a:xfrm>
            <a:off x="6237752" y="1181564"/>
            <a:ext cx="2362377" cy="1566695"/>
            <a:chOff x="6248934" y="3889138"/>
            <a:chExt cx="2362377" cy="1566695"/>
          </a:xfrm>
        </p:grpSpPr>
        <p:pic>
          <p:nvPicPr>
            <p:cNvPr id="79" name="Picture 78">
              <a:extLst>
                <a:ext uri="{FF2B5EF4-FFF2-40B4-BE49-F238E27FC236}">
                  <a16:creationId xmlns="" xmlns:a16="http://schemas.microsoft.com/office/drawing/2014/main" id="{4F097BD2-B319-B540-B2B9-13B64A967F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35288" y="4601953"/>
              <a:ext cx="754193" cy="413589"/>
            </a:xfrm>
            <a:prstGeom prst="rect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80" name="Picture 79">
              <a:extLst>
                <a:ext uri="{FF2B5EF4-FFF2-40B4-BE49-F238E27FC236}">
                  <a16:creationId xmlns="" xmlns:a16="http://schemas.microsoft.com/office/drawing/2014/main" id="{4235B4B8-83D8-F341-8F84-3BFF210B72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35678" y="5087245"/>
              <a:ext cx="753415" cy="319631"/>
            </a:xfrm>
            <a:prstGeom prst="rect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pic>
          <p:nvPicPr>
            <p:cNvPr id="81" name="Picture 80">
              <a:extLst>
                <a:ext uri="{FF2B5EF4-FFF2-40B4-BE49-F238E27FC236}">
                  <a16:creationId xmlns="" xmlns:a16="http://schemas.microsoft.com/office/drawing/2014/main" id="{0380EDCD-462D-5E48-98BC-D2A5D7B57F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735678" y="4177227"/>
              <a:ext cx="753415" cy="351594"/>
            </a:xfrm>
            <a:prstGeom prst="rect">
              <a:avLst/>
            </a:prstGeom>
            <a:ln w="6350">
              <a:solidFill>
                <a:schemeClr val="tx1">
                  <a:lumMod val="50000"/>
                  <a:lumOff val="50000"/>
                </a:schemeClr>
              </a:solidFill>
            </a:ln>
          </p:spPr>
        </p:pic>
        <p:sp>
          <p:nvSpPr>
            <p:cNvPr id="82" name="TextBox 81">
              <a:extLst>
                <a:ext uri="{FF2B5EF4-FFF2-40B4-BE49-F238E27FC236}">
                  <a16:creationId xmlns="" xmlns:a16="http://schemas.microsoft.com/office/drawing/2014/main" id="{C6EA45FD-154D-4B4D-A4E9-2CBD81327835}"/>
                </a:ext>
              </a:extLst>
            </p:cNvPr>
            <p:cNvSpPr txBox="1"/>
            <p:nvPr/>
          </p:nvSpPr>
          <p:spPr>
            <a:xfrm>
              <a:off x="7476657" y="5123412"/>
              <a:ext cx="81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charset="0"/>
                  <a:ea typeface="Times New Roman" charset="0"/>
                  <a:cs typeface="Times New Roman" charset="0"/>
                </a:rPr>
                <a:t>GAPDH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="" xmlns:a16="http://schemas.microsoft.com/office/drawing/2014/main" id="{CED2A7C0-9C22-4B4B-9B95-FFB25458EFBE}"/>
                </a:ext>
              </a:extLst>
            </p:cNvPr>
            <p:cNvSpPr txBox="1"/>
            <p:nvPr/>
          </p:nvSpPr>
          <p:spPr>
            <a:xfrm>
              <a:off x="7474647" y="4670892"/>
              <a:ext cx="81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Times New Roman" charset="0"/>
                  <a:ea typeface="Times New Roman" charset="0"/>
                  <a:cs typeface="Times New Roman" charset="0"/>
                </a:rPr>
                <a:t>p53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="" xmlns:a16="http://schemas.microsoft.com/office/drawing/2014/main" id="{CB86E327-F1C5-6B40-8C99-2AF9D8B43C98}"/>
                </a:ext>
              </a:extLst>
            </p:cNvPr>
            <p:cNvSpPr txBox="1"/>
            <p:nvPr/>
          </p:nvSpPr>
          <p:spPr>
            <a:xfrm>
              <a:off x="7489093" y="4191295"/>
              <a:ext cx="11222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Times New Roman" charset="0"/>
                  <a:ea typeface="Times New Roman" charset="0"/>
                  <a:cs typeface="Times New Roman" charset="0"/>
                </a:rPr>
                <a:t>PARP-1</a:t>
              </a:r>
              <a:endParaRPr lang="en-US" sz="1000" dirty="0">
                <a:latin typeface="Times New Roman" charset="0"/>
                <a:ea typeface="Times New Roman" charset="0"/>
                <a:cs typeface="Times New Roman" charset="0"/>
              </a:endParaRPr>
            </a:p>
            <a:p>
              <a:r>
                <a:rPr lang="en-US" sz="1000" dirty="0">
                  <a:latin typeface="Times New Roman" charset="0"/>
                  <a:ea typeface="Times New Roman" charset="0"/>
                  <a:cs typeface="Times New Roman" charset="0"/>
                </a:rPr>
                <a:t>Cleaved </a:t>
              </a:r>
              <a:r>
                <a:rPr lang="en-US" sz="1000" dirty="0" smtClean="0">
                  <a:latin typeface="Times New Roman" charset="0"/>
                  <a:ea typeface="Times New Roman" charset="0"/>
                  <a:cs typeface="Times New Roman" charset="0"/>
                </a:rPr>
                <a:t>PARP-1</a:t>
              </a:r>
              <a:endParaRPr lang="en-US" sz="10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="" xmlns:a16="http://schemas.microsoft.com/office/drawing/2014/main" id="{692AA129-8117-BF47-8793-8D4ED1F9A581}"/>
                </a:ext>
              </a:extLst>
            </p:cNvPr>
            <p:cNvSpPr txBox="1"/>
            <p:nvPr/>
          </p:nvSpPr>
          <p:spPr>
            <a:xfrm>
              <a:off x="6756673" y="3899933"/>
              <a:ext cx="102746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latin typeface="Times New Roman" charset="0"/>
                  <a:ea typeface="Times New Roman" charset="0"/>
                  <a:cs typeface="Times New Roman" charset="0"/>
                </a:rPr>
                <a:t> HS    HCV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="" xmlns:a16="http://schemas.microsoft.com/office/drawing/2014/main" id="{74AA0EF8-B0B7-7547-B74C-B5F57E544B92}"/>
                </a:ext>
              </a:extLst>
            </p:cNvPr>
            <p:cNvSpPr txBox="1"/>
            <p:nvPr/>
          </p:nvSpPr>
          <p:spPr>
            <a:xfrm>
              <a:off x="6370100" y="3889138"/>
              <a:ext cx="8427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err="1">
                  <a:latin typeface="Times New Roman" charset="0"/>
                  <a:ea typeface="Times New Roman" charset="0"/>
                  <a:cs typeface="Times New Roman" charset="0"/>
                </a:rPr>
                <a:t>kDa</a:t>
              </a:r>
              <a:endParaRPr lang="en-US" sz="1000" dirty="0"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="" xmlns:a16="http://schemas.microsoft.com/office/drawing/2014/main" id="{FFF0EFC3-251D-7444-ABAC-147EA350E345}"/>
                </a:ext>
              </a:extLst>
            </p:cNvPr>
            <p:cNvGrpSpPr/>
            <p:nvPr/>
          </p:nvGrpSpPr>
          <p:grpSpPr>
            <a:xfrm>
              <a:off x="6312297" y="4563099"/>
              <a:ext cx="842717" cy="215444"/>
              <a:chOff x="193094" y="3379761"/>
              <a:chExt cx="842717" cy="215444"/>
            </a:xfrm>
          </p:grpSpPr>
          <p:cxnSp>
            <p:nvCxnSpPr>
              <p:cNvPr id="97" name="Straight Connector 96">
                <a:extLst>
                  <a:ext uri="{FF2B5EF4-FFF2-40B4-BE49-F238E27FC236}">
                    <a16:creationId xmlns="" xmlns:a16="http://schemas.microsoft.com/office/drawing/2014/main" id="{B8E7F5B8-0053-E14B-A6D3-F765903D4389}"/>
                  </a:ext>
                </a:extLst>
              </p:cNvPr>
              <p:cNvCxnSpPr/>
              <p:nvPr/>
            </p:nvCxnSpPr>
            <p:spPr>
              <a:xfrm>
                <a:off x="422451" y="3482490"/>
                <a:ext cx="1247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8" name="TextBox 97">
                <a:extLst>
                  <a:ext uri="{FF2B5EF4-FFF2-40B4-BE49-F238E27FC236}">
                    <a16:creationId xmlns="" xmlns:a16="http://schemas.microsoft.com/office/drawing/2014/main" id="{F986BBE4-A154-4F40-8F79-2184F9A4D30B}"/>
                  </a:ext>
                </a:extLst>
              </p:cNvPr>
              <p:cNvSpPr txBox="1"/>
              <p:nvPr/>
            </p:nvSpPr>
            <p:spPr>
              <a:xfrm>
                <a:off x="193094" y="3379761"/>
                <a:ext cx="8427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Times New Roman" charset="0"/>
                    <a:ea typeface="Times New Roman" charset="0"/>
                    <a:cs typeface="Times New Roman" charset="0"/>
                  </a:rPr>
                  <a:t>55</a:t>
                </a:r>
              </a:p>
            </p:txBody>
          </p:sp>
        </p:grpSp>
        <p:grpSp>
          <p:nvGrpSpPr>
            <p:cNvPr id="88" name="Group 87">
              <a:extLst>
                <a:ext uri="{FF2B5EF4-FFF2-40B4-BE49-F238E27FC236}">
                  <a16:creationId xmlns="" xmlns:a16="http://schemas.microsoft.com/office/drawing/2014/main" id="{1B627395-FC2B-014A-80D7-C362CB31E81B}"/>
                </a:ext>
              </a:extLst>
            </p:cNvPr>
            <p:cNvGrpSpPr/>
            <p:nvPr/>
          </p:nvGrpSpPr>
          <p:grpSpPr>
            <a:xfrm>
              <a:off x="6248934" y="4241507"/>
              <a:ext cx="842717" cy="215444"/>
              <a:chOff x="135942" y="3379761"/>
              <a:chExt cx="842717" cy="215444"/>
            </a:xfrm>
          </p:grpSpPr>
          <p:cxnSp>
            <p:nvCxnSpPr>
              <p:cNvPr id="95" name="Straight Connector 94">
                <a:extLst>
                  <a:ext uri="{FF2B5EF4-FFF2-40B4-BE49-F238E27FC236}">
                    <a16:creationId xmlns="" xmlns:a16="http://schemas.microsoft.com/office/drawing/2014/main" id="{2B3ED3AF-C153-9246-A0C2-7B3FDA4D8264}"/>
                  </a:ext>
                </a:extLst>
              </p:cNvPr>
              <p:cNvCxnSpPr/>
              <p:nvPr/>
            </p:nvCxnSpPr>
            <p:spPr>
              <a:xfrm>
                <a:off x="422451" y="3482490"/>
                <a:ext cx="1247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6" name="TextBox 95">
                <a:extLst>
                  <a:ext uri="{FF2B5EF4-FFF2-40B4-BE49-F238E27FC236}">
                    <a16:creationId xmlns="" xmlns:a16="http://schemas.microsoft.com/office/drawing/2014/main" id="{6148F924-1859-D541-A218-5E63E13A28C5}"/>
                  </a:ext>
                </a:extLst>
              </p:cNvPr>
              <p:cNvSpPr txBox="1"/>
              <p:nvPr/>
            </p:nvSpPr>
            <p:spPr>
              <a:xfrm>
                <a:off x="135942" y="3379761"/>
                <a:ext cx="8427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Times New Roman" charset="0"/>
                    <a:ea typeface="Times New Roman" charset="0"/>
                    <a:cs typeface="Times New Roman" charset="0"/>
                  </a:rPr>
                  <a:t>130</a:t>
                </a:r>
              </a:p>
            </p:txBody>
          </p:sp>
        </p:grpSp>
        <p:grpSp>
          <p:nvGrpSpPr>
            <p:cNvPr id="89" name="Group 88">
              <a:extLst>
                <a:ext uri="{FF2B5EF4-FFF2-40B4-BE49-F238E27FC236}">
                  <a16:creationId xmlns="" xmlns:a16="http://schemas.microsoft.com/office/drawing/2014/main" id="{D96A3C64-BBE1-AC49-BA34-B151BD0D1CB8}"/>
                </a:ext>
              </a:extLst>
            </p:cNvPr>
            <p:cNvGrpSpPr/>
            <p:nvPr/>
          </p:nvGrpSpPr>
          <p:grpSpPr>
            <a:xfrm>
              <a:off x="6317167" y="5240389"/>
              <a:ext cx="842717" cy="215444"/>
              <a:chOff x="193094" y="3379761"/>
              <a:chExt cx="842717" cy="215444"/>
            </a:xfrm>
          </p:grpSpPr>
          <p:cxnSp>
            <p:nvCxnSpPr>
              <p:cNvPr id="93" name="Straight Connector 92">
                <a:extLst>
                  <a:ext uri="{FF2B5EF4-FFF2-40B4-BE49-F238E27FC236}">
                    <a16:creationId xmlns="" xmlns:a16="http://schemas.microsoft.com/office/drawing/2014/main" id="{49C9AB50-5A96-3745-A9BF-AB0D0814ED0E}"/>
                  </a:ext>
                </a:extLst>
              </p:cNvPr>
              <p:cNvCxnSpPr/>
              <p:nvPr/>
            </p:nvCxnSpPr>
            <p:spPr>
              <a:xfrm>
                <a:off x="422451" y="3482490"/>
                <a:ext cx="1247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4" name="TextBox 93">
                <a:extLst>
                  <a:ext uri="{FF2B5EF4-FFF2-40B4-BE49-F238E27FC236}">
                    <a16:creationId xmlns="" xmlns:a16="http://schemas.microsoft.com/office/drawing/2014/main" id="{1EF2D1C0-EA31-8A49-B3DF-8089CB50D0F8}"/>
                  </a:ext>
                </a:extLst>
              </p:cNvPr>
              <p:cNvSpPr txBox="1"/>
              <p:nvPr/>
            </p:nvSpPr>
            <p:spPr>
              <a:xfrm>
                <a:off x="193094" y="3379761"/>
                <a:ext cx="8427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Times New Roman" charset="0"/>
                    <a:ea typeface="Times New Roman" charset="0"/>
                    <a:cs typeface="Times New Roman" charset="0"/>
                  </a:rPr>
                  <a:t>34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="" xmlns:a16="http://schemas.microsoft.com/office/drawing/2014/main" id="{34F5E0F6-2712-2844-978F-6C5069796690}"/>
                </a:ext>
              </a:extLst>
            </p:cNvPr>
            <p:cNvGrpSpPr/>
            <p:nvPr/>
          </p:nvGrpSpPr>
          <p:grpSpPr>
            <a:xfrm>
              <a:off x="6312296" y="4388467"/>
              <a:ext cx="842717" cy="215444"/>
              <a:chOff x="193094" y="3379761"/>
              <a:chExt cx="842717" cy="215444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="" xmlns:a16="http://schemas.microsoft.com/office/drawing/2014/main" id="{FF0D7FA1-8731-234D-87B8-16F284F2E982}"/>
                  </a:ext>
                </a:extLst>
              </p:cNvPr>
              <p:cNvCxnSpPr/>
              <p:nvPr/>
            </p:nvCxnSpPr>
            <p:spPr>
              <a:xfrm>
                <a:off x="422451" y="3482490"/>
                <a:ext cx="124767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2" name="TextBox 91">
                <a:extLst>
                  <a:ext uri="{FF2B5EF4-FFF2-40B4-BE49-F238E27FC236}">
                    <a16:creationId xmlns="" xmlns:a16="http://schemas.microsoft.com/office/drawing/2014/main" id="{7511E384-134A-E649-9CBD-90343E89FC53}"/>
                  </a:ext>
                </a:extLst>
              </p:cNvPr>
              <p:cNvSpPr txBox="1"/>
              <p:nvPr/>
            </p:nvSpPr>
            <p:spPr>
              <a:xfrm>
                <a:off x="193094" y="3379761"/>
                <a:ext cx="8427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dirty="0">
                    <a:latin typeface="Times New Roman" charset="0"/>
                    <a:ea typeface="Times New Roman" charset="0"/>
                    <a:cs typeface="Times New Roman" charset="0"/>
                  </a:rPr>
                  <a:t>90</a:t>
                </a:r>
              </a:p>
            </p:txBody>
          </p:sp>
        </p:grpSp>
      </p:grpSp>
      <p:sp>
        <p:nvSpPr>
          <p:cNvPr id="99" name="TextBox 98">
            <a:extLst>
              <a:ext uri="{FF2B5EF4-FFF2-40B4-BE49-F238E27FC236}">
                <a16:creationId xmlns="" xmlns:a16="http://schemas.microsoft.com/office/drawing/2014/main" id="{F4B0388E-A3D8-8F42-AE14-BFCDCD14707C}"/>
              </a:ext>
            </a:extLst>
          </p:cNvPr>
          <p:cNvSpPr txBox="1"/>
          <p:nvPr/>
        </p:nvSpPr>
        <p:spPr>
          <a:xfrm>
            <a:off x="6254825" y="257554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="" xmlns:a16="http://schemas.microsoft.com/office/drawing/2014/main" id="{185B64C3-0B66-CE4B-9D15-1B504566E71F}"/>
              </a:ext>
            </a:extLst>
          </p:cNvPr>
          <p:cNvSpPr txBox="1"/>
          <p:nvPr/>
        </p:nvSpPr>
        <p:spPr>
          <a:xfrm>
            <a:off x="8584749" y="267472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C)</a:t>
            </a:r>
          </a:p>
        </p:txBody>
      </p:sp>
    </p:spTree>
    <p:extLst>
      <p:ext uri="{BB962C8B-B14F-4D97-AF65-F5344CB8AC3E}">
        <p14:creationId xmlns:p14="http://schemas.microsoft.com/office/powerpoint/2010/main" val="36680308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4598</TotalTime>
  <Words>38</Words>
  <Application>Microsoft Office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 Theme</vt:lpstr>
      <vt:lpstr>PowerPoint Presentation</vt:lpstr>
      <vt:lpstr>PowerPoint Presentation</vt:lpstr>
    </vt:vector>
  </TitlesOfParts>
  <Company>ETSU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Yao, Zhi Qiang</dc:creator>
  <cp:lastModifiedBy>Yao, Zhi Qiang</cp:lastModifiedBy>
  <cp:revision>17</cp:revision>
  <dcterms:created xsi:type="dcterms:W3CDTF">2017-12-19T13:34:27Z</dcterms:created>
  <dcterms:modified xsi:type="dcterms:W3CDTF">2018-07-02T15:26:55Z</dcterms:modified>
</cp:coreProperties>
</file>