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2509" autoAdjust="0"/>
  </p:normalViewPr>
  <p:slideViewPr>
    <p:cSldViewPr snapToGrid="0">
      <p:cViewPr varScale="1">
        <p:scale>
          <a:sx n="85" d="100"/>
          <a:sy n="85" d="100"/>
        </p:scale>
        <p:origin x="1411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Pulpit\Projekty\P2X7\Chemotaksja%20BB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um\Desktop\Pulpit\Projekty\P2X7\Chemotaksja%20BB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'CFU-GM'!$B$2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'CFU-GM'!$C$14:$F$14</c:f>
                <c:numCache>
                  <c:formatCode>General</c:formatCode>
                  <c:ptCount val="4"/>
                  <c:pt idx="0">
                    <c:v>3.0089650263257344</c:v>
                  </c:pt>
                  <c:pt idx="1">
                    <c:v>1.5044825131628683</c:v>
                  </c:pt>
                  <c:pt idx="2">
                    <c:v>1.5044825131628672</c:v>
                  </c:pt>
                  <c:pt idx="3">
                    <c:v>3.0089650263257344</c:v>
                  </c:pt>
                </c:numCache>
              </c:numRef>
            </c:plus>
            <c:minus>
              <c:numRef>
                <c:f>'CFU-GM'!$C$14:$F$14</c:f>
                <c:numCache>
                  <c:formatCode>General</c:formatCode>
                  <c:ptCount val="4"/>
                  <c:pt idx="0">
                    <c:v>3.0089650263257344</c:v>
                  </c:pt>
                  <c:pt idx="1">
                    <c:v>1.5044825131628683</c:v>
                  </c:pt>
                  <c:pt idx="2">
                    <c:v>1.5044825131628672</c:v>
                  </c:pt>
                  <c:pt idx="3">
                    <c:v>3.0089650263257344</c:v>
                  </c:pt>
                </c:numCache>
              </c:numRef>
            </c:minus>
            <c:spPr>
              <a:ln w="19050" cap="sq"/>
            </c:spPr>
          </c:errBars>
          <c:cat>
            <c:strRef>
              <c:f>'CFU-GM'!$C$3:$F$3</c:f>
              <c:strCache>
                <c:ptCount val="4"/>
                <c:pt idx="0">
                  <c:v>SDF-1</c:v>
                </c:pt>
                <c:pt idx="1">
                  <c:v>S1P</c:v>
                </c:pt>
                <c:pt idx="2">
                  <c:v>C1P</c:v>
                </c:pt>
                <c:pt idx="3">
                  <c:v>ATP</c:v>
                </c:pt>
              </c:strCache>
            </c:strRef>
          </c:cat>
          <c:val>
            <c:numRef>
              <c:f>'CFU-GM'!$C$13:$F$13</c:f>
              <c:numCache>
                <c:formatCode>General</c:formatCode>
                <c:ptCount val="4"/>
                <c:pt idx="0">
                  <c:v>28.191489361702132</c:v>
                </c:pt>
                <c:pt idx="1">
                  <c:v>18.085106382978722</c:v>
                </c:pt>
                <c:pt idx="2">
                  <c:v>11.702127659574469</c:v>
                </c:pt>
                <c:pt idx="3">
                  <c:v>23.404255319148938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24-42CA-B754-F0D566BB4F57}"/>
            </c:ext>
          </c:extLst>
        </c:ser>
        <c:ser>
          <c:idx val="1"/>
          <c:order val="1"/>
          <c:tx>
            <c:strRef>
              <c:f>'CFU-GM'!$H$2</c:f>
              <c:strCache>
                <c:ptCount val="1"/>
                <c:pt idx="0">
                  <c:v>BBG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ysClr val="windowText" lastClr="000000"/>
              </a:solidFill>
            </a:ln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'CFU-GM'!$I$14:$L$14</c:f>
                <c:numCache>
                  <c:formatCode>General</c:formatCode>
                  <c:ptCount val="4"/>
                  <c:pt idx="0">
                    <c:v>1.564395533598558</c:v>
                  </c:pt>
                  <c:pt idx="1">
                    <c:v>2.5030328537576865</c:v>
                  </c:pt>
                  <c:pt idx="2">
                    <c:v>2.5030328537576905</c:v>
                  </c:pt>
                  <c:pt idx="3">
                    <c:v>3.7545492806365393</c:v>
                  </c:pt>
                </c:numCache>
              </c:numRef>
            </c:plus>
            <c:minus>
              <c:numRef>
                <c:f>'CFU-GM'!$I$14:$L$14</c:f>
                <c:numCache>
                  <c:formatCode>General</c:formatCode>
                  <c:ptCount val="4"/>
                  <c:pt idx="0">
                    <c:v>1.564395533598558</c:v>
                  </c:pt>
                  <c:pt idx="1">
                    <c:v>2.5030328537576865</c:v>
                  </c:pt>
                  <c:pt idx="2">
                    <c:v>2.5030328537576905</c:v>
                  </c:pt>
                  <c:pt idx="3">
                    <c:v>3.7545492806365393</c:v>
                  </c:pt>
                </c:numCache>
              </c:numRef>
            </c:minus>
            <c:spPr>
              <a:ln w="19050" cap="sq"/>
            </c:spPr>
          </c:errBars>
          <c:cat>
            <c:strRef>
              <c:f>'CFU-GM'!$C$3:$F$3</c:f>
              <c:strCache>
                <c:ptCount val="4"/>
                <c:pt idx="0">
                  <c:v>SDF-1</c:v>
                </c:pt>
                <c:pt idx="1">
                  <c:v>S1P</c:v>
                </c:pt>
                <c:pt idx="2">
                  <c:v>C1P</c:v>
                </c:pt>
                <c:pt idx="3">
                  <c:v>ATP</c:v>
                </c:pt>
              </c:strCache>
            </c:strRef>
          </c:cat>
          <c:val>
            <c:numRef>
              <c:f>'CFU-GM'!$I$13:$L$13</c:f>
              <c:numCache>
                <c:formatCode>General</c:formatCode>
                <c:ptCount val="4"/>
                <c:pt idx="0">
                  <c:v>18.362831858407077</c:v>
                </c:pt>
                <c:pt idx="1">
                  <c:v>8.8495575221238951</c:v>
                </c:pt>
                <c:pt idx="2">
                  <c:v>5.3097345132743365</c:v>
                </c:pt>
                <c:pt idx="3">
                  <c:v>9.7345132743362832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24-42CA-B754-F0D566BB4F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504512"/>
        <c:axId val="101506048"/>
      </c:barChart>
      <c:catAx>
        <c:axId val="101504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506048"/>
        <c:crosses val="autoZero"/>
        <c:auto val="1"/>
        <c:lblAlgn val="ctr"/>
        <c:lblOffset val="100"/>
        <c:noMultiLvlLbl val="0"/>
      </c:catAx>
      <c:valAx>
        <c:axId val="1015060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/>
                  <a:t>No. of CFU-GM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101504512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05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FACS!$B$2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FACS!$C$14:$F$14</c:f>
                <c:numCache>
                  <c:formatCode>General</c:formatCode>
                  <c:ptCount val="4"/>
                  <c:pt idx="0">
                    <c:v>10.921649293574371</c:v>
                  </c:pt>
                  <c:pt idx="1">
                    <c:v>2.1003171718412323</c:v>
                  </c:pt>
                  <c:pt idx="2">
                    <c:v>1.6802537374729856</c:v>
                  </c:pt>
                  <c:pt idx="3">
                    <c:v>0.42006343436824639</c:v>
                  </c:pt>
                </c:numCache>
              </c:numRef>
            </c:plus>
            <c:minus>
              <c:numRef>
                <c:f>FACS!$C$14:$F$14</c:f>
                <c:numCache>
                  <c:formatCode>General</c:formatCode>
                  <c:ptCount val="4"/>
                  <c:pt idx="0">
                    <c:v>10.921649293574371</c:v>
                  </c:pt>
                  <c:pt idx="1">
                    <c:v>2.1003171718412323</c:v>
                  </c:pt>
                  <c:pt idx="2">
                    <c:v>1.6802537374729856</c:v>
                  </c:pt>
                  <c:pt idx="3">
                    <c:v>0.42006343436824639</c:v>
                  </c:pt>
                </c:numCache>
              </c:numRef>
            </c:minus>
            <c:spPr>
              <a:ln w="19050" cap="sq"/>
            </c:spPr>
          </c:errBars>
          <c:cat>
            <c:strRef>
              <c:f>FACS!$C$3:$F$3</c:f>
              <c:strCache>
                <c:ptCount val="4"/>
                <c:pt idx="0">
                  <c:v>SDF-1</c:v>
                </c:pt>
                <c:pt idx="1">
                  <c:v>S1P</c:v>
                </c:pt>
                <c:pt idx="2">
                  <c:v>C1P</c:v>
                </c:pt>
                <c:pt idx="3">
                  <c:v>ATP</c:v>
                </c:pt>
              </c:strCache>
            </c:strRef>
          </c:cat>
          <c:val>
            <c:numRef>
              <c:f>FACS!$C$13:$F$13</c:f>
              <c:numCache>
                <c:formatCode>General</c:formatCode>
                <c:ptCount val="4"/>
                <c:pt idx="0">
                  <c:v>72.831683168316843</c:v>
                </c:pt>
                <c:pt idx="1">
                  <c:v>28.811881188118811</c:v>
                </c:pt>
                <c:pt idx="2">
                  <c:v>15.445544554455445</c:v>
                </c:pt>
                <c:pt idx="3">
                  <c:v>65.049504950495049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B9-4494-BC78-977CA635BE6D}"/>
            </c:ext>
          </c:extLst>
        </c:ser>
        <c:ser>
          <c:idx val="1"/>
          <c:order val="1"/>
          <c:tx>
            <c:strRef>
              <c:f>FACS!$H$2</c:f>
              <c:strCache>
                <c:ptCount val="1"/>
                <c:pt idx="0">
                  <c:v>BBG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ysClr val="windowText" lastClr="000000"/>
              </a:solidFill>
            </a:ln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FACS!$I$14:$L$14</c:f>
                <c:numCache>
                  <c:formatCode>General</c:formatCode>
                  <c:ptCount val="4"/>
                  <c:pt idx="0">
                    <c:v>8.0454627442211315</c:v>
                  </c:pt>
                  <c:pt idx="1">
                    <c:v>2.1454567317923035</c:v>
                  </c:pt>
                  <c:pt idx="2">
                    <c:v>0.53636418294807675</c:v>
                  </c:pt>
                  <c:pt idx="3">
                    <c:v>5.9000060124288449</c:v>
                  </c:pt>
                </c:numCache>
              </c:numRef>
            </c:plus>
            <c:minus>
              <c:numRef>
                <c:f>FACS!$I$14:$L$14</c:f>
                <c:numCache>
                  <c:formatCode>General</c:formatCode>
                  <c:ptCount val="4"/>
                  <c:pt idx="0">
                    <c:v>8.0454627442211315</c:v>
                  </c:pt>
                  <c:pt idx="1">
                    <c:v>2.1454567317923035</c:v>
                  </c:pt>
                  <c:pt idx="2">
                    <c:v>0.53636418294807675</c:v>
                  </c:pt>
                  <c:pt idx="3">
                    <c:v>5.9000060124288449</c:v>
                  </c:pt>
                </c:numCache>
              </c:numRef>
            </c:minus>
            <c:spPr>
              <a:ln w="19050" cap="sq"/>
            </c:spPr>
          </c:errBars>
          <c:cat>
            <c:strRef>
              <c:f>FACS!$C$3:$F$3</c:f>
              <c:strCache>
                <c:ptCount val="4"/>
                <c:pt idx="0">
                  <c:v>SDF-1</c:v>
                </c:pt>
                <c:pt idx="1">
                  <c:v>S1P</c:v>
                </c:pt>
                <c:pt idx="2">
                  <c:v>C1P</c:v>
                </c:pt>
                <c:pt idx="3">
                  <c:v>ATP</c:v>
                </c:pt>
              </c:strCache>
            </c:strRef>
          </c:cat>
          <c:val>
            <c:numRef>
              <c:f>FACS!$I$13:$L$13</c:f>
              <c:numCache>
                <c:formatCode>General</c:formatCode>
                <c:ptCount val="4"/>
                <c:pt idx="0">
                  <c:v>51.50442477876107</c:v>
                </c:pt>
                <c:pt idx="1">
                  <c:v>23.514538558786345</c:v>
                </c:pt>
                <c:pt idx="2">
                  <c:v>11.757269279393174</c:v>
                </c:pt>
                <c:pt idx="3">
                  <c:v>43.615676359039185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B9-4494-BC78-977CA635BE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987712"/>
        <c:axId val="87989248"/>
      </c:barChart>
      <c:catAx>
        <c:axId val="879877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989248"/>
        <c:crosses val="autoZero"/>
        <c:auto val="1"/>
        <c:lblAlgn val="ctr"/>
        <c:lblOffset val="100"/>
        <c:noMultiLvlLbl val="0"/>
      </c:catAx>
      <c:valAx>
        <c:axId val="879892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/>
                  <a:t>No. of </a:t>
                </a:r>
                <a:r>
                  <a:rPr lang="pl-PL" dirty="0" err="1"/>
                  <a:t>events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87987712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05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5BC76-1B1B-4AA4-8131-99BEDC57D689}" type="datetimeFigureOut">
              <a:rPr lang="pl-PL" smtClean="0"/>
              <a:t>11.03.2018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3E6F7-73ED-48EF-AAFA-13336CF481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1221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3E6F7-73ED-48EF-AAFA-13336CF48126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157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5F30D9-F2F2-4C95-909C-032ECDC6F72F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2F0462-D740-45FA-A47A-C50C085AAEA2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5768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9A2DA7-B0A2-4914-A20F-FA5B0F4553F8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354D9A-CDFA-4014-84AE-33E084888232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910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6553C6-40C5-4D9A-BB95-CC5FF7864F53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40180C-93B8-42A9-8905-E961486F0707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964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E9DA35-D1E2-4B7A-9278-79CB8B613B2B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28B2BF-C9CE-4027-ABE5-BD4A3CAC7268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198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6B9FBC-F50A-40D7-AE86-5127093D9B3A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052D2-53C5-4B9A-B74C-CF7A34ADBDBB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3877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1A2841-AE2F-4547-97F5-F7CA4B2164E9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5461AE-B454-46D0-A054-D1DE8DA768EF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4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95FBD8-A76F-4F35-B3CB-7BF732AA1438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4EDA8C-A715-4505-8212-D876B6D1BBE9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5393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F6E22-E8F0-4E48-897E-385B9759525F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D801E5-F338-44C2-93E0-333893B464A2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151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8C8B26-0CF8-404A-98C1-326565B3540A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4E909-75E1-43EF-AF43-C5926603E10B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161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3412D4-5098-45F8-AD19-7893ECECA682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6BA034-6D7A-46C2-B54E-BB2D3AE3E706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73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A37262-FA4B-4227-9A81-5EB96EA22E30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88337-B7FB-4D54-9370-4D0D7CBC49AE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4692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BCDE85-4769-41F8-A780-65B3BC9E293F}" type="datetimeFigureOut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11.03.2018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37C534-C3F9-4D6E-BBD0-C341F680DDCC}" type="slidenum">
              <a:rPr kumimoji="0" lang="pl-P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865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>
            <a:extLst>
              <a:ext uri="{FF2B5EF4-FFF2-40B4-BE49-F238E27FC236}">
                <a16:creationId xmlns:a16="http://schemas.microsoft.com/office/drawing/2014/main" id="{A0D7E398-2341-4605-85BB-11B27781247A}"/>
              </a:ext>
            </a:extLst>
          </p:cNvPr>
          <p:cNvGrpSpPr/>
          <p:nvPr/>
        </p:nvGrpSpPr>
        <p:grpSpPr>
          <a:xfrm>
            <a:off x="1585219" y="1629000"/>
            <a:ext cx="5973563" cy="3600000"/>
            <a:chOff x="753470" y="1717565"/>
            <a:chExt cx="5973563" cy="3600000"/>
          </a:xfrm>
        </p:grpSpPr>
        <p:sp>
          <p:nvSpPr>
            <p:cNvPr id="13" name="pole tekstowe 12">
              <a:extLst>
                <a:ext uri="{FF2B5EF4-FFF2-40B4-BE49-F238E27FC236}">
                  <a16:creationId xmlns:a16="http://schemas.microsoft.com/office/drawing/2014/main" id="{9BC8303C-080A-40D2-B2EC-CC87FEFC8367}"/>
                </a:ext>
              </a:extLst>
            </p:cNvPr>
            <p:cNvSpPr txBox="1"/>
            <p:nvPr/>
          </p:nvSpPr>
          <p:spPr>
            <a:xfrm>
              <a:off x="1580865" y="2742564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/>
                <a:t>*</a:t>
              </a:r>
            </a:p>
          </p:txBody>
        </p:sp>
        <p:graphicFrame>
          <p:nvGraphicFramePr>
            <p:cNvPr id="15" name="Chart 2">
              <a:extLst>
                <a:ext uri="{FF2B5EF4-FFF2-40B4-BE49-F238E27FC236}">
                  <a16:creationId xmlns:a16="http://schemas.microsoft.com/office/drawing/2014/main" id="{00000000-0008-0000-0100-000003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27015465"/>
                </p:ext>
              </p:extLst>
            </p:nvPr>
          </p:nvGraphicFramePr>
          <p:xfrm>
            <a:off x="3667033" y="1717565"/>
            <a:ext cx="3060000" cy="36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6" name="Chart 2">
              <a:extLst>
                <a:ext uri="{FF2B5EF4-FFF2-40B4-BE49-F238E27FC236}">
                  <a16:creationId xmlns:a16="http://schemas.microsoft.com/office/drawing/2014/main" id="{00000000-0008-0000-0000-000003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14707299"/>
                </p:ext>
              </p:extLst>
            </p:nvPr>
          </p:nvGraphicFramePr>
          <p:xfrm>
            <a:off x="753470" y="1717565"/>
            <a:ext cx="3060000" cy="36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7" name="pole tekstowe 16">
              <a:extLst>
                <a:ext uri="{FF2B5EF4-FFF2-40B4-BE49-F238E27FC236}">
                  <a16:creationId xmlns:a16="http://schemas.microsoft.com/office/drawing/2014/main" id="{227FCA6E-DC1F-4ADF-9486-6F34EA264327}"/>
                </a:ext>
              </a:extLst>
            </p:cNvPr>
            <p:cNvSpPr txBox="1"/>
            <p:nvPr/>
          </p:nvSpPr>
          <p:spPr>
            <a:xfrm>
              <a:off x="2142702" y="3795720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/>
                <a:t>*</a:t>
              </a:r>
            </a:p>
          </p:txBody>
        </p:sp>
        <p:sp>
          <p:nvSpPr>
            <p:cNvPr id="18" name="pole tekstowe 17">
              <a:extLst>
                <a:ext uri="{FF2B5EF4-FFF2-40B4-BE49-F238E27FC236}">
                  <a16:creationId xmlns:a16="http://schemas.microsoft.com/office/drawing/2014/main" id="{465B7753-BCAB-4FF6-9E53-C002EF5157FB}"/>
                </a:ext>
              </a:extLst>
            </p:cNvPr>
            <p:cNvSpPr txBox="1"/>
            <p:nvPr/>
          </p:nvSpPr>
          <p:spPr>
            <a:xfrm>
              <a:off x="2731834" y="4166488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/>
                <a:t>*</a:t>
              </a:r>
            </a:p>
          </p:txBody>
        </p:sp>
        <p:sp>
          <p:nvSpPr>
            <p:cNvPr id="19" name="pole tekstowe 18">
              <a:extLst>
                <a:ext uri="{FF2B5EF4-FFF2-40B4-BE49-F238E27FC236}">
                  <a16:creationId xmlns:a16="http://schemas.microsoft.com/office/drawing/2014/main" id="{7F954B3F-238C-42AB-90AD-118A4360F31E}"/>
                </a:ext>
              </a:extLst>
            </p:cNvPr>
            <p:cNvSpPr txBox="1"/>
            <p:nvPr/>
          </p:nvSpPr>
          <p:spPr>
            <a:xfrm>
              <a:off x="3307316" y="3035996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/>
                <a:t>*</a:t>
              </a:r>
            </a:p>
          </p:txBody>
        </p:sp>
        <p:sp>
          <p:nvSpPr>
            <p:cNvPr id="20" name="pole tekstowe 19">
              <a:extLst>
                <a:ext uri="{FF2B5EF4-FFF2-40B4-BE49-F238E27FC236}">
                  <a16:creationId xmlns:a16="http://schemas.microsoft.com/office/drawing/2014/main" id="{9328BD5C-6F40-4628-ADCF-39712E9E8F83}"/>
                </a:ext>
              </a:extLst>
            </p:cNvPr>
            <p:cNvSpPr txBox="1"/>
            <p:nvPr/>
          </p:nvSpPr>
          <p:spPr>
            <a:xfrm>
              <a:off x="4483297" y="2997324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/>
                <a:t>*</a:t>
              </a:r>
            </a:p>
          </p:txBody>
        </p:sp>
        <p:sp>
          <p:nvSpPr>
            <p:cNvPr id="21" name="pole tekstowe 20">
              <a:extLst>
                <a:ext uri="{FF2B5EF4-FFF2-40B4-BE49-F238E27FC236}">
                  <a16:creationId xmlns:a16="http://schemas.microsoft.com/office/drawing/2014/main" id="{88258E78-F8A1-441D-81DD-7168C1B8FE4E}"/>
                </a:ext>
              </a:extLst>
            </p:cNvPr>
            <p:cNvSpPr txBox="1"/>
            <p:nvPr/>
          </p:nvSpPr>
          <p:spPr>
            <a:xfrm>
              <a:off x="5072429" y="3641046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/>
                <a:t>*</a:t>
              </a:r>
            </a:p>
          </p:txBody>
        </p:sp>
        <p:sp>
          <p:nvSpPr>
            <p:cNvPr id="22" name="pole tekstowe 21">
              <a:extLst>
                <a:ext uri="{FF2B5EF4-FFF2-40B4-BE49-F238E27FC236}">
                  <a16:creationId xmlns:a16="http://schemas.microsoft.com/office/drawing/2014/main" id="{9B4E0E3B-D5EF-4F77-8F30-1F53261D4067}"/>
                </a:ext>
              </a:extLst>
            </p:cNvPr>
            <p:cNvSpPr txBox="1"/>
            <p:nvPr/>
          </p:nvSpPr>
          <p:spPr>
            <a:xfrm>
              <a:off x="5634265" y="3888982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/>
                <a:t>*</a:t>
              </a:r>
            </a:p>
          </p:txBody>
        </p:sp>
        <p:sp>
          <p:nvSpPr>
            <p:cNvPr id="23" name="pole tekstowe 22">
              <a:extLst>
                <a:ext uri="{FF2B5EF4-FFF2-40B4-BE49-F238E27FC236}">
                  <a16:creationId xmlns:a16="http://schemas.microsoft.com/office/drawing/2014/main" id="{2FD68617-166D-4577-935F-71E9151A5BF4}"/>
                </a:ext>
              </a:extLst>
            </p:cNvPr>
            <p:cNvSpPr txBox="1"/>
            <p:nvPr/>
          </p:nvSpPr>
          <p:spPr>
            <a:xfrm>
              <a:off x="6223399" y="3522765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/>
                <a:t>*</a:t>
              </a:r>
            </a:p>
          </p:txBody>
        </p:sp>
        <p:sp>
          <p:nvSpPr>
            <p:cNvPr id="24" name="Prostokąt 23">
              <a:extLst>
                <a:ext uri="{FF2B5EF4-FFF2-40B4-BE49-F238E27FC236}">
                  <a16:creationId xmlns:a16="http://schemas.microsoft.com/office/drawing/2014/main" id="{87A460D9-7089-4AF1-8246-79E0C728AE86}"/>
                </a:ext>
              </a:extLst>
            </p:cNvPr>
            <p:cNvSpPr/>
            <p:nvPr/>
          </p:nvSpPr>
          <p:spPr>
            <a:xfrm>
              <a:off x="808329" y="1775459"/>
              <a:ext cx="5918704" cy="354210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701117" y="6277337"/>
            <a:ext cx="2215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Supplementary Figure 3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440343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4500</TotalTime>
  <Words>20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wum</dc:creator>
  <cp:lastModifiedBy>Mariusz Ratajczak</cp:lastModifiedBy>
  <cp:revision>112</cp:revision>
  <dcterms:created xsi:type="dcterms:W3CDTF">2018-02-08T08:16:20Z</dcterms:created>
  <dcterms:modified xsi:type="dcterms:W3CDTF">2018-03-12T00:53:13Z</dcterms:modified>
</cp:coreProperties>
</file>