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2509" autoAdjust="0"/>
  </p:normalViewPr>
  <p:slideViewPr>
    <p:cSldViewPr snapToGrid="0">
      <p:cViewPr varScale="1">
        <p:scale>
          <a:sx n="85" d="100"/>
          <a:sy n="85" d="100"/>
        </p:scale>
        <p:origin x="1411" y="-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Pulpit\Projekty\P2X7\Steady%20State%20Conditions%20CD7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Pulpit\Projekty\P2X7\Steady%20State%20Conditions%20CD7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Pulpit\Projekty\P2X7\Steady%20State%20Conditions%20CD7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Pulpit\Projekty\P2X7\Steady%20State%20Conditions%20CD73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Pulpit\Projekty\P2X7\Steady%20State%20Conditions%20CD73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Pulpit\Projekty\P2X7\Steady%20State%20Conditions%20CD7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Hematologia!$A$4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Hematologia!$J$9:$P$9</c:f>
                <c:numCache>
                  <c:formatCode>General</c:formatCode>
                  <c:ptCount val="7"/>
                  <c:pt idx="0">
                    <c:v>0.72380936716790323</c:v>
                  </c:pt>
                  <c:pt idx="1">
                    <c:v>2.1633307652783951</c:v>
                  </c:pt>
                  <c:pt idx="2">
                    <c:v>2.7622454633866256</c:v>
                  </c:pt>
                  <c:pt idx="3">
                    <c:v>0.83266639978645007</c:v>
                  </c:pt>
                  <c:pt idx="4">
                    <c:v>0.42426406871192823</c:v>
                  </c:pt>
                  <c:pt idx="5">
                    <c:v>0.35355339059327379</c:v>
                  </c:pt>
                  <c:pt idx="6">
                    <c:v>2.5059928172283055</c:v>
                  </c:pt>
                </c:numCache>
              </c:numRef>
            </c:plus>
            <c:minus>
              <c:numRef>
                <c:f>Hematologia!$J$9:$P$9</c:f>
                <c:numCache>
                  <c:formatCode>General</c:formatCode>
                  <c:ptCount val="7"/>
                  <c:pt idx="0">
                    <c:v>0.72380936716790323</c:v>
                  </c:pt>
                  <c:pt idx="1">
                    <c:v>2.1633307652783951</c:v>
                  </c:pt>
                  <c:pt idx="2">
                    <c:v>2.7622454633866256</c:v>
                  </c:pt>
                  <c:pt idx="3">
                    <c:v>0.83266639978645007</c:v>
                  </c:pt>
                  <c:pt idx="4">
                    <c:v>0.42426406871192823</c:v>
                  </c:pt>
                  <c:pt idx="5">
                    <c:v>0.35355339059327379</c:v>
                  </c:pt>
                  <c:pt idx="6">
                    <c:v>2.5059928172283055</c:v>
                  </c:pt>
                </c:numCache>
              </c:numRef>
            </c:minus>
            <c:spPr>
              <a:ln w="19050" cap="sq"/>
            </c:spPr>
          </c:errBars>
          <c:cat>
            <c:strRef>
              <c:f>Hematologia!$J$3:$P$3</c:f>
              <c:strCache>
                <c:ptCount val="7"/>
                <c:pt idx="0">
                  <c:v>RBC (M/uL)</c:v>
                </c:pt>
                <c:pt idx="1">
                  <c:v>Hb (g/dL)</c:v>
                </c:pt>
                <c:pt idx="2">
                  <c:v>HCT (%)</c:v>
                </c:pt>
                <c:pt idx="3">
                  <c:v>MCV (fL)</c:v>
                </c:pt>
                <c:pt idx="4">
                  <c:v>MCH (pg)</c:v>
                </c:pt>
                <c:pt idx="5">
                  <c:v>MCHC (g/dL)</c:v>
                </c:pt>
                <c:pt idx="6">
                  <c:v>RDW (%)</c:v>
                </c:pt>
              </c:strCache>
            </c:strRef>
          </c:cat>
          <c:val>
            <c:numRef>
              <c:f>Hematologia!$J$8:$P$8</c:f>
              <c:numCache>
                <c:formatCode>0.00</c:formatCode>
                <c:ptCount val="7"/>
                <c:pt idx="0">
                  <c:v>10.76</c:v>
                </c:pt>
                <c:pt idx="1">
                  <c:v>15.200000000000001</c:v>
                </c:pt>
                <c:pt idx="2">
                  <c:v>50.699999999999996</c:v>
                </c:pt>
                <c:pt idx="3">
                  <c:v>47.866666666666674</c:v>
                </c:pt>
                <c:pt idx="4">
                  <c:v>13.2</c:v>
                </c:pt>
                <c:pt idx="5">
                  <c:v>27.35</c:v>
                </c:pt>
                <c:pt idx="6">
                  <c:v>19.400000000000002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36-4789-BFE6-64D93F0412B9}"/>
            </c:ext>
          </c:extLst>
        </c:ser>
        <c:ser>
          <c:idx val="1"/>
          <c:order val="1"/>
          <c:tx>
            <c:strRef>
              <c:f>Hematologia!$A$10</c:f>
              <c:strCache>
                <c:ptCount val="1"/>
                <c:pt idx="0">
                  <c:v>CD73-/-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Hematologia!$J$15:$P$15</c:f>
                <c:numCache>
                  <c:formatCode>General</c:formatCode>
                  <c:ptCount val="7"/>
                  <c:pt idx="0">
                    <c:v>0.61158264636378767</c:v>
                  </c:pt>
                  <c:pt idx="1">
                    <c:v>0.34641016151377524</c:v>
                  </c:pt>
                  <c:pt idx="2">
                    <c:v>3.3620430296671304</c:v>
                  </c:pt>
                  <c:pt idx="3">
                    <c:v>1.0016652800877808</c:v>
                  </c:pt>
                  <c:pt idx="4">
                    <c:v>0.77674534651540283</c:v>
                  </c:pt>
                  <c:pt idx="5">
                    <c:v>1.4000000000000004</c:v>
                  </c:pt>
                  <c:pt idx="6">
                    <c:v>0.45092497528228875</c:v>
                  </c:pt>
                </c:numCache>
              </c:numRef>
            </c:plus>
            <c:minus>
              <c:numRef>
                <c:f>Hematologia!$J$15:$P$15</c:f>
                <c:numCache>
                  <c:formatCode>General</c:formatCode>
                  <c:ptCount val="7"/>
                  <c:pt idx="0">
                    <c:v>0.61158264636378767</c:v>
                  </c:pt>
                  <c:pt idx="1">
                    <c:v>0.34641016151377524</c:v>
                  </c:pt>
                  <c:pt idx="2">
                    <c:v>3.3620430296671304</c:v>
                  </c:pt>
                  <c:pt idx="3">
                    <c:v>1.0016652800877808</c:v>
                  </c:pt>
                  <c:pt idx="4">
                    <c:v>0.77674534651540283</c:v>
                  </c:pt>
                  <c:pt idx="5">
                    <c:v>1.4000000000000004</c:v>
                  </c:pt>
                  <c:pt idx="6">
                    <c:v>0.45092497528228875</c:v>
                  </c:pt>
                </c:numCache>
              </c:numRef>
            </c:minus>
            <c:spPr>
              <a:ln w="19050" cap="sq"/>
            </c:spPr>
          </c:errBars>
          <c:cat>
            <c:strRef>
              <c:f>Hematologia!$J$3:$P$3</c:f>
              <c:strCache>
                <c:ptCount val="7"/>
                <c:pt idx="0">
                  <c:v>RBC (M/uL)</c:v>
                </c:pt>
                <c:pt idx="1">
                  <c:v>Hb (g/dL)</c:v>
                </c:pt>
                <c:pt idx="2">
                  <c:v>HCT (%)</c:v>
                </c:pt>
                <c:pt idx="3">
                  <c:v>MCV (fL)</c:v>
                </c:pt>
                <c:pt idx="4">
                  <c:v>MCH (pg)</c:v>
                </c:pt>
                <c:pt idx="5">
                  <c:v>MCHC (g/dL)</c:v>
                </c:pt>
                <c:pt idx="6">
                  <c:v>RDW (%)</c:v>
                </c:pt>
              </c:strCache>
            </c:strRef>
          </c:cat>
          <c:val>
            <c:numRef>
              <c:f>Hematologia!$J$14:$P$14</c:f>
              <c:numCache>
                <c:formatCode>0.00</c:formatCode>
                <c:ptCount val="7"/>
                <c:pt idx="0">
                  <c:v>10.913333333333334</c:v>
                </c:pt>
                <c:pt idx="1">
                  <c:v>14.200000000000001</c:v>
                </c:pt>
                <c:pt idx="2">
                  <c:v>55.133333333333333</c:v>
                </c:pt>
                <c:pt idx="3">
                  <c:v>50.633333333333333</c:v>
                </c:pt>
                <c:pt idx="4">
                  <c:v>13.033333333333333</c:v>
                </c:pt>
                <c:pt idx="5">
                  <c:v>25.799999999999997</c:v>
                </c:pt>
                <c:pt idx="6">
                  <c:v>18.733333333333334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36-4789-BFE6-64D93F0412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601088"/>
        <c:axId val="102602624"/>
      </c:barChart>
      <c:catAx>
        <c:axId val="102601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 b="1"/>
            </a:pPr>
            <a:endParaRPr lang="en-US"/>
          </a:p>
        </c:txPr>
        <c:crossAx val="102602624"/>
        <c:crosses val="autoZero"/>
        <c:auto val="1"/>
        <c:lblAlgn val="ctr"/>
        <c:lblOffset val="100"/>
        <c:noMultiLvlLbl val="0"/>
      </c:catAx>
      <c:valAx>
        <c:axId val="102602624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 b="1"/>
            </a:pPr>
            <a:endParaRPr lang="en-US"/>
          </a:p>
        </c:txPr>
        <c:crossAx val="10260108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61593969576488"/>
          <c:y val="0.12580800499481923"/>
          <c:w val="0.76835819611169498"/>
          <c:h val="0.752862390074125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Hematologia!$A$4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Hematologia!$D$9:$I$9</c:f>
                <c:numCache>
                  <c:formatCode>General</c:formatCode>
                  <c:ptCount val="6"/>
                  <c:pt idx="0">
                    <c:v>1.0956885202160966</c:v>
                  </c:pt>
                  <c:pt idx="1">
                    <c:v>0.45574115460423364</c:v>
                  </c:pt>
                  <c:pt idx="2">
                    <c:v>0.60871449246205189</c:v>
                  </c:pt>
                  <c:pt idx="3">
                    <c:v>0.30353473167552575</c:v>
                  </c:pt>
                  <c:pt idx="4">
                    <c:v>0.18770544300401448</c:v>
                  </c:pt>
                  <c:pt idx="5">
                    <c:v>2.6457513110645911E-2</c:v>
                  </c:pt>
                </c:numCache>
              </c:numRef>
            </c:plus>
            <c:minus>
              <c:numRef>
                <c:f>Hematologia!$D$9:$I$9</c:f>
                <c:numCache>
                  <c:formatCode>General</c:formatCode>
                  <c:ptCount val="6"/>
                  <c:pt idx="0">
                    <c:v>1.0956885202160966</c:v>
                  </c:pt>
                  <c:pt idx="1">
                    <c:v>0.45574115460423364</c:v>
                  </c:pt>
                  <c:pt idx="2">
                    <c:v>0.60871449246205189</c:v>
                  </c:pt>
                  <c:pt idx="3">
                    <c:v>0.30353473167552575</c:v>
                  </c:pt>
                  <c:pt idx="4">
                    <c:v>0.18770544300401448</c:v>
                  </c:pt>
                  <c:pt idx="5">
                    <c:v>2.6457513110645911E-2</c:v>
                  </c:pt>
                </c:numCache>
              </c:numRef>
            </c:minus>
            <c:spPr>
              <a:ln w="19050" cap="sq"/>
            </c:spPr>
          </c:errBars>
          <c:cat>
            <c:strRef>
              <c:f>Hematologia!$D$3:$I$3</c:f>
              <c:strCache>
                <c:ptCount val="6"/>
                <c:pt idx="0">
                  <c:v>WBC</c:v>
                </c:pt>
                <c:pt idx="1">
                  <c:v>NE</c:v>
                </c:pt>
                <c:pt idx="2">
                  <c:v>LY</c:v>
                </c:pt>
                <c:pt idx="3">
                  <c:v>MO</c:v>
                </c:pt>
                <c:pt idx="4">
                  <c:v>EO</c:v>
                </c:pt>
                <c:pt idx="5">
                  <c:v>BA</c:v>
                </c:pt>
              </c:strCache>
            </c:strRef>
          </c:cat>
          <c:val>
            <c:numRef>
              <c:f>Hematologia!$D$8:$I$8</c:f>
              <c:numCache>
                <c:formatCode>0.00</c:formatCode>
                <c:ptCount val="6"/>
                <c:pt idx="0">
                  <c:v>8.6933333333333334</c:v>
                </c:pt>
                <c:pt idx="1">
                  <c:v>1.9000000000000001</c:v>
                </c:pt>
                <c:pt idx="2">
                  <c:v>5.0033333333333339</c:v>
                </c:pt>
                <c:pt idx="3">
                  <c:v>0.92333333333333334</c:v>
                </c:pt>
                <c:pt idx="4">
                  <c:v>0.17333333333333334</c:v>
                </c:pt>
                <c:pt idx="5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38-4074-A512-AF567F9E886D}"/>
            </c:ext>
          </c:extLst>
        </c:ser>
        <c:ser>
          <c:idx val="1"/>
          <c:order val="1"/>
          <c:tx>
            <c:strRef>
              <c:f>Hematologia!$A$10</c:f>
              <c:strCache>
                <c:ptCount val="1"/>
                <c:pt idx="0">
                  <c:v>CD73-/-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Hematologia!$D$15:$I$15</c:f>
                <c:numCache>
                  <c:formatCode>General</c:formatCode>
                  <c:ptCount val="6"/>
                  <c:pt idx="0">
                    <c:v>0.72856022400347864</c:v>
                  </c:pt>
                  <c:pt idx="1">
                    <c:v>0.49135866058647432</c:v>
                  </c:pt>
                  <c:pt idx="2">
                    <c:v>0.54601587278515396</c:v>
                  </c:pt>
                  <c:pt idx="3">
                    <c:v>0.15821925715074428</c:v>
                  </c:pt>
                  <c:pt idx="4">
                    <c:v>8.5049005481153836E-2</c:v>
                  </c:pt>
                  <c:pt idx="5">
                    <c:v>0.01</c:v>
                  </c:pt>
                </c:numCache>
              </c:numRef>
            </c:plus>
            <c:minus>
              <c:numRef>
                <c:f>Hematologia!$D$15:$I$15</c:f>
                <c:numCache>
                  <c:formatCode>General</c:formatCode>
                  <c:ptCount val="6"/>
                  <c:pt idx="0">
                    <c:v>0.72856022400347864</c:v>
                  </c:pt>
                  <c:pt idx="1">
                    <c:v>0.49135866058647432</c:v>
                  </c:pt>
                  <c:pt idx="2">
                    <c:v>0.54601587278515396</c:v>
                  </c:pt>
                  <c:pt idx="3">
                    <c:v>0.15821925715074428</c:v>
                  </c:pt>
                  <c:pt idx="4">
                    <c:v>8.5049005481153836E-2</c:v>
                  </c:pt>
                  <c:pt idx="5">
                    <c:v>0.01</c:v>
                  </c:pt>
                </c:numCache>
              </c:numRef>
            </c:minus>
            <c:spPr>
              <a:ln w="19050" cap="sq"/>
            </c:spPr>
          </c:errBars>
          <c:cat>
            <c:strRef>
              <c:f>Hematologia!$D$3:$I$3</c:f>
              <c:strCache>
                <c:ptCount val="6"/>
                <c:pt idx="0">
                  <c:v>WBC</c:v>
                </c:pt>
                <c:pt idx="1">
                  <c:v>NE</c:v>
                </c:pt>
                <c:pt idx="2">
                  <c:v>LY</c:v>
                </c:pt>
                <c:pt idx="3">
                  <c:v>MO</c:v>
                </c:pt>
                <c:pt idx="4">
                  <c:v>EO</c:v>
                </c:pt>
                <c:pt idx="5">
                  <c:v>BA</c:v>
                </c:pt>
              </c:strCache>
            </c:strRef>
          </c:cat>
          <c:val>
            <c:numRef>
              <c:f>Hematologia!$D$14:$I$14</c:f>
              <c:numCache>
                <c:formatCode>0.00</c:formatCode>
                <c:ptCount val="6"/>
                <c:pt idx="0">
                  <c:v>9.1399999999999988</c:v>
                </c:pt>
                <c:pt idx="1">
                  <c:v>2.2833333333333332</c:v>
                </c:pt>
                <c:pt idx="2">
                  <c:v>5.3533333333333326</c:v>
                </c:pt>
                <c:pt idx="3">
                  <c:v>1.3233333333333333</c:v>
                </c:pt>
                <c:pt idx="4">
                  <c:v>0.16333333333333333</c:v>
                </c:pt>
                <c:pt idx="5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38-4074-A512-AF567F9E88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170048"/>
        <c:axId val="103171584"/>
      </c:barChart>
      <c:catAx>
        <c:axId val="103170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03171584"/>
        <c:crosses val="autoZero"/>
        <c:auto val="1"/>
        <c:lblAlgn val="ctr"/>
        <c:lblOffset val="100"/>
        <c:noMultiLvlLbl val="0"/>
      </c:catAx>
      <c:valAx>
        <c:axId val="10317158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K/</a:t>
                </a:r>
                <a:r>
                  <a:rPr lang="pl-PL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µL</a:t>
                </a:r>
                <a:endParaRPr 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0317004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Hematologia!$A$4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Hematologia!$Q$9</c:f>
                <c:numCache>
                  <c:formatCode>General</c:formatCode>
                  <c:ptCount val="1"/>
                  <c:pt idx="0">
                    <c:v>39.715656022950611</c:v>
                  </c:pt>
                </c:numCache>
              </c:numRef>
            </c:plus>
            <c:minus>
              <c:numRef>
                <c:f>Hematologia!$Q$9</c:f>
                <c:numCache>
                  <c:formatCode>General</c:formatCode>
                  <c:ptCount val="1"/>
                  <c:pt idx="0">
                    <c:v>39.715656022950611</c:v>
                  </c:pt>
                </c:numCache>
              </c:numRef>
            </c:minus>
            <c:spPr>
              <a:ln w="19050" cap="sq"/>
            </c:spPr>
          </c:errBars>
          <c:cat>
            <c:strRef>
              <c:f>Hematologia!$Q$3</c:f>
              <c:strCache>
                <c:ptCount val="1"/>
                <c:pt idx="0">
                  <c:v>PLT</c:v>
                </c:pt>
              </c:strCache>
            </c:strRef>
          </c:cat>
          <c:val>
            <c:numRef>
              <c:f>Hematologia!$Q$8</c:f>
              <c:numCache>
                <c:formatCode>0.00</c:formatCode>
                <c:ptCount val="1"/>
                <c:pt idx="0">
                  <c:v>872.66666666666663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78-4D00-81F1-C83D13625EFC}"/>
            </c:ext>
          </c:extLst>
        </c:ser>
        <c:ser>
          <c:idx val="1"/>
          <c:order val="1"/>
          <c:tx>
            <c:strRef>
              <c:f>Hematologia!$A$10</c:f>
              <c:strCache>
                <c:ptCount val="1"/>
                <c:pt idx="0">
                  <c:v>CD73-/-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Hematologia!$Q$15</c:f>
                <c:numCache>
                  <c:formatCode>General</c:formatCode>
                  <c:ptCount val="1"/>
                  <c:pt idx="0">
                    <c:v>99.289140057376542</c:v>
                  </c:pt>
                </c:numCache>
              </c:numRef>
            </c:plus>
            <c:minus>
              <c:numRef>
                <c:f>Hematologia!$Q$15</c:f>
                <c:numCache>
                  <c:formatCode>General</c:formatCode>
                  <c:ptCount val="1"/>
                  <c:pt idx="0">
                    <c:v>99.289140057376542</c:v>
                  </c:pt>
                </c:numCache>
              </c:numRef>
            </c:minus>
            <c:spPr>
              <a:ln w="19050" cap="sq"/>
            </c:spPr>
          </c:errBars>
          <c:cat>
            <c:strRef>
              <c:f>Hematologia!$Q$3</c:f>
              <c:strCache>
                <c:ptCount val="1"/>
                <c:pt idx="0">
                  <c:v>PLT</c:v>
                </c:pt>
              </c:strCache>
            </c:strRef>
          </c:cat>
          <c:val>
            <c:numRef>
              <c:f>Hematologia!$Q$14</c:f>
              <c:numCache>
                <c:formatCode>0.00</c:formatCode>
                <c:ptCount val="1"/>
                <c:pt idx="0">
                  <c:v>849.66666666666663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278-4D00-81F1-C83D13625E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0"/>
        <c:overlap val="-89"/>
        <c:axId val="103206912"/>
        <c:axId val="103208448"/>
      </c:barChart>
      <c:catAx>
        <c:axId val="103206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03208448"/>
        <c:crosses val="autoZero"/>
        <c:auto val="1"/>
        <c:lblAlgn val="ctr"/>
        <c:lblOffset val="100"/>
        <c:noMultiLvlLbl val="0"/>
      </c:catAx>
      <c:valAx>
        <c:axId val="103208448"/>
        <c:scaling>
          <c:orientation val="minMax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032069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effectLst>
      <a:outerShdw blurRad="63500" dist="1663700" sx="1000" sy="1000" algn="ctr" rotWithShape="0">
        <a:srgbClr val="000000"/>
      </a:outerShdw>
      <a:softEdge rad="0"/>
    </a:effectLst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41385159614308"/>
          <c:y val="0.2788831318939875"/>
          <c:w val="0.85696538321315419"/>
          <c:h val="0.633117227588806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'SKL, HSC'!$B$15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1">
                    <a:alpha val="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D647-4207-B426-EC1E18429516}"/>
              </c:ext>
            </c:extLst>
          </c:dPt>
          <c:errBars>
            <c:errBarType val="plus"/>
            <c:errValType val="cust"/>
            <c:noEndCap val="0"/>
            <c:plus>
              <c:numRef>
                <c:f>'SKL, HSC'!$D$16:$E$16</c:f>
                <c:numCache>
                  <c:formatCode>General</c:formatCode>
                  <c:ptCount val="2"/>
                  <c:pt idx="0">
                    <c:v>0.18829614233333214</c:v>
                  </c:pt>
                  <c:pt idx="1">
                    <c:v>7.3904429239722491</c:v>
                  </c:pt>
                </c:numCache>
              </c:numRef>
            </c:plus>
            <c:minus>
              <c:numRef>
                <c:f>'SKL, HSC'!$D$16:$E$16</c:f>
                <c:numCache>
                  <c:formatCode>General</c:formatCode>
                  <c:ptCount val="2"/>
                  <c:pt idx="0">
                    <c:v>0.18829614233333214</c:v>
                  </c:pt>
                  <c:pt idx="1">
                    <c:v>7.3904429239722491</c:v>
                  </c:pt>
                </c:numCache>
              </c:numRef>
            </c:minus>
            <c:spPr>
              <a:ln w="19050" cap="sq"/>
            </c:spPr>
          </c:errBars>
          <c:cat>
            <c:strRef>
              <c:f>'SKL, HSC'!$D$14:$E$14</c:f>
              <c:strCache>
                <c:ptCount val="2"/>
                <c:pt idx="0">
                  <c:v>No. of SKL/µL PB</c:v>
                </c:pt>
                <c:pt idx="1">
                  <c:v>No. of HSC/µL PB</c:v>
                </c:pt>
              </c:strCache>
            </c:strRef>
          </c:cat>
          <c:val>
            <c:numRef>
              <c:f>'SKL, HSC'!$D$15:$E$15</c:f>
              <c:numCache>
                <c:formatCode>0</c:formatCode>
                <c:ptCount val="2"/>
                <c:pt idx="0" formatCode="0.00">
                  <c:v>1.5085240645418545</c:v>
                </c:pt>
                <c:pt idx="1">
                  <c:v>62.533273366958241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47-4207-B426-EC1E18429516}"/>
            </c:ext>
          </c:extLst>
        </c:ser>
        <c:ser>
          <c:idx val="1"/>
          <c:order val="1"/>
          <c:tx>
            <c:strRef>
              <c:f>'SKL, HSC'!$B$17</c:f>
              <c:strCache>
                <c:ptCount val="1"/>
                <c:pt idx="0">
                  <c:v>CD73-/-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1">
                    <a:alpha val="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3-D647-4207-B426-EC1E18429516}"/>
              </c:ext>
            </c:extLst>
          </c:dPt>
          <c:errBars>
            <c:errBarType val="plus"/>
            <c:errValType val="cust"/>
            <c:noEndCap val="0"/>
            <c:plus>
              <c:numRef>
                <c:f>'SKL, HSC'!$D$18:$E$18</c:f>
                <c:numCache>
                  <c:formatCode>General</c:formatCode>
                  <c:ptCount val="2"/>
                  <c:pt idx="0">
                    <c:v>0.603392212075472</c:v>
                  </c:pt>
                  <c:pt idx="1">
                    <c:v>3.9311007128336701</c:v>
                  </c:pt>
                </c:numCache>
              </c:numRef>
            </c:plus>
            <c:minus>
              <c:numRef>
                <c:f>'SKL, HSC'!$D$18:$E$18</c:f>
                <c:numCache>
                  <c:formatCode>General</c:formatCode>
                  <c:ptCount val="2"/>
                  <c:pt idx="0">
                    <c:v>0.603392212075472</c:v>
                  </c:pt>
                  <c:pt idx="1">
                    <c:v>3.9311007128336701</c:v>
                  </c:pt>
                </c:numCache>
              </c:numRef>
            </c:minus>
            <c:spPr>
              <a:ln w="19050" cap="sq"/>
            </c:spPr>
          </c:errBars>
          <c:cat>
            <c:strRef>
              <c:f>'SKL, HSC'!$D$14:$E$14</c:f>
              <c:strCache>
                <c:ptCount val="2"/>
                <c:pt idx="0">
                  <c:v>No. of SKL/µL PB</c:v>
                </c:pt>
                <c:pt idx="1">
                  <c:v>No. of HSC/µL PB</c:v>
                </c:pt>
              </c:strCache>
            </c:strRef>
          </c:cat>
          <c:val>
            <c:numRef>
              <c:f>'SKL, HSC'!$D$17:$E$17</c:f>
              <c:numCache>
                <c:formatCode>0</c:formatCode>
                <c:ptCount val="2"/>
                <c:pt idx="0" formatCode="0.00">
                  <c:v>1.5060798349573683</c:v>
                </c:pt>
                <c:pt idx="1">
                  <c:v>59.167168946091039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47-4207-B426-EC1E184295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318272"/>
        <c:axId val="103319808"/>
      </c:barChart>
      <c:catAx>
        <c:axId val="10331827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03319808"/>
        <c:crosses val="autoZero"/>
        <c:auto val="1"/>
        <c:lblAlgn val="ctr"/>
        <c:lblOffset val="100"/>
        <c:noMultiLvlLbl val="0"/>
      </c:catAx>
      <c:valAx>
        <c:axId val="103319808"/>
        <c:scaling>
          <c:orientation val="minMax"/>
          <c:min val="4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0331827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14262854492952"/>
          <c:y val="0.10014346590909091"/>
          <c:w val="0.8572366062643676"/>
          <c:h val="0.673893465909090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'SKL, HSC'!$B$15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'SKL, HSC'!$D$16:$E$16</c:f>
                <c:numCache>
                  <c:formatCode>General</c:formatCode>
                  <c:ptCount val="2"/>
                  <c:pt idx="0">
                    <c:v>0.18829614233333214</c:v>
                  </c:pt>
                  <c:pt idx="1">
                    <c:v>7.3904429239722491</c:v>
                  </c:pt>
                </c:numCache>
              </c:numRef>
            </c:plus>
            <c:minus>
              <c:numRef>
                <c:f>'SKL, HSC'!$D$16:$E$16</c:f>
                <c:numCache>
                  <c:formatCode>General</c:formatCode>
                  <c:ptCount val="2"/>
                  <c:pt idx="0">
                    <c:v>0.18829614233333214</c:v>
                  </c:pt>
                  <c:pt idx="1">
                    <c:v>7.3904429239722491</c:v>
                  </c:pt>
                </c:numCache>
              </c:numRef>
            </c:minus>
            <c:spPr>
              <a:ln w="19050" cap="sq"/>
            </c:spPr>
          </c:errBars>
          <c:cat>
            <c:strRef>
              <c:f>'SKL, HSC'!$D$14:$E$14</c:f>
              <c:strCache>
                <c:ptCount val="2"/>
                <c:pt idx="0">
                  <c:v>No. of SKL/µL PB</c:v>
                </c:pt>
                <c:pt idx="1">
                  <c:v>No. of HSC/µL PB</c:v>
                </c:pt>
              </c:strCache>
            </c:strRef>
          </c:cat>
          <c:val>
            <c:numRef>
              <c:f>'SKL, HSC'!$D$15:$E$15</c:f>
              <c:numCache>
                <c:formatCode>0</c:formatCode>
                <c:ptCount val="2"/>
                <c:pt idx="0" formatCode="0.00">
                  <c:v>1.5085240645418545</c:v>
                </c:pt>
                <c:pt idx="1">
                  <c:v>62.533273366958241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95-4538-BD71-E97F1D402C8F}"/>
            </c:ext>
          </c:extLst>
        </c:ser>
        <c:ser>
          <c:idx val="1"/>
          <c:order val="1"/>
          <c:tx>
            <c:strRef>
              <c:f>'SKL, HSC'!$B$17</c:f>
              <c:strCache>
                <c:ptCount val="1"/>
                <c:pt idx="0">
                  <c:v>CD73-/-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'SKL, HSC'!$D$18:$E$18</c:f>
                <c:numCache>
                  <c:formatCode>General</c:formatCode>
                  <c:ptCount val="2"/>
                  <c:pt idx="0">
                    <c:v>0.603392212075472</c:v>
                  </c:pt>
                  <c:pt idx="1">
                    <c:v>3.9311007128336701</c:v>
                  </c:pt>
                </c:numCache>
              </c:numRef>
            </c:plus>
            <c:minus>
              <c:numRef>
                <c:f>'SKL, HSC'!$D$18:$E$18</c:f>
                <c:numCache>
                  <c:formatCode>General</c:formatCode>
                  <c:ptCount val="2"/>
                  <c:pt idx="0">
                    <c:v>0.603392212075472</c:v>
                  </c:pt>
                  <c:pt idx="1">
                    <c:v>3.9311007128336701</c:v>
                  </c:pt>
                </c:numCache>
              </c:numRef>
            </c:minus>
            <c:spPr>
              <a:ln w="19050" cap="sq"/>
            </c:spPr>
          </c:errBars>
          <c:cat>
            <c:strRef>
              <c:f>'SKL, HSC'!$D$14:$E$14</c:f>
              <c:strCache>
                <c:ptCount val="2"/>
                <c:pt idx="0">
                  <c:v>No. of SKL/µL PB</c:v>
                </c:pt>
                <c:pt idx="1">
                  <c:v>No. of HSC/µL PB</c:v>
                </c:pt>
              </c:strCache>
            </c:strRef>
          </c:cat>
          <c:val>
            <c:numRef>
              <c:f>'SKL, HSC'!$D$17:$E$17</c:f>
              <c:numCache>
                <c:formatCode>0</c:formatCode>
                <c:ptCount val="2"/>
                <c:pt idx="0" formatCode="0.00">
                  <c:v>1.5060798349573683</c:v>
                </c:pt>
                <c:pt idx="1">
                  <c:v>59.167168946091039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95-4538-BD71-E97F1D402C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223680"/>
        <c:axId val="103225216"/>
      </c:barChart>
      <c:catAx>
        <c:axId val="103223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03225216"/>
        <c:crosses val="autoZero"/>
        <c:auto val="1"/>
        <c:lblAlgn val="ctr"/>
        <c:lblOffset val="100"/>
        <c:noMultiLvlLbl val="0"/>
      </c:catAx>
      <c:valAx>
        <c:axId val="103225216"/>
        <c:scaling>
          <c:orientation val="minMax"/>
          <c:max val="3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03223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1-DA67-4497-8F51-F185ECD3BE16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3-DA67-4497-8F51-F185ECD3BE16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5-DA67-4497-8F51-F185ECD3BE1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7-DA67-4497-8F51-F185ECD3BE16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9-DA67-4497-8F51-F185ECD3BE16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B-DA67-4497-8F51-F185ECD3BE16}"/>
              </c:ext>
            </c:extLst>
          </c:dPt>
          <c:errBars>
            <c:errBarType val="plus"/>
            <c:errValType val="cust"/>
            <c:noEndCap val="0"/>
            <c:plus>
              <c:numRef>
                <c:f>'[Steady State Conditions CD73.xlsx]CFU-GM E Meg'!$K$6:$P$6</c:f>
                <c:numCache>
                  <c:formatCode>General</c:formatCode>
                  <c:ptCount val="6"/>
                  <c:pt idx="0">
                    <c:v>17.86257060367932</c:v>
                  </c:pt>
                  <c:pt idx="1">
                    <c:v>12.631451675423985</c:v>
                  </c:pt>
                  <c:pt idx="2">
                    <c:v>6.6547512564869233</c:v>
                  </c:pt>
                  <c:pt idx="3">
                    <c:v>8.8277160935641454</c:v>
                  </c:pt>
                  <c:pt idx="4">
                    <c:v>10.32247893815102</c:v>
                  </c:pt>
                  <c:pt idx="5">
                    <c:v>7.5545634269247204</c:v>
                  </c:pt>
                </c:numCache>
              </c:numRef>
            </c:plus>
            <c:minus>
              <c:numRef>
                <c:f>'[Steady State Conditions CD73.xlsx]CFU-GM E Meg'!$K$6:$P$6</c:f>
                <c:numCache>
                  <c:formatCode>General</c:formatCode>
                  <c:ptCount val="6"/>
                  <c:pt idx="0">
                    <c:v>17.86257060367932</c:v>
                  </c:pt>
                  <c:pt idx="1">
                    <c:v>12.631451675423985</c:v>
                  </c:pt>
                  <c:pt idx="2">
                    <c:v>6.6547512564869233</c:v>
                  </c:pt>
                  <c:pt idx="3">
                    <c:v>8.8277160935641454</c:v>
                  </c:pt>
                  <c:pt idx="4">
                    <c:v>10.32247893815102</c:v>
                  </c:pt>
                  <c:pt idx="5">
                    <c:v>7.5545634269247204</c:v>
                  </c:pt>
                </c:numCache>
              </c:numRef>
            </c:minus>
            <c:spPr>
              <a:ln w="19050" cap="sq"/>
            </c:spPr>
          </c:errBars>
          <c:cat>
            <c:multiLvlStrRef>
              <c:f>'[Steady State Conditions CD73.xlsx]CFU-GM E Meg'!$K$3:$P$4</c:f>
              <c:multiLvlStrCache>
                <c:ptCount val="6"/>
                <c:lvl>
                  <c:pt idx="0">
                    <c:v>WT</c:v>
                  </c:pt>
                  <c:pt idx="1">
                    <c:v>CD73-/-</c:v>
                  </c:pt>
                  <c:pt idx="2">
                    <c:v>WT</c:v>
                  </c:pt>
                  <c:pt idx="3">
                    <c:v>CD73-/-</c:v>
                  </c:pt>
                  <c:pt idx="4">
                    <c:v>WT</c:v>
                  </c:pt>
                  <c:pt idx="5">
                    <c:v>CD73-/-</c:v>
                  </c:pt>
                </c:lvl>
                <c:lvl>
                  <c:pt idx="0">
                    <c:v>CFU-GM</c:v>
                  </c:pt>
                  <c:pt idx="2">
                    <c:v>BFU-E</c:v>
                  </c:pt>
                  <c:pt idx="4">
                    <c:v>CFU-Megs</c:v>
                  </c:pt>
                </c:lvl>
              </c:multiLvlStrCache>
            </c:multiLvlStrRef>
          </c:cat>
          <c:val>
            <c:numRef>
              <c:f>'[Steady State Conditions CD73.xlsx]CFU-GM E Meg'!$K$5:$P$5</c:f>
              <c:numCache>
                <c:formatCode>0.00</c:formatCode>
                <c:ptCount val="6"/>
                <c:pt idx="0">
                  <c:v>142.25</c:v>
                </c:pt>
                <c:pt idx="1">
                  <c:v>158.875</c:v>
                </c:pt>
                <c:pt idx="2">
                  <c:v>113.5</c:v>
                </c:pt>
                <c:pt idx="3">
                  <c:v>106.25</c:v>
                </c:pt>
                <c:pt idx="4">
                  <c:v>112.375</c:v>
                </c:pt>
                <c:pt idx="5">
                  <c:v>103.75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A67-4497-8F51-F185ECD3B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250560"/>
        <c:axId val="103256448"/>
      </c:barChart>
      <c:catAx>
        <c:axId val="103250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 b="1"/>
            </a:pPr>
            <a:endParaRPr lang="en-US"/>
          </a:p>
        </c:txPr>
        <c:crossAx val="103256448"/>
        <c:crosses val="autoZero"/>
        <c:auto val="1"/>
        <c:lblAlgn val="ctr"/>
        <c:lblOffset val="100"/>
        <c:noMultiLvlLbl val="0"/>
      </c:catAx>
      <c:valAx>
        <c:axId val="1032564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No. of colonies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 b="1"/>
            </a:pPr>
            <a:endParaRPr lang="en-US"/>
          </a:p>
        </c:txPr>
        <c:crossAx val="103250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5BC76-1B1B-4AA4-8131-99BEDC57D689}" type="datetimeFigureOut">
              <a:rPr lang="pl-PL" smtClean="0"/>
              <a:t>11.03.2018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3E6F7-73ED-48EF-AAFA-13336CF481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1221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66FA55-24B0-439A-86AB-DF474EE61B5D}" type="slidenum">
              <a:rPr kumimoji="0" lang="pl-PL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l-PL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9316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5F30D9-F2F2-4C95-909C-032ECDC6F72F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F0462-D740-45FA-A47A-C50C085AAEA2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5768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9A2DA7-B0A2-4914-A20F-FA5B0F4553F8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354D9A-CDFA-4014-84AE-33E084888232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910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6553C6-40C5-4D9A-BB95-CC5FF7864F53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40180C-93B8-42A9-8905-E961486F0707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964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E9DA35-D1E2-4B7A-9278-79CB8B613B2B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28B2BF-C9CE-4027-ABE5-BD4A3CAC7268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198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6B9FBC-F50A-40D7-AE86-5127093D9B3A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052D2-53C5-4B9A-B74C-CF7A34ADBDBB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387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1A2841-AE2F-4547-97F5-F7CA4B2164E9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5461AE-B454-46D0-A054-D1DE8DA768EF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4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95FBD8-A76F-4F35-B3CB-7BF732AA1438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4EDA8C-A715-4505-8212-D876B6D1BBE9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539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F6E22-E8F0-4E48-897E-385B9759525F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D801E5-F338-44C2-93E0-333893B464A2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151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8C8B26-0CF8-404A-98C1-326565B3540A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4E909-75E1-43EF-AF43-C5926603E10B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161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3412D4-5098-45F8-AD19-7893ECECA682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6BA034-6D7A-46C2-B54E-BB2D3AE3E706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73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37262-FA4B-4227-9A81-5EB96EA22E30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88337-B7FB-4D54-9370-4D0D7CBC49AE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469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BCDE85-4769-41F8-A780-65B3BC9E293F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37C534-C3F9-4D6E-BBD0-C341F680DDCC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865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>
            <a:extLst>
              <a:ext uri="{FF2B5EF4-FFF2-40B4-BE49-F238E27FC236}">
                <a16:creationId xmlns:a16="http://schemas.microsoft.com/office/drawing/2014/main" id="{ECA2297D-5D82-41B5-BE10-5003545CF4EC}"/>
              </a:ext>
            </a:extLst>
          </p:cNvPr>
          <p:cNvGrpSpPr/>
          <p:nvPr/>
        </p:nvGrpSpPr>
        <p:grpSpPr>
          <a:xfrm>
            <a:off x="-78564" y="52977"/>
            <a:ext cx="9233208" cy="6592065"/>
            <a:chOff x="-78564" y="169509"/>
            <a:chExt cx="9233208" cy="6592065"/>
          </a:xfrm>
        </p:grpSpPr>
        <p:grpSp>
          <p:nvGrpSpPr>
            <p:cNvPr id="7" name="Grupa 6">
              <a:extLst>
                <a:ext uri="{FF2B5EF4-FFF2-40B4-BE49-F238E27FC236}">
                  <a16:creationId xmlns:a16="http://schemas.microsoft.com/office/drawing/2014/main" id="{3E85A340-3782-44B1-AD0A-2A2FC86D104D}"/>
                </a:ext>
              </a:extLst>
            </p:cNvPr>
            <p:cNvGrpSpPr/>
            <p:nvPr/>
          </p:nvGrpSpPr>
          <p:grpSpPr>
            <a:xfrm>
              <a:off x="10644" y="169509"/>
              <a:ext cx="9144000" cy="6592065"/>
              <a:chOff x="10644" y="169509"/>
              <a:chExt cx="9144000" cy="6592065"/>
            </a:xfrm>
          </p:grpSpPr>
          <p:sp>
            <p:nvSpPr>
              <p:cNvPr id="35845" name="pole tekstowe 6"/>
              <p:cNvSpPr txBox="1">
                <a:spLocks noChangeArrowheads="1"/>
              </p:cNvSpPr>
              <p:nvPr/>
            </p:nvSpPr>
            <p:spPr bwMode="auto">
              <a:xfrm>
                <a:off x="10644" y="169509"/>
                <a:ext cx="914400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ill Sans MT" panose="020B0502020104020203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ill Sans MT" panose="020B0502020104020203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ill Sans MT" panose="020B0502020104020203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ill Sans MT" panose="020B0502020104020203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ill Sans MT" panose="020B0502020104020203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panose="020B0502020104020203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panose="020B0502020104020203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panose="020B0502020104020203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ill Sans MT" panose="020B0502020104020203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pl-PL" altLang="en-US" sz="1400" b="1" dirty="0">
                    <a:solidFill>
                      <a:prstClr val="black"/>
                    </a:solidFill>
                  </a:rPr>
                  <a:t>CD73</a:t>
                </a:r>
                <a:r>
                  <a:rPr lang="pl-PL" altLang="en-US" sz="1400" b="1" baseline="30000" dirty="0">
                    <a:solidFill>
                      <a:prstClr val="black"/>
                    </a:solidFill>
                  </a:rPr>
                  <a:t>-/</a:t>
                </a:r>
                <a:r>
                  <a:rPr kumimoji="0" lang="pl-PL" altLang="en-US" sz="1400" b="1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-</a:t>
                </a:r>
                <a:r>
                  <a:rPr kumimoji="0" lang="pl-PL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MICE STEADY STATE CONDITIONS</a:t>
                </a:r>
              </a:p>
            </p:txBody>
          </p:sp>
          <p:sp>
            <p:nvSpPr>
              <p:cNvPr id="18" name="Prostokąt 17">
                <a:extLst>
                  <a:ext uri="{FF2B5EF4-FFF2-40B4-BE49-F238E27FC236}">
                    <a16:creationId xmlns:a16="http://schemas.microsoft.com/office/drawing/2014/main" id="{919847A9-9C8A-4A39-A9BE-F03523498379}"/>
                  </a:ext>
                </a:extLst>
              </p:cNvPr>
              <p:cNvSpPr/>
              <p:nvPr/>
            </p:nvSpPr>
            <p:spPr>
              <a:xfrm>
                <a:off x="26057" y="563172"/>
                <a:ext cx="5537526" cy="3043485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9" name="Prostokąt 18">
                <a:extLst>
                  <a:ext uri="{FF2B5EF4-FFF2-40B4-BE49-F238E27FC236}">
                    <a16:creationId xmlns:a16="http://schemas.microsoft.com/office/drawing/2014/main" id="{9E15DCE2-95AE-4709-BE11-AABD2854B55C}"/>
                  </a:ext>
                </a:extLst>
              </p:cNvPr>
              <p:cNvSpPr/>
              <p:nvPr/>
            </p:nvSpPr>
            <p:spPr>
              <a:xfrm>
                <a:off x="28329" y="3718089"/>
                <a:ext cx="5004000" cy="3043485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0" name="Prostokąt 19">
                <a:extLst>
                  <a:ext uri="{FF2B5EF4-FFF2-40B4-BE49-F238E27FC236}">
                    <a16:creationId xmlns:a16="http://schemas.microsoft.com/office/drawing/2014/main" id="{B065B9E0-4CEC-417D-BAE4-3A77057BA5BA}"/>
                  </a:ext>
                </a:extLst>
              </p:cNvPr>
              <p:cNvSpPr/>
              <p:nvPr/>
            </p:nvSpPr>
            <p:spPr>
              <a:xfrm>
                <a:off x="5086955" y="3706713"/>
                <a:ext cx="3991089" cy="3043485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1" name="Prostokąt 20">
                <a:extLst>
                  <a:ext uri="{FF2B5EF4-FFF2-40B4-BE49-F238E27FC236}">
                    <a16:creationId xmlns:a16="http://schemas.microsoft.com/office/drawing/2014/main" id="{BB7B79DE-3F03-4553-A88D-563B9F6D8AF8}"/>
                  </a:ext>
                </a:extLst>
              </p:cNvPr>
              <p:cNvSpPr/>
              <p:nvPr/>
            </p:nvSpPr>
            <p:spPr>
              <a:xfrm>
                <a:off x="5635142" y="556353"/>
                <a:ext cx="3442903" cy="3043485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3" name="Prostokąt 22">
                <a:extLst>
                  <a:ext uri="{FF2B5EF4-FFF2-40B4-BE49-F238E27FC236}">
                    <a16:creationId xmlns:a16="http://schemas.microsoft.com/office/drawing/2014/main" id="{95CBC0C6-88DE-46B3-B838-7374493AA868}"/>
                  </a:ext>
                </a:extLst>
              </p:cNvPr>
              <p:cNvSpPr/>
              <p:nvPr/>
            </p:nvSpPr>
            <p:spPr>
              <a:xfrm>
                <a:off x="5086955" y="3706713"/>
                <a:ext cx="3991090" cy="3043485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4" name="Prostokąt 23">
                <a:extLst>
                  <a:ext uri="{FF2B5EF4-FFF2-40B4-BE49-F238E27FC236}">
                    <a16:creationId xmlns:a16="http://schemas.microsoft.com/office/drawing/2014/main" id="{6B00A46E-F97E-4187-B96F-3B45F3E02A57}"/>
                  </a:ext>
                </a:extLst>
              </p:cNvPr>
              <p:cNvSpPr/>
              <p:nvPr/>
            </p:nvSpPr>
            <p:spPr>
              <a:xfrm>
                <a:off x="2521868" y="169509"/>
                <a:ext cx="4206482" cy="31270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5" name="TextBox 10">
                <a:extLst>
                  <a:ext uri="{FF2B5EF4-FFF2-40B4-BE49-F238E27FC236}">
                    <a16:creationId xmlns:a16="http://schemas.microsoft.com/office/drawing/2014/main" id="{1C629000-503E-418A-91FF-D793AB8F0596}"/>
                  </a:ext>
                </a:extLst>
              </p:cNvPr>
              <p:cNvSpPr txBox="1"/>
              <p:nvPr/>
            </p:nvSpPr>
            <p:spPr>
              <a:xfrm>
                <a:off x="26057" y="551422"/>
                <a:ext cx="4205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A</a:t>
                </a:r>
              </a:p>
            </p:txBody>
          </p:sp>
          <p:sp>
            <p:nvSpPr>
              <p:cNvPr id="26" name="TextBox 10">
                <a:extLst>
                  <a:ext uri="{FF2B5EF4-FFF2-40B4-BE49-F238E27FC236}">
                    <a16:creationId xmlns:a16="http://schemas.microsoft.com/office/drawing/2014/main" id="{8DCE6389-78ED-4307-8B21-893F90671B6D}"/>
                  </a:ext>
                </a:extLst>
              </p:cNvPr>
              <p:cNvSpPr txBox="1"/>
              <p:nvPr/>
            </p:nvSpPr>
            <p:spPr>
              <a:xfrm>
                <a:off x="24522" y="3705618"/>
                <a:ext cx="4205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000" b="1" dirty="0"/>
                  <a:t>B</a:t>
                </a:r>
                <a:endParaRPr lang="en-US" sz="2000" b="1" dirty="0"/>
              </a:p>
            </p:txBody>
          </p:sp>
          <p:sp>
            <p:nvSpPr>
              <p:cNvPr id="27" name="TextBox 10">
                <a:extLst>
                  <a:ext uri="{FF2B5EF4-FFF2-40B4-BE49-F238E27FC236}">
                    <a16:creationId xmlns:a16="http://schemas.microsoft.com/office/drawing/2014/main" id="{5FA9EC5B-A298-4D00-89D4-4BCDA1CFD427}"/>
                  </a:ext>
                </a:extLst>
              </p:cNvPr>
              <p:cNvSpPr txBox="1"/>
              <p:nvPr/>
            </p:nvSpPr>
            <p:spPr>
              <a:xfrm>
                <a:off x="5115993" y="3719402"/>
                <a:ext cx="4205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000" b="1" dirty="0"/>
                  <a:t>D</a:t>
                </a:r>
                <a:endParaRPr lang="en-US" sz="2000" b="1" dirty="0"/>
              </a:p>
            </p:txBody>
          </p:sp>
          <p:sp>
            <p:nvSpPr>
              <p:cNvPr id="28" name="TextBox 10">
                <a:extLst>
                  <a:ext uri="{FF2B5EF4-FFF2-40B4-BE49-F238E27FC236}">
                    <a16:creationId xmlns:a16="http://schemas.microsoft.com/office/drawing/2014/main" id="{85143633-1335-463E-9729-7DE1A92EF20B}"/>
                  </a:ext>
                </a:extLst>
              </p:cNvPr>
              <p:cNvSpPr txBox="1"/>
              <p:nvPr/>
            </p:nvSpPr>
            <p:spPr>
              <a:xfrm>
                <a:off x="5636472" y="566686"/>
                <a:ext cx="4205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000" b="1" dirty="0"/>
                  <a:t>C</a:t>
                </a:r>
                <a:endParaRPr lang="en-US" sz="2000" b="1" dirty="0"/>
              </a:p>
            </p:txBody>
          </p:sp>
        </p:grpSp>
        <p:graphicFrame>
          <p:nvGraphicFramePr>
            <p:cNvPr id="29" name="Chart 2">
              <a:extLst>
                <a:ext uri="{FF2B5EF4-FFF2-40B4-BE49-F238E27FC236}">
                  <a16:creationId xmlns:a16="http://schemas.microsoft.com/office/drawing/2014/main" id="{00000000-0008-0000-0000-000003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90116208"/>
                </p:ext>
              </p:extLst>
            </p:nvPr>
          </p:nvGraphicFramePr>
          <p:xfrm>
            <a:off x="65955" y="3720882"/>
            <a:ext cx="4955045" cy="30183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30" name="Chart 1">
              <a:extLst>
                <a:ext uri="{FF2B5EF4-FFF2-40B4-BE49-F238E27FC236}">
                  <a16:creationId xmlns:a16="http://schemas.microsoft.com/office/drawing/2014/main" id="{00000000-0008-0000-00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48998093"/>
                </p:ext>
              </p:extLst>
            </p:nvPr>
          </p:nvGraphicFramePr>
          <p:xfrm>
            <a:off x="-78564" y="588719"/>
            <a:ext cx="4230018" cy="30111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31" name="Chart 3">
              <a:extLst>
                <a:ext uri="{FF2B5EF4-FFF2-40B4-BE49-F238E27FC236}">
                  <a16:creationId xmlns:a16="http://schemas.microsoft.com/office/drawing/2014/main" id="{00000000-0008-0000-0000-000004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46533829"/>
                </p:ext>
              </p:extLst>
            </p:nvPr>
          </p:nvGraphicFramePr>
          <p:xfrm>
            <a:off x="3834768" y="818866"/>
            <a:ext cx="1728815" cy="27430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32" name="Chart 8">
              <a:extLst>
                <a:ext uri="{FF2B5EF4-FFF2-40B4-BE49-F238E27FC236}">
                  <a16:creationId xmlns:a16="http://schemas.microsoft.com/office/drawing/2014/main" id="{00000000-0008-0000-0100-000009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37173562"/>
                </p:ext>
              </p:extLst>
            </p:nvPr>
          </p:nvGraphicFramePr>
          <p:xfrm>
            <a:off x="5732058" y="622283"/>
            <a:ext cx="3277745" cy="160230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33" name="Chart 8">
              <a:extLst>
                <a:ext uri="{FF2B5EF4-FFF2-40B4-BE49-F238E27FC236}">
                  <a16:creationId xmlns:a16="http://schemas.microsoft.com/office/drawing/2014/main" id="{9DB64743-F576-41EF-8AAD-70BEBB47145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64659754"/>
                </p:ext>
              </p:extLst>
            </p:nvPr>
          </p:nvGraphicFramePr>
          <p:xfrm>
            <a:off x="5734333" y="2088107"/>
            <a:ext cx="3277745" cy="140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</p:grpSp>
      <p:graphicFrame>
        <p:nvGraphicFramePr>
          <p:cNvPr id="34" name="Chart 8">
            <a:extLst>
              <a:ext uri="{FF2B5EF4-FFF2-40B4-BE49-F238E27FC236}">
                <a16:creationId xmlns:a16="http://schemas.microsoft.com/office/drawing/2014/main" id="{00000000-0008-0000-02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632762"/>
              </p:ext>
            </p:extLst>
          </p:nvPr>
        </p:nvGraphicFramePr>
        <p:xfrm>
          <a:off x="5115992" y="3722045"/>
          <a:ext cx="3933411" cy="2966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11787" y="6611641"/>
            <a:ext cx="2098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Supplementary Figure 5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169779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4500</TotalTime>
  <Words>19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wum</dc:creator>
  <cp:lastModifiedBy>Mariusz Ratajczak</cp:lastModifiedBy>
  <cp:revision>112</cp:revision>
  <dcterms:created xsi:type="dcterms:W3CDTF">2018-02-08T08:16:20Z</dcterms:created>
  <dcterms:modified xsi:type="dcterms:W3CDTF">2018-03-12T00:55:56Z</dcterms:modified>
</cp:coreProperties>
</file>