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7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hynas03\Daten%20ag-Schl&#252;ter\Daten\NadineW\Nadine\WB\2018\PTH1R%20Katja%20Braun\Auswertung%2019.07.201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hynas03\Daten%20ag-Schl&#252;ter\Daten\NadineW\Nadine\WB\2018\PTH1R%20Katja%20Braun\Auswertung%2019.07.2018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hynas03\Daten%20ag-Schl&#252;ter\Daten\NadineW\Nadine\WB\2018\PTH1R%20Katja%20Braun\Auswertung%2019.07.20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14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Tabelle1!$B$107:$B$109</c:f>
              <c:numCache>
                <c:formatCode>General</c:formatCode>
                <c:ptCount val="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</c:numCache>
            </c:numRef>
          </c:xVal>
          <c:yVal>
            <c:numRef>
              <c:f>Tabelle1!$C$107:$C$109</c:f>
              <c:numCache>
                <c:formatCode>General</c:formatCode>
                <c:ptCount val="3"/>
                <c:pt idx="0">
                  <c:v>867701478708.75</c:v>
                </c:pt>
                <c:pt idx="1">
                  <c:v>55914891453426.25</c:v>
                </c:pt>
                <c:pt idx="2">
                  <c:v>614836477858790.5</c:v>
                </c:pt>
              </c:numCache>
            </c:numRef>
          </c:yVal>
        </c:ser>
        <c:axId val="85595264"/>
        <c:axId val="86087168"/>
      </c:scatterChart>
      <c:valAx>
        <c:axId val="85595264"/>
        <c:scaling>
          <c:logBase val="10"/>
          <c:orientation val="minMax"/>
          <c:max val="100"/>
          <c:min val="1"/>
        </c:scaling>
        <c:axPos val="b"/>
        <c:numFmt formatCode="General" sourceLinked="1"/>
        <c:minorTickMark val="out"/>
        <c:tickLblPos val="nextTo"/>
        <c:spPr>
          <a:ln w="28575">
            <a:solidFill>
              <a:sysClr val="windowText" lastClr="000000">
                <a:shade val="95000"/>
                <a:satMod val="105000"/>
              </a:sysClr>
            </a:solidFill>
          </a:ln>
        </c:spPr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86087168"/>
        <c:crosses val="autoZero"/>
        <c:crossBetween val="midCat"/>
        <c:minorUnit val="10"/>
      </c:valAx>
      <c:valAx>
        <c:axId val="86087168"/>
        <c:scaling>
          <c:logBase val="10"/>
          <c:orientation val="minMax"/>
          <c:min val="10000000000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spPr>
          <a:ln w="28575">
            <a:solidFill>
              <a:sysClr val="windowText" lastClr="000000">
                <a:shade val="95000"/>
                <a:satMod val="105000"/>
              </a:sysClr>
            </a:solidFill>
          </a:ln>
        </c:spPr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85595264"/>
        <c:crossesAt val="0.1"/>
        <c:crossBetween val="midCat"/>
      </c:valAx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scatterChart>
        <c:scatterStyle val="lineMarker"/>
        <c:ser>
          <c:idx val="0"/>
          <c:order val="0"/>
          <c:tx>
            <c:strRef>
              <c:f>Tabelle1!$K$37</c:f>
              <c:strCache>
                <c:ptCount val="1"/>
                <c:pt idx="0">
                  <c:v>Sed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2"/>
            <c:spPr>
              <a:solidFill>
                <a:schemeClr val="bg1"/>
              </a:solidFill>
              <a:ln w="28575"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marker>
          <c:trendline>
            <c:spPr>
              <a:ln w="28575"/>
            </c:spPr>
            <c:trendlineType val="exp"/>
          </c:trendline>
          <c:xVal>
            <c:strRef>
              <c:f>Tabelle1!$J$38:$J$40</c:f>
              <c:strCache>
                <c:ptCount val="3"/>
                <c:pt idx="0">
                  <c:v>1:100</c:v>
                </c:pt>
                <c:pt idx="1">
                  <c:v>1:10</c:v>
                </c:pt>
                <c:pt idx="2">
                  <c:v>1:1</c:v>
                </c:pt>
              </c:strCache>
            </c:strRef>
          </c:xVal>
          <c:yVal>
            <c:numRef>
              <c:f>Tabelle1!$K$38:$K$40</c:f>
              <c:numCache>
                <c:formatCode>#,##0</c:formatCode>
                <c:ptCount val="3"/>
                <c:pt idx="0">
                  <c:v>1779638113744</c:v>
                </c:pt>
                <c:pt idx="1">
                  <c:v>104723843866343.5</c:v>
                </c:pt>
                <c:pt idx="2">
                  <c:v>924244152148833.5</c:v>
                </c:pt>
              </c:numCache>
            </c:numRef>
          </c:yVal>
        </c:ser>
        <c:ser>
          <c:idx val="1"/>
          <c:order val="1"/>
          <c:tx>
            <c:strRef>
              <c:f>Tabelle1!$L$37</c:f>
              <c:strCache>
                <c:ptCount val="1"/>
                <c:pt idx="0">
                  <c:v>Run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  <c:spPr>
              <a:solidFill>
                <a:sysClr val="window" lastClr="FFFFFF"/>
              </a:solidFill>
              <a:ln w="28575"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marker>
          <c:trendline>
            <c:spPr>
              <a:ln w="28575">
                <a:prstDash val="sysDot"/>
              </a:ln>
            </c:spPr>
            <c:trendlineType val="exp"/>
          </c:trendline>
          <c:xVal>
            <c:strRef>
              <c:f>Tabelle1!$J$38:$J$40</c:f>
              <c:strCache>
                <c:ptCount val="3"/>
                <c:pt idx="0">
                  <c:v>1:100</c:v>
                </c:pt>
                <c:pt idx="1">
                  <c:v>1:10</c:v>
                </c:pt>
                <c:pt idx="2">
                  <c:v>1:1</c:v>
                </c:pt>
              </c:strCache>
            </c:strRef>
          </c:xVal>
          <c:yVal>
            <c:numRef>
              <c:f>Tabelle1!$L$38:$L$40</c:f>
              <c:numCache>
                <c:formatCode>#,##0</c:formatCode>
                <c:ptCount val="3"/>
                <c:pt idx="0">
                  <c:v>44235156326.5</c:v>
                </c:pt>
                <c:pt idx="1">
                  <c:v>7105939040509</c:v>
                </c:pt>
                <c:pt idx="2">
                  <c:v>305428803568747.5</c:v>
                </c:pt>
              </c:numCache>
            </c:numRef>
          </c:yVal>
        </c:ser>
        <c:axId val="98445952"/>
        <c:axId val="98460032"/>
      </c:scatterChart>
      <c:valAx>
        <c:axId val="98445952"/>
        <c:scaling>
          <c:orientation val="minMax"/>
        </c:scaling>
        <c:axPos val="b"/>
        <c:majorTickMark val="none"/>
        <c:tickLblPos val="none"/>
        <c:spPr>
          <a:ln w="28575">
            <a:solidFill>
              <a:sysClr val="windowText" lastClr="000000">
                <a:shade val="95000"/>
                <a:satMod val="105000"/>
              </a:sysClr>
            </a:solidFill>
          </a:ln>
        </c:spPr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98460032"/>
        <c:crosses val="autoZero"/>
        <c:crossBetween val="midCat"/>
      </c:valAx>
      <c:valAx>
        <c:axId val="98460032"/>
        <c:scaling>
          <c:logBase val="10"/>
          <c:orientation val="minMax"/>
          <c:max val="1000000000000000"/>
          <c:min val="10000000000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#,##0" sourceLinked="1"/>
        <c:tickLblPos val="none"/>
        <c:spPr>
          <a:ln w="28575">
            <a:solidFill>
              <a:sysClr val="windowText" lastClr="000000">
                <a:shade val="95000"/>
                <a:satMod val="105000"/>
              </a:sysClr>
            </a:solidFill>
          </a:ln>
        </c:spPr>
        <c:crossAx val="98445952"/>
        <c:crosses val="autoZero"/>
        <c:crossBetween val="midCat"/>
      </c:valAx>
    </c:plotArea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12"/>
            <c:spPr>
              <a:solidFill>
                <a:sysClr val="windowText" lastClr="000000"/>
              </a:solidFill>
              <a:ln>
                <a:solidFill>
                  <a:sysClr val="windowText" lastClr="000000">
                    <a:shade val="95000"/>
                    <a:satMod val="105000"/>
                  </a:sysClr>
                </a:solidFill>
              </a:ln>
            </c:spPr>
          </c:marker>
          <c:xVal>
            <c:numRef>
              <c:f>Tabelle1!$B$123:$B$125</c:f>
              <c:numCache>
                <c:formatCode>General</c:formatCode>
                <c:ptCount val="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</c:numCache>
            </c:numRef>
          </c:xVal>
          <c:yVal>
            <c:numRef>
              <c:f>Tabelle1!$C$123:$C$125</c:f>
              <c:numCache>
                <c:formatCode>General</c:formatCode>
                <c:ptCount val="3"/>
                <c:pt idx="0">
                  <c:v>292987528032.5</c:v>
                </c:pt>
                <c:pt idx="1">
                  <c:v>34919769803604.5</c:v>
                </c:pt>
                <c:pt idx="2">
                  <c:v>307861783490512</c:v>
                </c:pt>
              </c:numCache>
            </c:numRef>
          </c:yVal>
        </c:ser>
        <c:axId val="49047808"/>
        <c:axId val="49057792"/>
      </c:scatterChart>
      <c:valAx>
        <c:axId val="49047808"/>
        <c:scaling>
          <c:logBase val="10"/>
          <c:orientation val="minMax"/>
        </c:scaling>
        <c:axPos val="b"/>
        <c:numFmt formatCode="General" sourceLinked="1"/>
        <c:minorTickMark val="out"/>
        <c:tickLblPos val="nextTo"/>
        <c:spPr>
          <a:ln w="28575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49057792"/>
        <c:crosses val="autoZero"/>
        <c:crossBetween val="midCat"/>
      </c:valAx>
      <c:valAx>
        <c:axId val="49057792"/>
        <c:scaling>
          <c:logBase val="10"/>
          <c:orientation val="minMax"/>
          <c:min val="10000000000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spPr>
          <a:ln w="28575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49047808"/>
        <c:crosses val="autoZero"/>
        <c:crossBetween val="midCat"/>
      </c:valAx>
    </c:plotArea>
    <c:plotVisOnly val="1"/>
  </c:chart>
  <c:spPr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D7B2A-EC86-4C9E-8136-CA1BA4D913F8}" type="datetimeFigureOut">
              <a:rPr lang="de-DE" smtClean="0"/>
              <a:pPr/>
              <a:t>30.07.2018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F631A-70DD-428B-A73A-8E06BEB4CC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/>
          <p:cNvGraphicFramePr/>
          <p:nvPr/>
        </p:nvGraphicFramePr>
        <p:xfrm>
          <a:off x="1052736" y="2483768"/>
          <a:ext cx="2700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6832" y="611560"/>
            <a:ext cx="154224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9040" y="611560"/>
            <a:ext cx="1454143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1268760" y="133164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b="1" dirty="0" smtClean="0">
                <a:latin typeface="Arial" pitchFamily="34" charset="0"/>
                <a:cs typeface="Arial" pitchFamily="34" charset="0"/>
              </a:rPr>
              <a:t>40 </a:t>
            </a:r>
            <a:r>
              <a:rPr lang="de-DE" sz="1000" b="1" dirty="0" err="1" smtClean="0">
                <a:latin typeface="Arial" pitchFamily="34" charset="0"/>
                <a:cs typeface="Arial" pitchFamily="34" charset="0"/>
              </a:rPr>
              <a:t>kDa</a:t>
            </a:r>
            <a:endParaRPr lang="de-D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268760" y="755576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b="1" dirty="0" smtClean="0">
                <a:latin typeface="Arial" pitchFamily="34" charset="0"/>
                <a:cs typeface="Arial" pitchFamily="34" charset="0"/>
              </a:rPr>
              <a:t>70 </a:t>
            </a:r>
            <a:r>
              <a:rPr lang="de-DE" sz="1000" b="1" dirty="0" err="1" smtClean="0">
                <a:latin typeface="Arial" pitchFamily="34" charset="0"/>
                <a:cs typeface="Arial" pitchFamily="34" charset="0"/>
              </a:rPr>
              <a:t>kDa</a:t>
            </a:r>
            <a:endParaRPr lang="de-D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484784" y="4860032"/>
            <a:ext cx="26642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1:100        1:10           1:1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 rot="-5400000">
            <a:off x="2070722" y="189783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 rot="-5400000">
            <a:off x="2627039" y="189783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 rot="-5400000">
            <a:off x="3851175" y="189783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 rot="-5400000">
            <a:off x="4427239" y="189783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-5400000">
            <a:off x="2249906" y="189783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 rot="-5400000">
            <a:off x="2790801" y="189783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 rot="-5400000">
            <a:off x="4043753" y="189783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 rot="-5400000">
            <a:off x="4596371" y="189782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 rot="-5400000">
            <a:off x="2424408" y="189783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 rot="-5400000">
            <a:off x="2963633" y="189783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 rot="-5400000">
            <a:off x="4205845" y="189783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 rot="-5400000">
            <a:off x="4763833" y="189783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 rot="-5400000">
            <a:off x="-845603" y="3662027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Fluorescence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(AU)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844824" y="266944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PTHR1 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645024" y="263243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GAPDH </a:t>
            </a:r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Reprobe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6" name="Diagramm 25"/>
          <p:cNvGraphicFramePr/>
          <p:nvPr/>
        </p:nvGraphicFramePr>
        <p:xfrm>
          <a:off x="2708920" y="5652120"/>
          <a:ext cx="1800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feld 26"/>
          <p:cNvSpPr txBox="1"/>
          <p:nvPr/>
        </p:nvSpPr>
        <p:spPr>
          <a:xfrm>
            <a:off x="1844824" y="808699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1E+10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844824" y="764859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1E+11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844824" y="714454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1E+12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844824" y="6640487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1E+13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1844824" y="615617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1E+14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844824" y="565212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1E+15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 rot="-5400000">
            <a:off x="162509" y="6686364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Fluorescence</a:t>
            </a:r>
            <a:r>
              <a:rPr lang="de-DE" sz="1400" b="1" dirty="0" smtClean="0">
                <a:latin typeface="Arial" pitchFamily="34" charset="0"/>
                <a:cs typeface="Arial" pitchFamily="34" charset="0"/>
              </a:rPr>
              <a:t> (AU)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260648" y="3235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A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260648" y="247447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B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260648" y="56428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C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2852936" y="8316416"/>
            <a:ext cx="26642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1:100  1:10  1:1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Gerade Verbindung 39"/>
          <p:cNvCxnSpPr/>
          <p:nvPr/>
        </p:nvCxnSpPr>
        <p:spPr>
          <a:xfrm flipV="1">
            <a:off x="1844824" y="2699792"/>
            <a:ext cx="1584176" cy="11521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Diagramm 40"/>
          <p:cNvGraphicFramePr/>
          <p:nvPr/>
        </p:nvGraphicFramePr>
        <p:xfrm>
          <a:off x="3861048" y="2483768"/>
          <a:ext cx="2700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43" name="Gerade Verbindung 42"/>
          <p:cNvCxnSpPr/>
          <p:nvPr/>
        </p:nvCxnSpPr>
        <p:spPr>
          <a:xfrm flipV="1">
            <a:off x="4653136" y="2843808"/>
            <a:ext cx="1512168" cy="12241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4376827" y="4888849"/>
            <a:ext cx="24811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1:100        1:10           1:1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2564904" y="442798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PTHR1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445224" y="442798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GAPDH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053626" y="563295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rial" pitchFamily="34" charset="0"/>
                <a:cs typeface="Arial" pitchFamily="34" charset="0"/>
              </a:rPr>
              <a:t>Sed</a:t>
            </a:r>
            <a:endParaRPr lang="de-DE" sz="1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Run</a:t>
            </a:r>
            <a:endParaRPr lang="de-DE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9" name="Gerade Verbindung 48"/>
          <p:cNvCxnSpPr/>
          <p:nvPr/>
        </p:nvCxnSpPr>
        <p:spPr>
          <a:xfrm>
            <a:off x="3224699" y="8207569"/>
            <a:ext cx="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>
            <a:off x="3611525" y="8232685"/>
            <a:ext cx="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4005064" y="8232685"/>
            <a:ext cx="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Bildschirmpräsentation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sckla2</dc:creator>
  <cp:lastModifiedBy>sckla2</cp:lastModifiedBy>
  <cp:revision>26</cp:revision>
  <dcterms:created xsi:type="dcterms:W3CDTF">2018-07-19T08:02:22Z</dcterms:created>
  <dcterms:modified xsi:type="dcterms:W3CDTF">2018-07-30T10:46:42Z</dcterms:modified>
</cp:coreProperties>
</file>